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44251EF9-4162-4E26-9361-023D8C069198}">
          <p14:sldIdLst>
            <p14:sldId id="256"/>
            <p14:sldId id="257"/>
            <p14:sldId id="258"/>
            <p14:sldId id="259"/>
            <p14:sldId id="260"/>
            <p14:sldId id="261"/>
            <p14:sldId id="262"/>
            <p14:sldId id="263"/>
            <p14:sldId id="264"/>
            <p14:sldId id="265"/>
            <p14:sldId id="266"/>
            <p14:sldId id="267"/>
            <p14:sldId id="268"/>
            <p14:sldId id="26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62E6F-5B3C-48E5-A107-B842DB5515E6}" type="datetimeFigureOut">
              <a:rPr lang="it-IT" smtClean="0"/>
              <a:t>14/10/2019</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396EF9-4037-4D1E-A17D-9D7E13AF4FF5}" type="slidenum">
              <a:rPr lang="it-IT" smtClean="0"/>
              <a:t>‹N›</a:t>
            </a:fld>
            <a:endParaRPr lang="it-IT"/>
          </a:p>
        </p:txBody>
      </p:sp>
    </p:spTree>
    <p:extLst>
      <p:ext uri="{BB962C8B-B14F-4D97-AF65-F5344CB8AC3E}">
        <p14:creationId xmlns:p14="http://schemas.microsoft.com/office/powerpoint/2010/main" val="567518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4</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5</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6</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7</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8</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9</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10</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11</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12</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13</a:t>
            </a:fld>
            <a:endParaRPr lang="it-IT"/>
          </a:p>
        </p:txBody>
      </p:sp>
    </p:spTree>
    <p:extLst>
      <p:ext uri="{BB962C8B-B14F-4D97-AF65-F5344CB8AC3E}">
        <p14:creationId xmlns:p14="http://schemas.microsoft.com/office/powerpoint/2010/main" val="2806203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3D396EF9-4037-4D1E-A17D-9D7E13AF4FF5}" type="slidenum">
              <a:rPr lang="it-IT" smtClean="0"/>
              <a:t>14</a:t>
            </a:fld>
            <a:endParaRPr lang="it-IT"/>
          </a:p>
        </p:txBody>
      </p:sp>
    </p:spTree>
    <p:extLst>
      <p:ext uri="{BB962C8B-B14F-4D97-AF65-F5344CB8AC3E}">
        <p14:creationId xmlns:p14="http://schemas.microsoft.com/office/powerpoint/2010/main" val="2806203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914400" y="2130426"/>
            <a:ext cx="10363200" cy="1470025"/>
          </a:xfrm>
        </p:spPr>
        <p:txBody>
          <a:bodyPr/>
          <a:lstStyle/>
          <a:p>
            <a:r>
              <a:rPr lang="it-IT"/>
              <a:t>Fare clic per modificare lo stile del titolo dello schema</a:t>
            </a:r>
          </a:p>
        </p:txBody>
      </p:sp>
      <p:sp>
        <p:nvSpPr>
          <p:cNvPr id="3" name="Sottotitol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380736EC-E1ED-47E2-BDF9-CD7147F1663C}"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07749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B9996241-CDEF-4775-8361-5A03A5BC9181}"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955299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963084" y="4406901"/>
            <a:ext cx="10363200" cy="1362075"/>
          </a:xfrm>
        </p:spPr>
        <p:txBody>
          <a:bodyPr anchor="t"/>
          <a:lstStyle>
            <a:lvl1pPr algn="l">
              <a:defRPr sz="5333" b="1" cap="all"/>
            </a:lvl1pPr>
          </a:lstStyle>
          <a:p>
            <a:r>
              <a:rPr lang="it-IT"/>
              <a:t>Fare clic per modificare lo stile del titolo dello schema</a:t>
            </a:r>
          </a:p>
        </p:txBody>
      </p:sp>
      <p:sp>
        <p:nvSpPr>
          <p:cNvPr id="3" name="Segnaposto testo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5871E2E7-CE83-4306-886D-93B4D9425F9C}"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049512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contenuto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38188668-72A8-45EC-B570-19A39CF4524B}" type="datetime1">
              <a:rPr lang="it-IT" smtClean="0"/>
              <a:t>14/10/2019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2076120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 dello schema</a:t>
            </a:r>
          </a:p>
        </p:txBody>
      </p:sp>
      <p:sp>
        <p:nvSpPr>
          <p:cNvPr id="3" name="Segnaposto testo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gli stili del testo dello schema</a:t>
            </a:r>
          </a:p>
        </p:txBody>
      </p:sp>
      <p:sp>
        <p:nvSpPr>
          <p:cNvPr id="4" name="Segnaposto contenuto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a:t>Fare clic per modificare gli stili del testo dello schema</a:t>
            </a:r>
          </a:p>
        </p:txBody>
      </p:sp>
      <p:sp>
        <p:nvSpPr>
          <p:cNvPr id="6" name="Segnaposto contenuto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264C2DD1-4F86-45B2-9198-1BB60BBBB923}" type="datetime1">
              <a:rPr lang="it-IT" smtClean="0"/>
              <a:t>14/10/2019</a:t>
            </a:fld>
            <a:endParaRPr lang="it-IT"/>
          </a:p>
        </p:txBody>
      </p:sp>
      <p:sp>
        <p:nvSpPr>
          <p:cNvPr id="8" name="Segnaposto piè di pagina 7"/>
          <p:cNvSpPr>
            <a:spLocks noGrp="1"/>
          </p:cNvSpPr>
          <p:nvPr>
            <p:ph type="ftr" sz="quarter" idx="11"/>
          </p:nvPr>
        </p:nvSpPr>
        <p:spPr/>
        <p:txBody>
          <a:bodyPr/>
          <a:lstStyle/>
          <a:p>
            <a:r>
              <a:rPr lang="it-IT"/>
              <a:t>Dr. Francesco Tedeschi - CdL / Revisore Legale</a:t>
            </a:r>
          </a:p>
        </p:txBody>
      </p:sp>
      <p:sp>
        <p:nvSpPr>
          <p:cNvPr id="9" name="Segnaposto numero diapositiva 8"/>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058128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data 2"/>
          <p:cNvSpPr>
            <a:spLocks noGrp="1"/>
          </p:cNvSpPr>
          <p:nvPr>
            <p:ph type="dt" sz="half" idx="10"/>
          </p:nvPr>
        </p:nvSpPr>
        <p:spPr/>
        <p:txBody>
          <a:bodyPr/>
          <a:lstStyle/>
          <a:p>
            <a:fld id="{947D75C4-5E52-45EA-842E-0551E2CAC3BB}" type="datetime1">
              <a:rPr lang="it-IT" smtClean="0"/>
              <a:t>14/10/2019</a:t>
            </a:fld>
            <a:endParaRPr lang="it-IT"/>
          </a:p>
        </p:txBody>
      </p:sp>
      <p:sp>
        <p:nvSpPr>
          <p:cNvPr id="4" name="Segnaposto piè di pagina 3"/>
          <p:cNvSpPr>
            <a:spLocks noGrp="1"/>
          </p:cNvSpPr>
          <p:nvPr>
            <p:ph type="ftr" sz="quarter" idx="11"/>
          </p:nvPr>
        </p:nvSpPr>
        <p:spPr/>
        <p:txBody>
          <a:bodyPr/>
          <a:lstStyle/>
          <a:p>
            <a:r>
              <a:rPr lang="it-IT"/>
              <a:t>Dr. Francesco Tedeschi - CdL / Revisore Legale</a:t>
            </a:r>
          </a:p>
        </p:txBody>
      </p:sp>
      <p:sp>
        <p:nvSpPr>
          <p:cNvPr id="5" name="Segnaposto numero diapositiva 4"/>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244908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DF13708-9138-42F1-A654-D5DB4B911C5F}" type="datetime1">
              <a:rPr lang="it-IT" smtClean="0"/>
              <a:t>14/10/2019</a:t>
            </a:fld>
            <a:endParaRPr lang="it-IT"/>
          </a:p>
        </p:txBody>
      </p:sp>
      <p:sp>
        <p:nvSpPr>
          <p:cNvPr id="3" name="Segnaposto piè di pagina 2"/>
          <p:cNvSpPr>
            <a:spLocks noGrp="1"/>
          </p:cNvSpPr>
          <p:nvPr>
            <p:ph type="ftr" sz="quarter" idx="11"/>
          </p:nvPr>
        </p:nvSpPr>
        <p:spPr/>
        <p:txBody>
          <a:bodyPr/>
          <a:lstStyle/>
          <a:p>
            <a:r>
              <a:rPr lang="it-IT"/>
              <a:t>Dr. Francesco Tedeschi - CdL / Revisore Legale</a:t>
            </a:r>
          </a:p>
        </p:txBody>
      </p:sp>
      <p:sp>
        <p:nvSpPr>
          <p:cNvPr id="4" name="Segnaposto numero diapositiva 3"/>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43185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09602" y="273049"/>
            <a:ext cx="4011084" cy="1162051"/>
          </a:xfrm>
        </p:spPr>
        <p:txBody>
          <a:bodyPr anchor="b"/>
          <a:lstStyle>
            <a:lvl1pPr algn="l">
              <a:defRPr sz="2667" b="1"/>
            </a:lvl1pPr>
          </a:lstStyle>
          <a:p>
            <a:r>
              <a:rPr lang="it-IT"/>
              <a:t>Fare clic per modificare lo stile del titolo dello schema</a:t>
            </a:r>
          </a:p>
        </p:txBody>
      </p:sp>
      <p:sp>
        <p:nvSpPr>
          <p:cNvPr id="3" name="Segnaposto contenuto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22EC3C7C-7333-4307-8654-BE3C7EE3564D}" type="datetime1">
              <a:rPr lang="it-IT" smtClean="0"/>
              <a:t>14/10/2019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4099109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2389717" y="4800600"/>
            <a:ext cx="7315200" cy="566739"/>
          </a:xfrm>
        </p:spPr>
        <p:txBody>
          <a:bodyPr anchor="b"/>
          <a:lstStyle>
            <a:lvl1pPr algn="l">
              <a:defRPr sz="2667" b="1"/>
            </a:lvl1pPr>
          </a:lstStyle>
          <a:p>
            <a:r>
              <a:rPr lang="it-IT"/>
              <a:t>Fare clic per modificare lo stile del titolo dello schema</a:t>
            </a:r>
          </a:p>
        </p:txBody>
      </p:sp>
      <p:sp>
        <p:nvSpPr>
          <p:cNvPr id="3" name="Segnaposto immagine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it-IT"/>
              <a:t>Fare clic sull'icona per inserire un'immagine</a:t>
            </a:r>
          </a:p>
        </p:txBody>
      </p:sp>
      <p:sp>
        <p:nvSpPr>
          <p:cNvPr id="4" name="Segnaposto testo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3B41A0C-E19B-41E8-8C18-DC9EEF026A83}" type="datetime1">
              <a:rPr lang="it-IT" smtClean="0"/>
              <a:t>14/10/2019</a:t>
            </a:fld>
            <a:endParaRPr lang="it-IT"/>
          </a:p>
        </p:txBody>
      </p:sp>
      <p:sp>
        <p:nvSpPr>
          <p:cNvPr id="6" name="Segnaposto piè di pagina 5"/>
          <p:cNvSpPr>
            <a:spLocks noGrp="1"/>
          </p:cNvSpPr>
          <p:nvPr>
            <p:ph type="ftr" sz="quarter" idx="11"/>
          </p:nvPr>
        </p:nvSpPr>
        <p:spPr/>
        <p:txBody>
          <a:bodyPr/>
          <a:lstStyle/>
          <a:p>
            <a:r>
              <a:rPr lang="it-IT"/>
              <a:t>Dr. Francesco Tedeschi - CdL / Revisore Legale</a:t>
            </a:r>
          </a:p>
        </p:txBody>
      </p:sp>
      <p:sp>
        <p:nvSpPr>
          <p:cNvPr id="7" name="Segnaposto numero diapositiva 6"/>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307769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 dello schema</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863D3A3-968C-4157-8466-AD6020D1BED9}"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155680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39"/>
            <a:ext cx="2743200" cy="5851525"/>
          </a:xfrm>
        </p:spPr>
        <p:txBody>
          <a:bodyPr vert="eaVert"/>
          <a:lstStyle/>
          <a:p>
            <a:r>
              <a:rPr lang="it-IT"/>
              <a:t>Fare clic per modificare lo stile del titolo dello schema</a:t>
            </a:r>
          </a:p>
        </p:txBody>
      </p:sp>
      <p:sp>
        <p:nvSpPr>
          <p:cNvPr id="3" name="Segnaposto testo verticale 2"/>
          <p:cNvSpPr>
            <a:spLocks noGrp="1"/>
          </p:cNvSpPr>
          <p:nvPr>
            <p:ph type="body" orient="vert" idx="1"/>
          </p:nvPr>
        </p:nvSpPr>
        <p:spPr>
          <a:xfrm>
            <a:off x="609600" y="274639"/>
            <a:ext cx="80264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7B0D36F8-0147-4229-8AFF-C95AA14D78A1}" type="datetime1">
              <a:rPr lang="it-IT" smtClean="0"/>
              <a:t>14/10/2019</a:t>
            </a:fld>
            <a:endParaRPr lang="it-IT"/>
          </a:p>
        </p:txBody>
      </p:sp>
      <p:sp>
        <p:nvSpPr>
          <p:cNvPr id="5" name="Segnaposto piè di pagina 4"/>
          <p:cNvSpPr>
            <a:spLocks noGrp="1"/>
          </p:cNvSpPr>
          <p:nvPr>
            <p:ph type="ftr" sz="quarter" idx="11"/>
          </p:nvPr>
        </p:nvSpPr>
        <p:spPr/>
        <p:txBody>
          <a:bodyPr/>
          <a:lstStyle/>
          <a:p>
            <a:r>
              <a:rPr lang="it-IT"/>
              <a:t>Dr. Francesco Tedeschi - CdL / Revisore Legale</a:t>
            </a:r>
          </a:p>
        </p:txBody>
      </p:sp>
      <p:sp>
        <p:nvSpPr>
          <p:cNvPr id="6" name="Segnaposto numero diapositiva 5"/>
          <p:cNvSpPr>
            <a:spLocks noGrp="1"/>
          </p:cNvSpPr>
          <p:nvPr>
            <p:ph type="sldNum" sz="quarter" idx="12"/>
          </p:nvPr>
        </p:nvSpPr>
        <p:spPr/>
        <p:txBody>
          <a:bodyPr/>
          <a:lstStyle/>
          <a:p>
            <a:fld id="{66FCF8DB-989D-4758-ABFB-E195259F854E}" type="slidenum">
              <a:rPr lang="it-IT" smtClean="0"/>
              <a:t>‹N›</a:t>
            </a:fld>
            <a:endParaRPr lang="it-IT"/>
          </a:p>
        </p:txBody>
      </p:sp>
    </p:spTree>
    <p:extLst>
      <p:ext uri="{BB962C8B-B14F-4D97-AF65-F5344CB8AC3E}">
        <p14:creationId xmlns:p14="http://schemas.microsoft.com/office/powerpoint/2010/main" val="602605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D21B029-5393-44B7-99D9-2EA3705F9962}" type="datetime1">
              <a:rPr lang="it-IT" smtClean="0"/>
              <a:t>14/10/2019</a:t>
            </a:fld>
            <a:endParaRPr lang="it-IT"/>
          </a:p>
        </p:txBody>
      </p:sp>
      <p:sp>
        <p:nvSpPr>
          <p:cNvPr id="5" name="Segnaposto piè di pagina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r>
              <a:rPr lang="it-IT"/>
              <a:t>Dr. Francesco Tedeschi - CdL / Revisore Legale</a:t>
            </a:r>
          </a:p>
        </p:txBody>
      </p:sp>
      <p:sp>
        <p:nvSpPr>
          <p:cNvPr id="6" name="Segnaposto numero diapositiva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6FCF8DB-989D-4758-ABFB-E195259F854E}" type="slidenum">
              <a:rPr lang="it-IT" smtClean="0"/>
              <a:t>‹N›</a:t>
            </a:fld>
            <a:endParaRPr lang="it-IT"/>
          </a:p>
        </p:txBody>
      </p:sp>
    </p:spTree>
    <p:extLst>
      <p:ext uri="{BB962C8B-B14F-4D97-AF65-F5344CB8AC3E}">
        <p14:creationId xmlns:p14="http://schemas.microsoft.com/office/powerpoint/2010/main" val="20557815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it-IT"/>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324744" y="2391916"/>
            <a:ext cx="9542512" cy="1159768"/>
          </a:xfrm>
        </p:spPr>
        <p:txBody>
          <a:bodyPr>
            <a:noAutofit/>
          </a:bodyPr>
          <a:lstStyle/>
          <a:p>
            <a:r>
              <a:rPr lang="it-IT" sz="4800" dirty="0"/>
              <a:t>A.5.30 – Il Codice del Terzo Settore.</a:t>
            </a:r>
            <a:br>
              <a:rPr lang="it-IT" sz="4800" dirty="0"/>
            </a:br>
            <a:r>
              <a:rPr lang="it-IT" sz="4800" dirty="0"/>
              <a:t>	    Aspetti della Revisione</a:t>
            </a:r>
          </a:p>
        </p:txBody>
      </p:sp>
      <p:sp>
        <p:nvSpPr>
          <p:cNvPr id="3" name="Sottotitolo 2"/>
          <p:cNvSpPr>
            <a:spLocks noGrp="1"/>
          </p:cNvSpPr>
          <p:nvPr>
            <p:ph type="subTitle" idx="1"/>
          </p:nvPr>
        </p:nvSpPr>
        <p:spPr>
          <a:xfrm>
            <a:off x="1828800" y="3886200"/>
            <a:ext cx="8534400" cy="1752600"/>
          </a:xfrm>
        </p:spPr>
        <p:txBody>
          <a:bodyPr>
            <a:normAutofit/>
          </a:bodyPr>
          <a:lstStyle/>
          <a:p>
            <a:r>
              <a:rPr lang="it-IT" b="1" dirty="0">
                <a:latin typeface="Calibri" panose="020F0502020204030204" pitchFamily="34" charset="0"/>
                <a:cs typeface="Calibri" panose="020F0502020204030204" pitchFamily="34" charset="0"/>
              </a:rPr>
              <a:t>Caratteristiche e peculiarità</a:t>
            </a:r>
          </a:p>
        </p:txBody>
      </p:sp>
    </p:spTree>
    <p:extLst>
      <p:ext uri="{BB962C8B-B14F-4D97-AF65-F5344CB8AC3E}">
        <p14:creationId xmlns:p14="http://schemas.microsoft.com/office/powerpoint/2010/main" val="402195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72378" y="136524"/>
            <a:ext cx="9656070" cy="908720"/>
          </a:xfrm>
        </p:spPr>
        <p:txBody>
          <a:bodyPr>
            <a:normAutofit fontScale="90000"/>
          </a:bodyPr>
          <a:lstStyle/>
          <a:p>
            <a:pPr algn="ctr"/>
            <a:r>
              <a:rPr lang="it-IT" dirty="0">
                <a:latin typeface="Calibri" panose="020F0502020204030204" pitchFamily="34" charset="0"/>
                <a:cs typeface="Calibri" panose="020F0502020204030204" pitchFamily="34" charset="0"/>
              </a:rPr>
              <a:t>Gli Enti del Terzo Settore (ETS)</a:t>
            </a:r>
          </a:p>
        </p:txBody>
      </p:sp>
      <p:sp>
        <p:nvSpPr>
          <p:cNvPr id="3" name="Segnaposto contenuto 2"/>
          <p:cNvSpPr>
            <a:spLocks noGrp="1"/>
          </p:cNvSpPr>
          <p:nvPr>
            <p:ph idx="1"/>
          </p:nvPr>
        </p:nvSpPr>
        <p:spPr>
          <a:xfrm>
            <a:off x="609600" y="1045245"/>
            <a:ext cx="10972800" cy="5080920"/>
          </a:xfrm>
        </p:spPr>
        <p:txBody>
          <a:bodyPr>
            <a:normAutofit fontScale="77500" lnSpcReduction="20000"/>
          </a:bodyPr>
          <a:lstStyle/>
          <a:p>
            <a:pPr marL="0" indent="0" algn="just">
              <a:buNone/>
            </a:pPr>
            <a:r>
              <a:rPr lang="it-IT" sz="3600" dirty="0">
                <a:latin typeface="Calibri" panose="020F0502020204030204" pitchFamily="34" charset="0"/>
              </a:rPr>
              <a:t>«</a:t>
            </a:r>
            <a:r>
              <a:rPr lang="it-IT" sz="3600" i="1" dirty="0">
                <a:latin typeface="Calibri" panose="020F0502020204030204" pitchFamily="34" charset="0"/>
              </a:rPr>
              <a:t>Sono enti del Terzo settore le organizzazioni di volontariato, le associazioni di promozione sociale, gli enti filantropici, le imprese sociali, incluse le cooperative sociali, le reti associative, le società di mutuo soccorso, le associazioni, riconosciute o non riconosciute, le fondazioni e gli altri enti di carattere privato diversi dalle società </a:t>
            </a:r>
            <a:r>
              <a:rPr lang="it-IT" sz="3600" b="1" i="1" dirty="0">
                <a:latin typeface="Calibri" panose="020F0502020204030204" pitchFamily="34" charset="0"/>
              </a:rPr>
              <a:t>costituiti per il perseguimento, senza scopo di lucro, di finalità civiche, solidaristiche e di utilità sociale mediante lo svolgimento, in via esclusiva e principale, di una o più attività di interesse generale in forma di azione volontaria o di erogazione gratuita di denaro, beni o servizi, o di mutualità o di produzione o scambio di beni o servizi, </a:t>
            </a:r>
            <a:r>
              <a:rPr lang="it-IT" sz="3600" i="1" dirty="0">
                <a:latin typeface="Calibri" panose="020F0502020204030204" pitchFamily="34" charset="0"/>
              </a:rPr>
              <a:t>ed iscritti nel registro unico nazionale del Terzo settore.» </a:t>
            </a:r>
            <a:endParaRPr lang="it-IT" sz="3600" dirty="0">
              <a:latin typeface="Calibri" panose="020F0502020204030204" pitchFamily="34" charset="0"/>
            </a:endParaRPr>
          </a:p>
          <a:p>
            <a:pPr marL="0" indent="0" algn="just">
              <a:buNone/>
            </a:pPr>
            <a:endParaRPr lang="it-IT" sz="2900" i="1" dirty="0">
              <a:latin typeface="Calibri" panose="020F0502020204030204" pitchFamily="34" charset="0"/>
            </a:endParaRPr>
          </a:p>
          <a:p>
            <a:pPr marL="0" indent="0">
              <a:buNone/>
            </a:pPr>
            <a:r>
              <a:rPr lang="it-IT" sz="2900" i="1" dirty="0">
                <a:latin typeface="Calibri" panose="020F0502020204030204" pitchFamily="34" charset="0"/>
              </a:rPr>
              <a:t>Fonte: </a:t>
            </a:r>
            <a:r>
              <a:rPr lang="it-IT" sz="2900" dirty="0">
                <a:latin typeface="Calibri" panose="020F0502020204030204" pitchFamily="34" charset="0"/>
              </a:rPr>
              <a:t>art. 4 Codice del Terzo Settore (D. </a:t>
            </a:r>
            <a:r>
              <a:rPr lang="it-IT" sz="2900" dirty="0" err="1">
                <a:latin typeface="Calibri" panose="020F0502020204030204" pitchFamily="34" charset="0"/>
              </a:rPr>
              <a:t>Lgs</a:t>
            </a:r>
            <a:r>
              <a:rPr lang="it-IT" sz="2900" dirty="0">
                <a:latin typeface="Calibri" panose="020F0502020204030204" pitchFamily="34" charset="0"/>
              </a:rPr>
              <a:t>. n. 117/2017) in vigore dal 3.8.2017 come rettificato dal Decreto Correttivo (D. </a:t>
            </a:r>
            <a:r>
              <a:rPr lang="it-IT" sz="2900" dirty="0" err="1">
                <a:latin typeface="Calibri" panose="020F0502020204030204" pitchFamily="34" charset="0"/>
              </a:rPr>
              <a:t>Lgs</a:t>
            </a:r>
            <a:r>
              <a:rPr lang="it-IT" sz="2900" dirty="0">
                <a:latin typeface="Calibri" panose="020F0502020204030204" pitchFamily="34" charset="0"/>
              </a:rPr>
              <a:t>. n. 105/2018 in vigore dal 11.9.2018). </a:t>
            </a:r>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2</a:t>
            </a:fld>
            <a:endParaRPr lang="it-IT"/>
          </a:p>
        </p:txBody>
      </p:sp>
    </p:spTree>
    <p:extLst>
      <p:ext uri="{BB962C8B-B14F-4D97-AF65-F5344CB8AC3E}">
        <p14:creationId xmlns:p14="http://schemas.microsoft.com/office/powerpoint/2010/main" val="1580611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60648"/>
            <a:ext cx="9937104" cy="648072"/>
          </a:xfrm>
        </p:spPr>
        <p:txBody>
          <a:bodyPr>
            <a:noAutofit/>
          </a:bodyPr>
          <a:lstStyle/>
          <a:p>
            <a:pPr algn="ctr"/>
            <a:r>
              <a:rPr lang="it-IT" sz="3800" dirty="0">
                <a:latin typeface="Calibri" panose="020F0502020204030204" pitchFamily="34" charset="0"/>
                <a:cs typeface="Calibri" panose="020F0502020204030204" pitchFamily="34" charset="0"/>
              </a:rPr>
              <a:t>Obbligo dell’Organo di Controllo (art. 30 c. 6 CTS)</a:t>
            </a:r>
          </a:p>
        </p:txBody>
      </p:sp>
      <p:sp>
        <p:nvSpPr>
          <p:cNvPr id="3" name="Segnaposto contenuto 2"/>
          <p:cNvSpPr>
            <a:spLocks noGrp="1"/>
          </p:cNvSpPr>
          <p:nvPr>
            <p:ph idx="1"/>
          </p:nvPr>
        </p:nvSpPr>
        <p:spPr>
          <a:xfrm>
            <a:off x="609600" y="1022633"/>
            <a:ext cx="10972800" cy="5103532"/>
          </a:xfrm>
        </p:spPr>
        <p:txBody>
          <a:bodyPr>
            <a:normAutofit lnSpcReduction="10000"/>
          </a:bodyPr>
          <a:lstStyle/>
          <a:p>
            <a:pPr marL="0" indent="0">
              <a:buNone/>
            </a:pPr>
            <a:r>
              <a:rPr lang="it-IT" sz="2900" dirty="0">
                <a:latin typeface="Calibri" panose="020F0502020204030204" pitchFamily="34" charset="0"/>
              </a:rPr>
              <a:t> </a:t>
            </a:r>
            <a:r>
              <a:rPr lang="it-IT" sz="2800" dirty="0">
                <a:latin typeface="Calibri" panose="020F0502020204030204" pitchFamily="34" charset="0"/>
              </a:rPr>
              <a:t>L’art. 30 del Codice prevede che deve essere nominato un </a:t>
            </a:r>
            <a:r>
              <a:rPr lang="it-IT" sz="2800" b="1" dirty="0">
                <a:latin typeface="Calibri" panose="020F0502020204030204" pitchFamily="34" charset="0"/>
              </a:rPr>
              <a:t>organo di controllo</a:t>
            </a:r>
            <a:r>
              <a:rPr lang="it-IT" sz="2800" dirty="0">
                <a:latin typeface="Calibri" panose="020F0502020204030204" pitchFamily="34" charset="0"/>
              </a:rPr>
              <a:t>, anche monocratico:</a:t>
            </a:r>
          </a:p>
          <a:p>
            <a:pPr lvl="1"/>
            <a:r>
              <a:rPr lang="it-IT" sz="2600" dirty="0">
                <a:latin typeface="Calibri" panose="020F0502020204030204" pitchFamily="34" charset="0"/>
              </a:rPr>
              <a:t>1 nelle fondazioni</a:t>
            </a:r>
          </a:p>
          <a:p>
            <a:pPr lvl="1"/>
            <a:r>
              <a:rPr lang="it-IT" sz="2600" dirty="0">
                <a:latin typeface="Calibri" panose="020F0502020204030204" pitchFamily="34" charset="0"/>
              </a:rPr>
              <a:t>2 nelle associazioni, riconosciute o non riconosciute, del Terzo settore quando siano superati per due esercizi consecutivi due dei seguenti limiti:</a:t>
            </a:r>
          </a:p>
          <a:p>
            <a:pPr marL="594360" lvl="2" indent="0">
              <a:buNone/>
            </a:pPr>
            <a:r>
              <a:rPr lang="it-IT" sz="2400" dirty="0">
                <a:latin typeface="Calibri" panose="020F0502020204030204" pitchFamily="34" charset="0"/>
              </a:rPr>
              <a:t>totale dell’attivo dello stato patrimoniale: 110.000 €</a:t>
            </a:r>
          </a:p>
          <a:p>
            <a:pPr marL="594360" lvl="2" indent="0">
              <a:buNone/>
            </a:pPr>
            <a:r>
              <a:rPr lang="it-IT" sz="2400" dirty="0">
                <a:latin typeface="Calibri" panose="020F0502020204030204" pitchFamily="34" charset="0"/>
              </a:rPr>
              <a:t>ricavi, rendite, proventi, entrate comunque denominate: 220.000 €</a:t>
            </a:r>
          </a:p>
          <a:p>
            <a:pPr marL="594360" lvl="2" indent="0">
              <a:buNone/>
            </a:pPr>
            <a:r>
              <a:rPr lang="it-IT" sz="2400" dirty="0">
                <a:latin typeface="Calibri" panose="020F0502020204030204" pitchFamily="34" charset="0"/>
              </a:rPr>
              <a:t>dipendenti occupati in media durante l’esercizio: 5 unità</a:t>
            </a:r>
          </a:p>
          <a:p>
            <a:pPr marL="594360" lvl="2" indent="0">
              <a:buNone/>
            </a:pPr>
            <a:endParaRPr lang="it-IT" sz="2400" dirty="0">
              <a:latin typeface="Calibri" panose="020F0502020204030204" pitchFamily="34" charset="0"/>
            </a:endParaRPr>
          </a:p>
          <a:p>
            <a:pPr marL="0" lvl="0" indent="0">
              <a:buClr>
                <a:srgbClr val="727CA3"/>
              </a:buClr>
              <a:buNone/>
            </a:pPr>
            <a:r>
              <a:rPr lang="it-IT" sz="2800" dirty="0">
                <a:solidFill>
                  <a:prstClr val="black"/>
                </a:solidFill>
                <a:latin typeface="Calibri" panose="020F0502020204030204" pitchFamily="34" charset="0"/>
              </a:rPr>
              <a:t>Almeno uno dei componenti deve essere un revisore legale dei conti, iscritto nell’apposito registro</a:t>
            </a:r>
          </a:p>
          <a:p>
            <a:pPr marL="0" indent="0" algn="just">
              <a:buNone/>
            </a:pPr>
            <a:endParaRPr lang="it-IT" sz="2900" dirty="0">
              <a:latin typeface="Calibri" panose="020F0502020204030204" pitchFamily="34" charset="0"/>
            </a:endParaRPr>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3</a:t>
            </a:fld>
            <a:endParaRPr lang="it-IT"/>
          </a:p>
        </p:txBody>
      </p:sp>
    </p:spTree>
    <p:extLst>
      <p:ext uri="{BB962C8B-B14F-4D97-AF65-F5344CB8AC3E}">
        <p14:creationId xmlns:p14="http://schemas.microsoft.com/office/powerpoint/2010/main" val="17287558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9912424" cy="634081"/>
          </a:xfrm>
        </p:spPr>
        <p:txBody>
          <a:bodyPr>
            <a:noAutofit/>
          </a:bodyPr>
          <a:lstStyle/>
          <a:p>
            <a:pPr algn="ctr"/>
            <a:r>
              <a:rPr lang="it-IT" sz="3800" dirty="0">
                <a:latin typeface="Calibri" panose="020F0502020204030204" pitchFamily="34" charset="0"/>
                <a:cs typeface="Calibri" panose="020F0502020204030204" pitchFamily="34" charset="0"/>
              </a:rPr>
              <a:t>Obbligo della Revisione Legale (art. 31 CTS)</a:t>
            </a:r>
          </a:p>
        </p:txBody>
      </p:sp>
      <p:sp>
        <p:nvSpPr>
          <p:cNvPr id="3" name="Segnaposto contenuto 2"/>
          <p:cNvSpPr>
            <a:spLocks noGrp="1"/>
          </p:cNvSpPr>
          <p:nvPr>
            <p:ph idx="1"/>
          </p:nvPr>
        </p:nvSpPr>
        <p:spPr>
          <a:xfrm>
            <a:off x="609600" y="1052737"/>
            <a:ext cx="10972800" cy="5073428"/>
          </a:xfrm>
        </p:spPr>
        <p:txBody>
          <a:bodyPr>
            <a:normAutofit/>
          </a:bodyPr>
          <a:lstStyle/>
          <a:p>
            <a:r>
              <a:rPr lang="it-IT" sz="2800" dirty="0">
                <a:latin typeface="Calibri" panose="020F0502020204030204" pitchFamily="34" charset="0"/>
              </a:rPr>
              <a:t>Fondazioni e associazioni, riconosciute e non, sono soggette </a:t>
            </a:r>
            <a:r>
              <a:rPr lang="it-IT" sz="2800" b="1" dirty="0">
                <a:latin typeface="Calibri" panose="020F0502020204030204" pitchFamily="34" charset="0"/>
              </a:rPr>
              <a:t>all’obbligo di revisione legale</a:t>
            </a:r>
            <a:r>
              <a:rPr lang="it-IT" sz="2800" dirty="0">
                <a:latin typeface="Calibri" panose="020F0502020204030204" pitchFamily="34" charset="0"/>
              </a:rPr>
              <a:t> quando superino per due esercizi consecutivi due dei seguenti limiti:</a:t>
            </a:r>
          </a:p>
          <a:p>
            <a:pPr lvl="2"/>
            <a:r>
              <a:rPr lang="it-IT" sz="2500" b="1" dirty="0">
                <a:latin typeface="Calibri" panose="020F0502020204030204" pitchFamily="34" charset="0"/>
              </a:rPr>
              <a:t>totale dell’attivo dello stato patrimoniale: 1.100.000 €</a:t>
            </a:r>
          </a:p>
          <a:p>
            <a:pPr lvl="2"/>
            <a:r>
              <a:rPr lang="it-IT" sz="2500" b="1" dirty="0">
                <a:latin typeface="Calibri" panose="020F0502020204030204" pitchFamily="34" charset="0"/>
              </a:rPr>
              <a:t>ricavi, rendite, proventi, entrate comunque denominate: 2.200.000 €</a:t>
            </a:r>
          </a:p>
          <a:p>
            <a:pPr lvl="2"/>
            <a:r>
              <a:rPr lang="it-IT" sz="2500" b="1" dirty="0">
                <a:latin typeface="Calibri" panose="020F0502020204030204" pitchFamily="34" charset="0"/>
              </a:rPr>
              <a:t>dipendenti occupati in media durante l’esercizio: 12 unità</a:t>
            </a:r>
          </a:p>
          <a:p>
            <a:pPr algn="just"/>
            <a:r>
              <a:rPr lang="it-IT" sz="2800" dirty="0">
                <a:latin typeface="Calibri" panose="020F0502020204030204" pitchFamily="34" charset="0"/>
              </a:rPr>
              <a:t>La nomina è obbligatoria anche nel caso in cui siano stati costituiti patrimoni destinati</a:t>
            </a:r>
          </a:p>
          <a:p>
            <a:r>
              <a:rPr lang="it-IT" sz="2800" dirty="0">
                <a:latin typeface="Calibri" panose="020F0502020204030204" pitchFamily="34" charset="0"/>
              </a:rPr>
              <a:t>L'obbligo cessa se, per due esercizi consecutivi, i predetti limiti non vengono superati </a:t>
            </a:r>
          </a:p>
          <a:p>
            <a:pPr marL="0" indent="0" algn="just">
              <a:buNone/>
            </a:pPr>
            <a:endParaRPr lang="it-IT" sz="2900" dirty="0">
              <a:latin typeface="Calibri" panose="020F0502020204030204" pitchFamily="34" charset="0"/>
            </a:endParaRPr>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4</a:t>
            </a:fld>
            <a:endParaRPr lang="it-IT"/>
          </a:p>
        </p:txBody>
      </p:sp>
    </p:spTree>
    <p:extLst>
      <p:ext uri="{BB962C8B-B14F-4D97-AF65-F5344CB8AC3E}">
        <p14:creationId xmlns:p14="http://schemas.microsoft.com/office/powerpoint/2010/main" val="1369125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160336"/>
            <a:ext cx="10272464" cy="676376"/>
          </a:xfrm>
        </p:spPr>
        <p:txBody>
          <a:bodyPr>
            <a:normAutofit fontScale="90000"/>
          </a:bodyPr>
          <a:lstStyle/>
          <a:p>
            <a:pPr algn="ctr"/>
            <a:r>
              <a:rPr lang="it-IT" dirty="0">
                <a:latin typeface="Calibri" panose="020F0502020204030204" pitchFamily="34" charset="0"/>
                <a:cs typeface="Calibri" panose="020F0502020204030204" pitchFamily="34" charset="0"/>
              </a:rPr>
              <a:t>Incarico di Revisione Legale</a:t>
            </a:r>
          </a:p>
        </p:txBody>
      </p:sp>
      <p:sp>
        <p:nvSpPr>
          <p:cNvPr id="3" name="Segnaposto contenuto 2"/>
          <p:cNvSpPr>
            <a:spLocks noGrp="1"/>
          </p:cNvSpPr>
          <p:nvPr>
            <p:ph idx="1"/>
          </p:nvPr>
        </p:nvSpPr>
        <p:spPr>
          <a:xfrm>
            <a:off x="609600" y="1124745"/>
            <a:ext cx="10972800" cy="5001420"/>
          </a:xfrm>
        </p:spPr>
        <p:txBody>
          <a:bodyPr>
            <a:normAutofit lnSpcReduction="10000"/>
          </a:bodyPr>
          <a:lstStyle/>
          <a:p>
            <a:r>
              <a:rPr lang="it-IT" sz="3200" dirty="0">
                <a:latin typeface="Calibri" panose="020F0502020204030204" pitchFamily="34" charset="0"/>
              </a:rPr>
              <a:t>Affidamento della revisione legale ad organo di </a:t>
            </a:r>
            <a:r>
              <a:rPr lang="it-IT" sz="3200" b="1" dirty="0">
                <a:latin typeface="Calibri" panose="020F0502020204030204" pitchFamily="34" charset="0"/>
              </a:rPr>
              <a:t>controllo esterno </a:t>
            </a:r>
            <a:r>
              <a:rPr lang="it-IT" sz="3200" dirty="0">
                <a:latin typeface="Calibri" panose="020F0502020204030204" pitchFamily="34" charset="0"/>
              </a:rPr>
              <a:t>(</a:t>
            </a:r>
            <a:r>
              <a:rPr lang="it-IT" sz="3200" i="1" dirty="0">
                <a:latin typeface="Calibri" panose="020F0502020204030204" pitchFamily="34" charset="0"/>
              </a:rPr>
              <a:t>art. 31 CTS</a:t>
            </a:r>
            <a:r>
              <a:rPr lang="it-IT" sz="3200" dirty="0">
                <a:latin typeface="Calibri" panose="020F0502020204030204" pitchFamily="34" charset="0"/>
              </a:rPr>
              <a:t>), che può alternativamente essere: </a:t>
            </a:r>
          </a:p>
          <a:p>
            <a:endParaRPr lang="it-IT" sz="3200" dirty="0">
              <a:latin typeface="Calibri" panose="020F0502020204030204" pitchFamily="34" charset="0"/>
            </a:endParaRPr>
          </a:p>
          <a:p>
            <a:pPr lvl="1">
              <a:buFont typeface="Wingdings" panose="05000000000000000000" pitchFamily="2" charset="2"/>
              <a:buChar char="§"/>
            </a:pPr>
            <a:r>
              <a:rPr lang="it-IT" sz="2900" b="1" dirty="0">
                <a:latin typeface="Calibri" panose="020F0502020204030204" pitchFamily="34" charset="0"/>
              </a:rPr>
              <a:t>Un revisore legale </a:t>
            </a:r>
          </a:p>
          <a:p>
            <a:pPr lvl="1">
              <a:buFont typeface="Wingdings" panose="05000000000000000000" pitchFamily="2" charset="2"/>
              <a:buChar char="§"/>
            </a:pPr>
            <a:r>
              <a:rPr lang="it-IT" sz="2900" b="1" dirty="0">
                <a:latin typeface="Calibri" panose="020F0502020204030204" pitchFamily="34" charset="0"/>
              </a:rPr>
              <a:t>Una società di revisione legale </a:t>
            </a:r>
          </a:p>
          <a:p>
            <a:pPr marL="274320" lvl="1" indent="0">
              <a:buNone/>
            </a:pPr>
            <a:endParaRPr lang="it-IT" sz="2900" dirty="0">
              <a:latin typeface="Calibri" panose="020F0502020204030204" pitchFamily="34" charset="0"/>
            </a:endParaRPr>
          </a:p>
          <a:p>
            <a:r>
              <a:rPr lang="it-IT" sz="3200" dirty="0">
                <a:latin typeface="Calibri" panose="020F0502020204030204" pitchFamily="34" charset="0"/>
              </a:rPr>
              <a:t>Affidamento della revisione legale al nominato organo di </a:t>
            </a:r>
            <a:r>
              <a:rPr lang="it-IT" sz="3200" b="1" dirty="0">
                <a:latin typeface="Calibri" panose="020F0502020204030204" pitchFamily="34" charset="0"/>
              </a:rPr>
              <a:t>controllo interno </a:t>
            </a:r>
            <a:r>
              <a:rPr lang="it-IT" sz="3200" dirty="0">
                <a:latin typeface="Calibri" panose="020F0502020204030204" pitchFamily="34" charset="0"/>
              </a:rPr>
              <a:t>(</a:t>
            </a:r>
            <a:r>
              <a:rPr lang="it-IT" sz="3200" i="1" dirty="0">
                <a:latin typeface="Calibri" panose="020F0502020204030204" pitchFamily="34" charset="0"/>
              </a:rPr>
              <a:t>art. 30 CTS), </a:t>
            </a:r>
            <a:r>
              <a:rPr lang="it-IT" sz="3200" dirty="0">
                <a:latin typeface="Calibri" panose="020F0502020204030204" pitchFamily="34" charset="0"/>
              </a:rPr>
              <a:t>che in questo caso deve essere composto totalmente da revisori legali iscritti nell’apposito registro</a:t>
            </a:r>
          </a:p>
          <a:p>
            <a:pPr marL="0" indent="0" algn="just">
              <a:buNone/>
            </a:pPr>
            <a:endParaRPr lang="it-IT" sz="2900" dirty="0">
              <a:latin typeface="Calibri" panose="020F0502020204030204" pitchFamily="34" charset="0"/>
            </a:endParaRPr>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5</a:t>
            </a:fld>
            <a:endParaRPr lang="it-IT"/>
          </a:p>
        </p:txBody>
      </p:sp>
    </p:spTree>
    <p:extLst>
      <p:ext uri="{BB962C8B-B14F-4D97-AF65-F5344CB8AC3E}">
        <p14:creationId xmlns:p14="http://schemas.microsoft.com/office/powerpoint/2010/main" val="1750867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272464" cy="634081"/>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09600" y="1196751"/>
            <a:ext cx="10972800" cy="5159599"/>
          </a:xfrm>
        </p:spPr>
        <p:txBody>
          <a:bodyPr>
            <a:normAutofit/>
          </a:bodyPr>
          <a:lstStyle/>
          <a:p>
            <a:r>
              <a:rPr lang="it-IT" sz="3200" dirty="0"/>
              <a:t>Lo standard di riferimento per la redazione della relazione di revisione legale è l’</a:t>
            </a:r>
            <a:r>
              <a:rPr lang="it-IT" sz="3200" b="1" dirty="0"/>
              <a:t>ISA ITALIA n.700</a:t>
            </a:r>
            <a:r>
              <a:rPr lang="it-IT" sz="3200" dirty="0"/>
              <a:t>. </a:t>
            </a:r>
          </a:p>
          <a:p>
            <a:pPr marL="0" indent="0">
              <a:buNone/>
            </a:pPr>
            <a:endParaRPr lang="it-IT" sz="3200" dirty="0"/>
          </a:p>
          <a:p>
            <a:r>
              <a:rPr lang="it-IT" sz="3200" dirty="0"/>
              <a:t>Il Codice del Terzo Settore non disciplina il contenuto della relazione di revisione e non prevede alcun formato </a:t>
            </a:r>
            <a:r>
              <a:rPr lang="it-IT" sz="3200" i="1" dirty="0"/>
              <a:t>ad hoc</a:t>
            </a:r>
            <a:r>
              <a:rPr lang="it-IT" sz="3200" dirty="0"/>
              <a:t>. </a:t>
            </a:r>
          </a:p>
          <a:p>
            <a:pPr marL="0" indent="0">
              <a:buNone/>
            </a:pPr>
            <a:endParaRPr lang="it-IT" sz="3200" dirty="0"/>
          </a:p>
          <a:p>
            <a:r>
              <a:rPr lang="it-IT" sz="3200" dirty="0"/>
              <a:t>Sul tema </a:t>
            </a:r>
            <a:r>
              <a:rPr lang="it-IT" sz="3200" dirty="0" err="1"/>
              <a:t>Assirevi</a:t>
            </a:r>
            <a:r>
              <a:rPr lang="it-IT" sz="3200" dirty="0"/>
              <a:t> non ha emanato alcun documento di ricerca specifico. </a:t>
            </a:r>
          </a:p>
          <a:p>
            <a:pPr marL="0" indent="0">
              <a:buNone/>
            </a:pPr>
            <a:endParaRPr lang="it-IT" sz="2900" dirty="0">
              <a:latin typeface="Calibri" panose="020F0502020204030204" pitchFamily="34" charset="0"/>
            </a:endParaRPr>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6</a:t>
            </a:fld>
            <a:endParaRPr lang="it-IT"/>
          </a:p>
        </p:txBody>
      </p:sp>
    </p:spTree>
    <p:extLst>
      <p:ext uri="{BB962C8B-B14F-4D97-AF65-F5344CB8AC3E}">
        <p14:creationId xmlns:p14="http://schemas.microsoft.com/office/powerpoint/2010/main" val="3232551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488488"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980728"/>
            <a:ext cx="10972800" cy="5153784"/>
          </a:xfrm>
        </p:spPr>
        <p:txBody>
          <a:bodyPr>
            <a:normAutofit/>
          </a:bodyPr>
          <a:lstStyle/>
          <a:p>
            <a:pPr marL="0" indent="0">
              <a:buNone/>
            </a:pPr>
            <a:endParaRPr lang="it-IT" sz="3200" dirty="0"/>
          </a:p>
          <a:p>
            <a:pPr marL="0" indent="0">
              <a:buNone/>
            </a:pPr>
            <a:r>
              <a:rPr lang="it-IT" sz="3200" dirty="0"/>
              <a:t>Il principio ISA Italia n. 700 stabilisce che:</a:t>
            </a:r>
          </a:p>
          <a:p>
            <a:pPr marL="0" indent="0">
              <a:buNone/>
            </a:pPr>
            <a:endParaRPr lang="it-IT" sz="3200" dirty="0"/>
          </a:p>
          <a:p>
            <a:pPr marL="0" indent="0">
              <a:buNone/>
            </a:pPr>
            <a:r>
              <a:rPr lang="it-IT" sz="3200" i="1" dirty="0"/>
              <a:t>«…. il bilancio d’esercizio fornisce una </a:t>
            </a:r>
            <a:r>
              <a:rPr lang="it-IT" sz="3200" b="1" i="1" dirty="0"/>
              <a:t>rappresentazione veritiera e corretta </a:t>
            </a:r>
            <a:r>
              <a:rPr lang="it-IT" sz="3200" i="1" dirty="0"/>
              <a:t>della situazione patrimoniale e finanziaria e del risultato economico per l’esercizio chiuso a tale data, in conformità </a:t>
            </a:r>
            <a:r>
              <a:rPr lang="it-IT" sz="3200" b="1" i="1" dirty="0"/>
              <a:t>alle norme italiane che ne disciplinano i criteri di redazione». </a:t>
            </a:r>
            <a:endParaRPr lang="it-IT" sz="2900" dirty="0">
              <a:latin typeface="Calibri" panose="020F0502020204030204" pitchFamily="34" charset="0"/>
            </a:endParaRPr>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7</a:t>
            </a:fld>
            <a:endParaRPr lang="it-IT"/>
          </a:p>
        </p:txBody>
      </p:sp>
    </p:spTree>
    <p:extLst>
      <p:ext uri="{BB962C8B-B14F-4D97-AF65-F5344CB8AC3E}">
        <p14:creationId xmlns:p14="http://schemas.microsoft.com/office/powerpoint/2010/main" val="2865622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128448"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980728"/>
            <a:ext cx="10972800" cy="5153784"/>
          </a:xfrm>
        </p:spPr>
        <p:txBody>
          <a:bodyPr>
            <a:normAutofit/>
          </a:bodyPr>
          <a:lstStyle/>
          <a:p>
            <a:pPr marL="0" indent="0">
              <a:buNone/>
            </a:pPr>
            <a:r>
              <a:rPr lang="it-IT" sz="3200" dirty="0"/>
              <a:t>Se l’incarico di revisione legale si intende conferito ai sensi del </a:t>
            </a:r>
            <a:r>
              <a:rPr lang="it-IT" sz="3200" dirty="0" err="1"/>
              <a:t>D.Lgs.</a:t>
            </a:r>
            <a:r>
              <a:rPr lang="it-IT" sz="3200" dirty="0"/>
              <a:t> n. 39/2010, di conseguenza:</a:t>
            </a:r>
          </a:p>
          <a:p>
            <a:pPr marL="0" indent="0">
              <a:buNone/>
            </a:pPr>
            <a:endParaRPr lang="it-IT" sz="3200" dirty="0"/>
          </a:p>
          <a:p>
            <a:r>
              <a:rPr lang="it-IT" sz="3200" dirty="0"/>
              <a:t>l’art. 14 del citato decreto richiede al revisore </a:t>
            </a:r>
            <a:r>
              <a:rPr lang="it-IT" sz="3200" b="1" i="1" dirty="0"/>
              <a:t>un giudizio di rappresentazione veritiera e corretta;</a:t>
            </a:r>
            <a:r>
              <a:rPr lang="it-IT" sz="3200" b="1" dirty="0"/>
              <a:t> </a:t>
            </a:r>
          </a:p>
          <a:p>
            <a:pPr marL="0" indent="0">
              <a:buNone/>
            </a:pPr>
            <a:endParaRPr lang="it-IT" sz="3200" dirty="0"/>
          </a:p>
          <a:p>
            <a:r>
              <a:rPr lang="it-IT" sz="3200" dirty="0"/>
              <a:t>il revisore deve formarsi un giudizio in merito al fatto se il bilancio </a:t>
            </a:r>
            <a:r>
              <a:rPr lang="it-IT" sz="3200" b="1" i="1" dirty="0"/>
              <a:t>sia redatto in conformità alle norme italiane che ne disciplinano i criteri di redazione</a:t>
            </a:r>
            <a:r>
              <a:rPr lang="it-IT" sz="3200" b="1" dirty="0"/>
              <a:t>. </a:t>
            </a:r>
            <a:endParaRPr lang="it-IT" sz="3200" dirty="0"/>
          </a:p>
          <a:p>
            <a:pPr marL="0" indent="0">
              <a:buNone/>
            </a:pPr>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8</a:t>
            </a:fld>
            <a:endParaRPr lang="it-IT"/>
          </a:p>
        </p:txBody>
      </p:sp>
    </p:spTree>
    <p:extLst>
      <p:ext uri="{BB962C8B-B14F-4D97-AF65-F5344CB8AC3E}">
        <p14:creationId xmlns:p14="http://schemas.microsoft.com/office/powerpoint/2010/main" val="481516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488488"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1196752"/>
            <a:ext cx="10972800" cy="4937760"/>
          </a:xfrm>
        </p:spPr>
        <p:txBody>
          <a:bodyPr>
            <a:normAutofit/>
          </a:bodyPr>
          <a:lstStyle/>
          <a:p>
            <a:pPr algn="just"/>
            <a:r>
              <a:rPr lang="it-IT" sz="3200" dirty="0"/>
              <a:t>Deve essere però applicato l’articolo 13 comma 3 CTS: </a:t>
            </a:r>
          </a:p>
          <a:p>
            <a:pPr marL="0" indent="0" algn="just">
              <a:buNone/>
            </a:pPr>
            <a:r>
              <a:rPr lang="it-IT" sz="3200" i="1" dirty="0"/>
              <a:t>«Il bilancio di cui ai commi 1 e 2 deve essere redatto in conformità alla modulistica definita con decreto del Ministero del lavoro e delle politiche sociali, sentito il consiglio nazionale del terzo settore»</a:t>
            </a:r>
            <a:r>
              <a:rPr lang="it-IT" sz="3200" dirty="0"/>
              <a:t>. </a:t>
            </a:r>
          </a:p>
          <a:p>
            <a:pPr algn="just"/>
            <a:r>
              <a:rPr lang="it-IT" sz="3200" b="1" dirty="0"/>
              <a:t>Ne consegue che, ad oggi, in assenza della «modulistica», non esiste di fatto il quadro normativo sull’informazione finanziaria applicabile (principi contabili, disposizioni di legge o regolamentari, …) su cui basare il giudizio di revisione</a:t>
            </a:r>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9</a:t>
            </a:fld>
            <a:endParaRPr lang="it-IT"/>
          </a:p>
        </p:txBody>
      </p:sp>
    </p:spTree>
    <p:extLst>
      <p:ext uri="{BB962C8B-B14F-4D97-AF65-F5344CB8AC3E}">
        <p14:creationId xmlns:p14="http://schemas.microsoft.com/office/powerpoint/2010/main" val="700598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272464"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980728"/>
            <a:ext cx="10972800" cy="5153784"/>
          </a:xfrm>
        </p:spPr>
        <p:txBody>
          <a:bodyPr>
            <a:normAutofit/>
          </a:bodyPr>
          <a:lstStyle/>
          <a:p>
            <a:endParaRPr lang="it-IT" sz="3200" dirty="0"/>
          </a:p>
          <a:p>
            <a:pPr algn="just"/>
            <a:r>
              <a:rPr lang="it-IT" sz="3200" dirty="0"/>
              <a:t>La mancanza di un quadro normativo sull’informazione finanziaria applicabile comporta inevitabilmente la </a:t>
            </a:r>
            <a:r>
              <a:rPr lang="it-IT" sz="3200" b="1" dirty="0"/>
              <a:t>NON omogeneità </a:t>
            </a:r>
            <a:r>
              <a:rPr lang="it-IT" sz="3200" dirty="0"/>
              <a:t>nei criteri di redazione dei bilanci degli operatori del Terzo Settore </a:t>
            </a:r>
          </a:p>
          <a:p>
            <a:pPr marL="0" indent="0" algn="just">
              <a:buNone/>
            </a:pPr>
            <a:endParaRPr lang="it-IT" sz="3200" dirty="0"/>
          </a:p>
          <a:p>
            <a:pPr algn="just"/>
            <a:r>
              <a:rPr lang="it-IT" sz="3200" b="1" dirty="0"/>
              <a:t>Serve una struttura omogenea di riferimento, senza la quale i bilanci non sono comparabili nel tempo e nello spazio. </a:t>
            </a:r>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10</a:t>
            </a:fld>
            <a:endParaRPr lang="it-IT"/>
          </a:p>
        </p:txBody>
      </p:sp>
    </p:spTree>
    <p:extLst>
      <p:ext uri="{BB962C8B-B14F-4D97-AF65-F5344CB8AC3E}">
        <p14:creationId xmlns:p14="http://schemas.microsoft.com/office/powerpoint/2010/main" val="2670961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1344" y="274639"/>
            <a:ext cx="9865096"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908720"/>
            <a:ext cx="10972800" cy="5225792"/>
          </a:xfrm>
        </p:spPr>
        <p:txBody>
          <a:bodyPr>
            <a:normAutofit/>
          </a:bodyPr>
          <a:lstStyle/>
          <a:p>
            <a:pPr marL="0" indent="0" algn="ctr">
              <a:buNone/>
            </a:pPr>
            <a:endParaRPr lang="it-IT" sz="3200" dirty="0"/>
          </a:p>
          <a:p>
            <a:pPr marL="0" indent="0" algn="ctr">
              <a:buNone/>
            </a:pPr>
            <a:r>
              <a:rPr lang="it-IT" sz="3200" dirty="0"/>
              <a:t>REGOLAMENTO INTERNO DI BILANCIO</a:t>
            </a:r>
          </a:p>
          <a:p>
            <a:pPr marL="0" indent="0">
              <a:buNone/>
            </a:pPr>
            <a:endParaRPr lang="it-IT" sz="3200" dirty="0"/>
          </a:p>
          <a:p>
            <a:pPr marL="0" indent="0" algn="just">
              <a:buNone/>
            </a:pPr>
            <a:r>
              <a:rPr lang="it-IT" sz="3200" dirty="0"/>
              <a:t>In attesa dell’introduzione di un </a:t>
            </a:r>
            <a:r>
              <a:rPr lang="it-IT" sz="3200" i="1" dirty="0" err="1"/>
              <a:t>framework</a:t>
            </a:r>
            <a:r>
              <a:rPr lang="it-IT" sz="3200" dirty="0"/>
              <a:t> volto a disciplinare i criteri di redazione del bilancio degli ETS, è auspicabile che </a:t>
            </a:r>
            <a:r>
              <a:rPr lang="it-IT" sz="3200" b="1" dirty="0"/>
              <a:t>tali enti emanino e adottino statutariamente o in via regolamentare i criteri e le norme che ritengono idonee a conseguire una corretta rappresentazione del bilancio </a:t>
            </a:r>
            <a:r>
              <a:rPr lang="it-IT" sz="3200" dirty="0"/>
              <a:t> </a:t>
            </a:r>
          </a:p>
          <a:p>
            <a:pPr marL="0" indent="0">
              <a:buNone/>
            </a:pPr>
            <a:endParaRPr lang="it-IT" sz="3200" dirty="0"/>
          </a:p>
          <a:p>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11</a:t>
            </a:fld>
            <a:endParaRPr lang="it-IT"/>
          </a:p>
        </p:txBody>
      </p:sp>
    </p:spTree>
    <p:extLst>
      <p:ext uri="{BB962C8B-B14F-4D97-AF65-F5344CB8AC3E}">
        <p14:creationId xmlns:p14="http://schemas.microsoft.com/office/powerpoint/2010/main" val="3170115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1344" y="274639"/>
            <a:ext cx="10009112"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980728"/>
            <a:ext cx="10972800" cy="5153784"/>
          </a:xfrm>
        </p:spPr>
        <p:txBody>
          <a:bodyPr>
            <a:normAutofit/>
          </a:bodyPr>
          <a:lstStyle/>
          <a:p>
            <a:pPr algn="just"/>
            <a:r>
              <a:rPr lang="it-IT" sz="3000" dirty="0">
                <a:latin typeface="Calibri" panose="020F0502020204030204" pitchFamily="34" charset="0"/>
              </a:rPr>
              <a:t>La possibilità di adozione di uno specifico Regolamento di Bilancio da parte degli ETS è legalmente riconosciuta anche dalla </a:t>
            </a:r>
            <a:r>
              <a:rPr lang="it-IT" sz="3000" b="1" dirty="0">
                <a:latin typeface="Calibri" panose="020F0502020204030204" pitchFamily="34" charset="0"/>
              </a:rPr>
              <a:t>nota MEF del 28 febbraio 2017</a:t>
            </a:r>
            <a:r>
              <a:rPr lang="it-IT" sz="3000" dirty="0">
                <a:latin typeface="Calibri" panose="020F0502020204030204" pitchFamily="34" charset="0"/>
              </a:rPr>
              <a:t>, che ammette anche l’ipotesi di assoggettamento volontario alla Revisione Legale da parte degli ETS che non superano i limiti di legge</a:t>
            </a:r>
          </a:p>
          <a:p>
            <a:pPr marL="0" indent="0" algn="just">
              <a:buNone/>
            </a:pPr>
            <a:endParaRPr lang="it-IT" sz="3000" dirty="0">
              <a:latin typeface="Calibri" panose="020F0502020204030204" pitchFamily="34" charset="0"/>
            </a:endParaRPr>
          </a:p>
          <a:p>
            <a:pPr algn="just"/>
            <a:r>
              <a:rPr lang="it-IT" sz="3000" dirty="0">
                <a:latin typeface="Calibri" panose="020F0502020204030204" pitchFamily="34" charset="0"/>
              </a:rPr>
              <a:t>Ai fini dell’adozione del Regolamento di Bilancio, a titolo esemplificativo e non esaustivo, è possibile sostenere che la Relazione di Revisione degli ETS sia fondata sulla verifica dei seguenti punti:</a:t>
            </a:r>
          </a:p>
          <a:p>
            <a:pPr marL="0" indent="0">
              <a:buNone/>
            </a:pPr>
            <a:endParaRPr lang="it-IT" sz="3000" dirty="0">
              <a:latin typeface="Calibri" panose="020F0502020204030204" pitchFamily="34" charset="0"/>
            </a:endParaRPr>
          </a:p>
          <a:p>
            <a:pPr marL="274320" lvl="1" indent="0">
              <a:buNone/>
            </a:pPr>
            <a:endParaRPr lang="it-IT" sz="2600" dirty="0">
              <a:latin typeface="Calibri" panose="020F0502020204030204" pitchFamily="34" charset="0"/>
            </a:endParaRPr>
          </a:p>
          <a:p>
            <a:pPr marL="0" indent="0">
              <a:buNone/>
            </a:pPr>
            <a:endParaRPr lang="it-IT" sz="3200" dirty="0">
              <a:latin typeface="Calibri" panose="020F0502020204030204" pitchFamily="34" charset="0"/>
            </a:endParaRPr>
          </a:p>
          <a:p>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12</a:t>
            </a:fld>
            <a:endParaRPr lang="it-IT"/>
          </a:p>
        </p:txBody>
      </p:sp>
    </p:spTree>
    <p:extLst>
      <p:ext uri="{BB962C8B-B14F-4D97-AF65-F5344CB8AC3E}">
        <p14:creationId xmlns:p14="http://schemas.microsoft.com/office/powerpoint/2010/main" val="2313386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9336" y="274639"/>
            <a:ext cx="9649072"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48" y="1268760"/>
            <a:ext cx="10972800" cy="4896544"/>
          </a:xfrm>
        </p:spPr>
        <p:txBody>
          <a:bodyPr>
            <a:normAutofit fontScale="92500" lnSpcReduction="20000"/>
          </a:bodyPr>
          <a:lstStyle/>
          <a:p>
            <a:pPr marL="1017270" lvl="1" indent="-742950">
              <a:buFont typeface="+mj-lt"/>
              <a:buAutoNum type="arabicPeriod"/>
            </a:pPr>
            <a:r>
              <a:rPr lang="it-IT" sz="3800" dirty="0">
                <a:latin typeface="Calibri" panose="020F0502020204030204" pitchFamily="34" charset="0"/>
              </a:rPr>
              <a:t>osservanza della legge e dello statuto e del rispetto dei principi di corretta amministrazione</a:t>
            </a:r>
          </a:p>
          <a:p>
            <a:pPr marL="1017270" lvl="1" indent="-742950">
              <a:buFont typeface="+mj-lt"/>
              <a:buAutoNum type="arabicPeriod"/>
            </a:pPr>
            <a:r>
              <a:rPr lang="it-IT" sz="3800" dirty="0">
                <a:latin typeface="Calibri" panose="020F0502020204030204" pitchFamily="34" charset="0"/>
              </a:rPr>
              <a:t>applicabilità dei principi e criteri di valutazione di cui alla Sez. IX del Codice Civile (art. 2423 e seguenti)</a:t>
            </a:r>
          </a:p>
          <a:p>
            <a:pPr marL="1017270" lvl="1" indent="-742950">
              <a:buFont typeface="+mj-lt"/>
              <a:buAutoNum type="arabicPeriod"/>
            </a:pPr>
            <a:r>
              <a:rPr lang="it-IT" sz="3800" dirty="0">
                <a:latin typeface="Calibri" panose="020F0502020204030204" pitchFamily="34" charset="0"/>
              </a:rPr>
              <a:t>applicabilità dei principi contabili internazionali ISA Italia</a:t>
            </a:r>
          </a:p>
          <a:p>
            <a:pPr marL="1017270" lvl="1" indent="-742950">
              <a:buFont typeface="+mj-lt"/>
              <a:buAutoNum type="arabicPeriod"/>
            </a:pPr>
            <a:r>
              <a:rPr lang="it-IT" sz="3800" dirty="0">
                <a:latin typeface="Calibri" panose="020F0502020204030204" pitchFamily="34" charset="0"/>
              </a:rPr>
              <a:t>(eventuali) denunzie di </a:t>
            </a:r>
            <a:r>
              <a:rPr lang="it-IT" sz="3800" i="1" dirty="0">
                <a:latin typeface="Calibri" panose="020F0502020204030204" pitchFamily="34" charset="0"/>
              </a:rPr>
              <a:t>fatti censurabili </a:t>
            </a:r>
            <a:r>
              <a:rPr lang="it-IT" sz="3800" dirty="0">
                <a:latin typeface="Calibri" panose="020F0502020204030204" pitchFamily="34" charset="0"/>
              </a:rPr>
              <a:t>da parte degli associati</a:t>
            </a:r>
            <a:r>
              <a:rPr lang="it-IT" sz="3800" i="1" dirty="0">
                <a:latin typeface="Calibri" panose="020F0502020204030204" pitchFamily="34" charset="0"/>
              </a:rPr>
              <a:t> </a:t>
            </a:r>
            <a:r>
              <a:rPr lang="it-IT" sz="3800" dirty="0">
                <a:latin typeface="Calibri" panose="020F0502020204030204" pitchFamily="34" charset="0"/>
              </a:rPr>
              <a:t>(art.29, c. 2)</a:t>
            </a:r>
          </a:p>
          <a:p>
            <a:pPr marL="1017270" lvl="1" indent="-742950">
              <a:buFont typeface="+mj-lt"/>
              <a:buAutoNum type="arabicPeriod"/>
            </a:pPr>
            <a:r>
              <a:rPr lang="it-IT" sz="3800" dirty="0">
                <a:latin typeface="Calibri" panose="020F0502020204030204" pitchFamily="34" charset="0"/>
              </a:rPr>
              <a:t>adeguatezza dell’assetto organizzativo, amministrativo e contabile e del suo concreto funzionamento</a:t>
            </a:r>
          </a:p>
          <a:p>
            <a:pPr marL="0" indent="0">
              <a:buNone/>
            </a:pPr>
            <a:endParaRPr lang="it-IT" sz="3800" dirty="0">
              <a:latin typeface="Calibri" panose="020F0502020204030204" pitchFamily="34" charset="0"/>
            </a:endParaRPr>
          </a:p>
          <a:p>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13</a:t>
            </a:fld>
            <a:endParaRPr lang="it-IT"/>
          </a:p>
        </p:txBody>
      </p:sp>
    </p:spTree>
    <p:extLst>
      <p:ext uri="{BB962C8B-B14F-4D97-AF65-F5344CB8AC3E}">
        <p14:creationId xmlns:p14="http://schemas.microsoft.com/office/powerpoint/2010/main" val="69916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0" y="274639"/>
            <a:ext cx="10056440" cy="562073"/>
          </a:xfrm>
        </p:spPr>
        <p:txBody>
          <a:bodyPr>
            <a:normAutofit fontScale="90000"/>
          </a:bodyPr>
          <a:lstStyle/>
          <a:p>
            <a:pPr algn="ctr"/>
            <a:r>
              <a:rPr lang="it-IT" dirty="0">
                <a:latin typeface="Calibri" panose="020F0502020204030204" pitchFamily="34" charset="0"/>
                <a:cs typeface="Calibri" panose="020F0502020204030204" pitchFamily="34" charset="0"/>
              </a:rPr>
              <a:t>La Relazione di Revisione Legale </a:t>
            </a:r>
          </a:p>
        </p:txBody>
      </p:sp>
      <p:sp>
        <p:nvSpPr>
          <p:cNvPr id="3" name="Segnaposto contenuto 2"/>
          <p:cNvSpPr>
            <a:spLocks noGrp="1"/>
          </p:cNvSpPr>
          <p:nvPr>
            <p:ph idx="1"/>
          </p:nvPr>
        </p:nvSpPr>
        <p:spPr>
          <a:xfrm>
            <a:off x="623392" y="1196752"/>
            <a:ext cx="10972800" cy="5112568"/>
          </a:xfrm>
        </p:spPr>
        <p:txBody>
          <a:bodyPr>
            <a:normAutofit fontScale="92500" lnSpcReduction="10000"/>
          </a:bodyPr>
          <a:lstStyle/>
          <a:p>
            <a:pPr marL="1017270" lvl="1" indent="-742950">
              <a:buFont typeface="+mj-lt"/>
              <a:buAutoNum type="arabicPeriod" startAt="6"/>
            </a:pPr>
            <a:r>
              <a:rPr lang="it-IT" sz="3800" dirty="0">
                <a:latin typeface="Calibri" panose="020F0502020204030204" pitchFamily="34" charset="0"/>
              </a:rPr>
              <a:t>esiti dell’attività di controllo contabile</a:t>
            </a:r>
          </a:p>
          <a:p>
            <a:pPr marL="1017270" lvl="1" indent="-742950">
              <a:buFont typeface="+mj-lt"/>
              <a:buAutoNum type="arabicPeriod" startAt="6"/>
            </a:pPr>
            <a:r>
              <a:rPr lang="it-IT" sz="3800" dirty="0">
                <a:latin typeface="Calibri" panose="020F0502020204030204" pitchFamily="34" charset="0"/>
              </a:rPr>
              <a:t>esiti del monitoraggio sull’osservanza delle finalità civiche, solidaristiche e di utilità sociale</a:t>
            </a:r>
          </a:p>
          <a:p>
            <a:pPr marL="1017270" lvl="1" indent="-742950">
              <a:buFont typeface="+mj-lt"/>
              <a:buAutoNum type="arabicPeriod" startAt="6"/>
            </a:pPr>
            <a:r>
              <a:rPr lang="it-IT" sz="3800" dirty="0">
                <a:latin typeface="Calibri" panose="020F0502020204030204" pitchFamily="34" charset="0"/>
              </a:rPr>
              <a:t>esiti della verifica di prevalenza delle attività di cui all’art. 5</a:t>
            </a:r>
          </a:p>
          <a:p>
            <a:pPr marL="1017270" lvl="1" indent="-742950">
              <a:buFont typeface="+mj-lt"/>
              <a:buAutoNum type="arabicPeriod" startAt="6"/>
            </a:pPr>
            <a:r>
              <a:rPr lang="it-IT" sz="3800" dirty="0">
                <a:latin typeface="Calibri" panose="020F0502020204030204" pitchFamily="34" charset="0"/>
              </a:rPr>
              <a:t>conformità del bilancio sociale alle linee guida di cui all’art.14</a:t>
            </a:r>
          </a:p>
          <a:p>
            <a:pPr marL="1017270" lvl="1" indent="-742950">
              <a:buFont typeface="+mj-lt"/>
              <a:buAutoNum type="arabicPeriod" startAt="6"/>
            </a:pPr>
            <a:r>
              <a:rPr lang="it-IT" sz="3800" dirty="0">
                <a:latin typeface="Calibri" panose="020F0502020204030204" pitchFamily="34" charset="0"/>
              </a:rPr>
              <a:t>osservanza delle disposizioni fiscali specifiche, anche nell’applicazione dei regimi forfetari</a:t>
            </a:r>
          </a:p>
          <a:p>
            <a:pPr marL="0" indent="0">
              <a:buNone/>
            </a:pPr>
            <a:endParaRPr lang="it-IT" sz="3800" dirty="0">
              <a:latin typeface="Calibri" panose="020F0502020204030204" pitchFamily="34" charset="0"/>
            </a:endParaRPr>
          </a:p>
          <a:p>
            <a:endParaRPr lang="it-IT" sz="3200" dirty="0"/>
          </a:p>
        </p:txBody>
      </p:sp>
      <p:sp>
        <p:nvSpPr>
          <p:cNvPr id="10" name="Segnaposto numero diapositiva 9">
            <a:extLst>
              <a:ext uri="{FF2B5EF4-FFF2-40B4-BE49-F238E27FC236}">
                <a16:creationId xmlns:a16="http://schemas.microsoft.com/office/drawing/2014/main" id="{727584F7-FD47-446A-BB9B-28DA31593861}"/>
              </a:ext>
            </a:extLst>
          </p:cNvPr>
          <p:cNvSpPr>
            <a:spLocks noGrp="1"/>
          </p:cNvSpPr>
          <p:nvPr>
            <p:ph type="sldNum" sz="quarter" idx="12"/>
          </p:nvPr>
        </p:nvSpPr>
        <p:spPr/>
        <p:txBody>
          <a:bodyPr/>
          <a:lstStyle/>
          <a:p>
            <a:fld id="{66FCF8DB-989D-4758-ABFB-E195259F854E}" type="slidenum">
              <a:rPr lang="it-IT" smtClean="0"/>
              <a:t>14</a:t>
            </a:fld>
            <a:endParaRPr lang="it-IT"/>
          </a:p>
        </p:txBody>
      </p:sp>
    </p:spTree>
    <p:extLst>
      <p:ext uri="{BB962C8B-B14F-4D97-AF65-F5344CB8AC3E}">
        <p14:creationId xmlns:p14="http://schemas.microsoft.com/office/powerpoint/2010/main" val="2572942302"/>
      </p:ext>
    </p:extLst>
  </p:cSld>
  <p:clrMapOvr>
    <a:masterClrMapping/>
  </p:clrMapOvr>
</p:sld>
</file>

<file path=ppt/theme/theme1.xml><?xml version="1.0" encoding="utf-8"?>
<a:theme xmlns:a="http://schemas.openxmlformats.org/drawingml/2006/main" name="Fondazione Stud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ondazione Studi" id="{846FE1A8-4074-46A0-A09B-0C93744EA91E}" vid="{358CA522-AD8F-41B6-869F-1E59A41F6266}"/>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Fondazione Studi</Template>
  <TotalTime>12062</TotalTime>
  <Words>1087</Words>
  <Application>Microsoft Office PowerPoint</Application>
  <PresentationFormat>Widescreen</PresentationFormat>
  <Paragraphs>104</Paragraphs>
  <Slides>14</Slides>
  <Notes>13</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14</vt:i4>
      </vt:variant>
    </vt:vector>
  </HeadingPairs>
  <TitlesOfParts>
    <vt:vector size="18" baseType="lpstr">
      <vt:lpstr>Arial</vt:lpstr>
      <vt:lpstr>Calibri</vt:lpstr>
      <vt:lpstr>Wingdings</vt:lpstr>
      <vt:lpstr>Fondazione Studi</vt:lpstr>
      <vt:lpstr>A.5.30 – Il Codice del Terzo Settore.      Aspetti della Revisione</vt:lpstr>
      <vt:lpstr>Gli Enti del Terzo Settore (ETS)</vt:lpstr>
      <vt:lpstr>Obbligo dell’Organo di Controllo (art. 30 c. 6 CTS)</vt:lpstr>
      <vt:lpstr>Obbligo della Revisione Legale (art. 31 CTS)</vt:lpstr>
      <vt:lpstr>Incarico di Revisione Legale</vt:lpstr>
      <vt:lpstr>La Relazione di Revisione Legale </vt:lpstr>
      <vt:lpstr>La Relazione di Revisione Legale </vt:lpstr>
      <vt:lpstr>La Relazione di Revisione Legale </vt:lpstr>
      <vt:lpstr>La Relazione di Revisione Legale </vt:lpstr>
      <vt:lpstr>La Relazione di Revisione Legale </vt:lpstr>
      <vt:lpstr>La Relazione di Revisione Legale </vt:lpstr>
      <vt:lpstr>La Relazione di Revisione Legale </vt:lpstr>
      <vt:lpstr>La Relazione di Revisione Legale </vt:lpstr>
      <vt:lpstr>La Relazione di Revisione Legale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di formazione obbligatoria dei Consulenti del Lavoro / Revisori Legali</dc:title>
  <dc:creator>EDASET</dc:creator>
  <cp:lastModifiedBy>Francesco</cp:lastModifiedBy>
  <cp:revision>56</cp:revision>
  <dcterms:created xsi:type="dcterms:W3CDTF">2019-09-25T13:13:05Z</dcterms:created>
  <dcterms:modified xsi:type="dcterms:W3CDTF">2019-10-14T19:59:15Z</dcterms:modified>
</cp:coreProperties>
</file>