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64"/>
  </p:notesMasterIdLst>
  <p:sldIdLst>
    <p:sldId id="256" r:id="rId2"/>
    <p:sldId id="257" r:id="rId3"/>
    <p:sldId id="258" r:id="rId4"/>
    <p:sldId id="259" r:id="rId5"/>
    <p:sldId id="260" r:id="rId6"/>
    <p:sldId id="261" r:id="rId7"/>
    <p:sldId id="262" r:id="rId8"/>
    <p:sldId id="265" r:id="rId9"/>
    <p:sldId id="273" r:id="rId10"/>
    <p:sldId id="291" r:id="rId11"/>
    <p:sldId id="292" r:id="rId12"/>
    <p:sldId id="293" r:id="rId13"/>
    <p:sldId id="294" r:id="rId14"/>
    <p:sldId id="295" r:id="rId15"/>
    <p:sldId id="296" r:id="rId16"/>
    <p:sldId id="297" r:id="rId17"/>
    <p:sldId id="298" r:id="rId18"/>
    <p:sldId id="263" r:id="rId19"/>
    <p:sldId id="274" r:id="rId20"/>
    <p:sldId id="275" r:id="rId21"/>
    <p:sldId id="276" r:id="rId22"/>
    <p:sldId id="277" r:id="rId23"/>
    <p:sldId id="264" r:id="rId24"/>
    <p:sldId id="266" r:id="rId25"/>
    <p:sldId id="267" r:id="rId26"/>
    <p:sldId id="268"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69" r:id="rId41"/>
    <p:sldId id="270" r:id="rId42"/>
    <p:sldId id="272" r:id="rId43"/>
    <p:sldId id="271"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2192000"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44251EF9-4162-4E26-9361-023D8C069198}">
          <p14:sldIdLst>
            <p14:sldId id="256"/>
            <p14:sldId id="257"/>
            <p14:sldId id="258"/>
            <p14:sldId id="259"/>
            <p14:sldId id="260"/>
            <p14:sldId id="261"/>
            <p14:sldId id="262"/>
            <p14:sldId id="265"/>
            <p14:sldId id="273"/>
            <p14:sldId id="291"/>
            <p14:sldId id="292"/>
            <p14:sldId id="293"/>
            <p14:sldId id="294"/>
            <p14:sldId id="295"/>
            <p14:sldId id="296"/>
            <p14:sldId id="297"/>
            <p14:sldId id="298"/>
            <p14:sldId id="263"/>
            <p14:sldId id="274"/>
            <p14:sldId id="275"/>
            <p14:sldId id="276"/>
            <p14:sldId id="277"/>
            <p14:sldId id="264"/>
            <p14:sldId id="266"/>
            <p14:sldId id="267"/>
            <p14:sldId id="268"/>
            <p14:sldId id="278"/>
            <p14:sldId id="279"/>
            <p14:sldId id="280"/>
            <p14:sldId id="281"/>
            <p14:sldId id="282"/>
            <p14:sldId id="283"/>
            <p14:sldId id="284"/>
            <p14:sldId id="285"/>
            <p14:sldId id="286"/>
            <p14:sldId id="287"/>
            <p14:sldId id="288"/>
            <p14:sldId id="289"/>
            <p14:sldId id="290"/>
            <p14:sldId id="269"/>
            <p14:sldId id="270"/>
            <p14:sldId id="272"/>
            <p14:sldId id="271"/>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68" d="100"/>
          <a:sy n="68" d="100"/>
        </p:scale>
        <p:origin x="792" y="72"/>
      </p:cViewPr>
      <p:guideLst>
        <p:guide orient="horz" pos="2160"/>
        <p:guide pos="3840"/>
      </p:guideLst>
    </p:cSldViewPr>
  </p:slideViewPr>
  <p:outlineViewPr>
    <p:cViewPr>
      <p:scale>
        <a:sx n="33" d="100"/>
        <a:sy n="33" d="100"/>
      </p:scale>
      <p:origin x="0" y="237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7147C3-1F44-497F-A7F3-1002922C5B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B9720874-4B7C-4E51-B301-D879B6AF1983}">
      <dgm:prSet/>
      <dgm:spPr/>
      <dgm:t>
        <a:bodyPr/>
        <a:lstStyle/>
        <a:p>
          <a:pPr rtl="0"/>
          <a:r>
            <a:rPr lang="it-IT" b="1" dirty="0"/>
            <a:t>a) prestazioni di servizi:</a:t>
          </a:r>
          <a:endParaRPr lang="it-IT" dirty="0"/>
        </a:p>
      </dgm:t>
    </dgm:pt>
    <dgm:pt modelId="{F2D853E1-C724-4F2C-806F-8DD741A17A37}" type="parTrans" cxnId="{69E71A43-111A-4E21-A129-49A934B4C225}">
      <dgm:prSet/>
      <dgm:spPr/>
      <dgm:t>
        <a:bodyPr/>
        <a:lstStyle/>
        <a:p>
          <a:endParaRPr lang="it-IT"/>
        </a:p>
      </dgm:t>
    </dgm:pt>
    <dgm:pt modelId="{CF680ADB-5AB1-48F8-9A6D-E4C36BDA0E59}" type="sibTrans" cxnId="{69E71A43-111A-4E21-A129-49A934B4C225}">
      <dgm:prSet/>
      <dgm:spPr/>
      <dgm:t>
        <a:bodyPr/>
        <a:lstStyle/>
        <a:p>
          <a:endParaRPr lang="it-IT"/>
        </a:p>
      </dgm:t>
    </dgm:pt>
    <dgm:pt modelId="{4AE77467-736B-4411-8757-B35C897E39BA}">
      <dgm:prSet/>
      <dgm:spPr/>
      <dgm:t>
        <a:bodyPr/>
        <a:lstStyle/>
        <a:p>
          <a:pPr rtl="0"/>
          <a:r>
            <a:rPr lang="it-IT" dirty="0"/>
            <a:t>1) ricavi fino a 130.000 euro, coefficiente 7 per cento;</a:t>
          </a:r>
        </a:p>
      </dgm:t>
    </dgm:pt>
    <dgm:pt modelId="{D0EDC99B-A7D2-4427-A1DA-05BF9F218D9B}" type="parTrans" cxnId="{4B30223B-95DE-4961-A505-7DA60F6F974B}">
      <dgm:prSet/>
      <dgm:spPr/>
      <dgm:t>
        <a:bodyPr/>
        <a:lstStyle/>
        <a:p>
          <a:endParaRPr lang="it-IT"/>
        </a:p>
      </dgm:t>
    </dgm:pt>
    <dgm:pt modelId="{C6DBC77F-1CB1-4725-B4A4-FEA1388BAAAC}" type="sibTrans" cxnId="{4B30223B-95DE-4961-A505-7DA60F6F974B}">
      <dgm:prSet/>
      <dgm:spPr/>
      <dgm:t>
        <a:bodyPr/>
        <a:lstStyle/>
        <a:p>
          <a:endParaRPr lang="it-IT"/>
        </a:p>
      </dgm:t>
    </dgm:pt>
    <dgm:pt modelId="{0CD8EE89-C51E-425E-A9D5-EE9E4C935ACE}">
      <dgm:prSet/>
      <dgm:spPr/>
      <dgm:t>
        <a:bodyPr/>
        <a:lstStyle/>
        <a:p>
          <a:pPr rtl="0"/>
          <a:r>
            <a:rPr lang="it-IT"/>
            <a:t>2) ricavi da 130.001 euro a 300.000 euro, coefficiente 10 per cento;</a:t>
          </a:r>
        </a:p>
      </dgm:t>
    </dgm:pt>
    <dgm:pt modelId="{50FD30B2-0D16-4805-9AAA-442300034FA1}" type="parTrans" cxnId="{B1DAD778-8C92-4646-8236-C0734CA27316}">
      <dgm:prSet/>
      <dgm:spPr/>
      <dgm:t>
        <a:bodyPr/>
        <a:lstStyle/>
        <a:p>
          <a:endParaRPr lang="it-IT"/>
        </a:p>
      </dgm:t>
    </dgm:pt>
    <dgm:pt modelId="{FAFD493C-7E90-48CE-9C0F-57EC573B64E5}" type="sibTrans" cxnId="{B1DAD778-8C92-4646-8236-C0734CA27316}">
      <dgm:prSet/>
      <dgm:spPr/>
      <dgm:t>
        <a:bodyPr/>
        <a:lstStyle/>
        <a:p>
          <a:endParaRPr lang="it-IT"/>
        </a:p>
      </dgm:t>
    </dgm:pt>
    <dgm:pt modelId="{E152181C-ABDA-49CA-BE36-9891ABE4454F}">
      <dgm:prSet/>
      <dgm:spPr/>
      <dgm:t>
        <a:bodyPr/>
        <a:lstStyle/>
        <a:p>
          <a:pPr rtl="0"/>
          <a:r>
            <a:rPr lang="it-IT"/>
            <a:t>3) ricavi oltre 300.000 euro, coefficiente 17 per cento;</a:t>
          </a:r>
        </a:p>
      </dgm:t>
    </dgm:pt>
    <dgm:pt modelId="{DC9DDFD0-9DF8-427E-9C13-792A00C1E417}" type="parTrans" cxnId="{62E167D7-44CF-4DBD-92B2-C46DA0E71CC7}">
      <dgm:prSet/>
      <dgm:spPr/>
      <dgm:t>
        <a:bodyPr/>
        <a:lstStyle/>
        <a:p>
          <a:endParaRPr lang="it-IT"/>
        </a:p>
      </dgm:t>
    </dgm:pt>
    <dgm:pt modelId="{090F0D65-2968-479C-969B-B083F55E9A1A}" type="sibTrans" cxnId="{62E167D7-44CF-4DBD-92B2-C46DA0E71CC7}">
      <dgm:prSet/>
      <dgm:spPr/>
      <dgm:t>
        <a:bodyPr/>
        <a:lstStyle/>
        <a:p>
          <a:endParaRPr lang="it-IT"/>
        </a:p>
      </dgm:t>
    </dgm:pt>
    <dgm:pt modelId="{16231B04-00E6-46E7-88E7-95908506EF15}" type="pres">
      <dgm:prSet presAssocID="{E67147C3-1F44-497F-A7F3-1002922C5B0D}" presName="linear" presStyleCnt="0">
        <dgm:presLayoutVars>
          <dgm:animLvl val="lvl"/>
          <dgm:resizeHandles val="exact"/>
        </dgm:presLayoutVars>
      </dgm:prSet>
      <dgm:spPr/>
    </dgm:pt>
    <dgm:pt modelId="{C9A1AA57-F64B-415A-8A4D-A5172C5B3C5C}" type="pres">
      <dgm:prSet presAssocID="{B9720874-4B7C-4E51-B301-D879B6AF1983}" presName="parentText" presStyleLbl="node1" presStyleIdx="0" presStyleCnt="4">
        <dgm:presLayoutVars>
          <dgm:chMax val="0"/>
          <dgm:bulletEnabled val="1"/>
        </dgm:presLayoutVars>
      </dgm:prSet>
      <dgm:spPr/>
    </dgm:pt>
    <dgm:pt modelId="{9FFDAC8D-7CD7-48F6-BA2F-9D48BA7F416F}" type="pres">
      <dgm:prSet presAssocID="{CF680ADB-5AB1-48F8-9A6D-E4C36BDA0E59}" presName="spacer" presStyleCnt="0"/>
      <dgm:spPr/>
    </dgm:pt>
    <dgm:pt modelId="{DCD934FB-9932-4760-B499-C1081389B2AC}" type="pres">
      <dgm:prSet presAssocID="{4AE77467-736B-4411-8757-B35C897E39BA}" presName="parentText" presStyleLbl="node1" presStyleIdx="1" presStyleCnt="4">
        <dgm:presLayoutVars>
          <dgm:chMax val="0"/>
          <dgm:bulletEnabled val="1"/>
        </dgm:presLayoutVars>
      </dgm:prSet>
      <dgm:spPr/>
    </dgm:pt>
    <dgm:pt modelId="{F9C48084-CCBB-4CF1-A697-3D3BEDA630D1}" type="pres">
      <dgm:prSet presAssocID="{C6DBC77F-1CB1-4725-B4A4-FEA1388BAAAC}" presName="spacer" presStyleCnt="0"/>
      <dgm:spPr/>
    </dgm:pt>
    <dgm:pt modelId="{35E550C7-C7F6-453F-8651-EF84565D1B59}" type="pres">
      <dgm:prSet presAssocID="{0CD8EE89-C51E-425E-A9D5-EE9E4C935ACE}" presName="parentText" presStyleLbl="node1" presStyleIdx="2" presStyleCnt="4">
        <dgm:presLayoutVars>
          <dgm:chMax val="0"/>
          <dgm:bulletEnabled val="1"/>
        </dgm:presLayoutVars>
      </dgm:prSet>
      <dgm:spPr/>
    </dgm:pt>
    <dgm:pt modelId="{B1396276-C586-436F-A754-E1A260CD8D24}" type="pres">
      <dgm:prSet presAssocID="{FAFD493C-7E90-48CE-9C0F-57EC573B64E5}" presName="spacer" presStyleCnt="0"/>
      <dgm:spPr/>
    </dgm:pt>
    <dgm:pt modelId="{C6799EDC-EEE4-4BB3-82EC-C858889E77F7}" type="pres">
      <dgm:prSet presAssocID="{E152181C-ABDA-49CA-BE36-9891ABE4454F}" presName="parentText" presStyleLbl="node1" presStyleIdx="3" presStyleCnt="4">
        <dgm:presLayoutVars>
          <dgm:chMax val="0"/>
          <dgm:bulletEnabled val="1"/>
        </dgm:presLayoutVars>
      </dgm:prSet>
      <dgm:spPr/>
    </dgm:pt>
  </dgm:ptLst>
  <dgm:cxnLst>
    <dgm:cxn modelId="{1213B60E-6A38-4FA5-BDD1-D76AB9CA1CEB}" type="presOf" srcId="{0CD8EE89-C51E-425E-A9D5-EE9E4C935ACE}" destId="{35E550C7-C7F6-453F-8651-EF84565D1B59}" srcOrd="0" destOrd="0" presId="urn:microsoft.com/office/officeart/2005/8/layout/vList2"/>
    <dgm:cxn modelId="{4B30223B-95DE-4961-A505-7DA60F6F974B}" srcId="{E67147C3-1F44-497F-A7F3-1002922C5B0D}" destId="{4AE77467-736B-4411-8757-B35C897E39BA}" srcOrd="1" destOrd="0" parTransId="{D0EDC99B-A7D2-4427-A1DA-05BF9F218D9B}" sibTransId="{C6DBC77F-1CB1-4725-B4A4-FEA1388BAAAC}"/>
    <dgm:cxn modelId="{D2D7AB3F-B3B5-4659-9AC1-4AC0A2D6D63E}" type="presOf" srcId="{E152181C-ABDA-49CA-BE36-9891ABE4454F}" destId="{C6799EDC-EEE4-4BB3-82EC-C858889E77F7}" srcOrd="0" destOrd="0" presId="urn:microsoft.com/office/officeart/2005/8/layout/vList2"/>
    <dgm:cxn modelId="{69E71A43-111A-4E21-A129-49A934B4C225}" srcId="{E67147C3-1F44-497F-A7F3-1002922C5B0D}" destId="{B9720874-4B7C-4E51-B301-D879B6AF1983}" srcOrd="0" destOrd="0" parTransId="{F2D853E1-C724-4F2C-806F-8DD741A17A37}" sibTransId="{CF680ADB-5AB1-48F8-9A6D-E4C36BDA0E59}"/>
    <dgm:cxn modelId="{B7A01073-9A49-4EC2-9F1D-FE0F772B49DF}" type="presOf" srcId="{B9720874-4B7C-4E51-B301-D879B6AF1983}" destId="{C9A1AA57-F64B-415A-8A4D-A5172C5B3C5C}" srcOrd="0" destOrd="0" presId="urn:microsoft.com/office/officeart/2005/8/layout/vList2"/>
    <dgm:cxn modelId="{B1DAD778-8C92-4646-8236-C0734CA27316}" srcId="{E67147C3-1F44-497F-A7F3-1002922C5B0D}" destId="{0CD8EE89-C51E-425E-A9D5-EE9E4C935ACE}" srcOrd="2" destOrd="0" parTransId="{50FD30B2-0D16-4805-9AAA-442300034FA1}" sibTransId="{FAFD493C-7E90-48CE-9C0F-57EC573B64E5}"/>
    <dgm:cxn modelId="{3161179E-30B5-45A4-B020-596475C732E2}" type="presOf" srcId="{E67147C3-1F44-497F-A7F3-1002922C5B0D}" destId="{16231B04-00E6-46E7-88E7-95908506EF15}" srcOrd="0" destOrd="0" presId="urn:microsoft.com/office/officeart/2005/8/layout/vList2"/>
    <dgm:cxn modelId="{62E167D7-44CF-4DBD-92B2-C46DA0E71CC7}" srcId="{E67147C3-1F44-497F-A7F3-1002922C5B0D}" destId="{E152181C-ABDA-49CA-BE36-9891ABE4454F}" srcOrd="3" destOrd="0" parTransId="{DC9DDFD0-9DF8-427E-9C13-792A00C1E417}" sibTransId="{090F0D65-2968-479C-969B-B083F55E9A1A}"/>
    <dgm:cxn modelId="{EEE76AEC-5EEF-44CC-BE2A-562E984E6B5F}" type="presOf" srcId="{4AE77467-736B-4411-8757-B35C897E39BA}" destId="{DCD934FB-9932-4760-B499-C1081389B2AC}" srcOrd="0" destOrd="0" presId="urn:microsoft.com/office/officeart/2005/8/layout/vList2"/>
    <dgm:cxn modelId="{A982C7AC-5081-45CB-BC0C-2954BC847B21}" type="presParOf" srcId="{16231B04-00E6-46E7-88E7-95908506EF15}" destId="{C9A1AA57-F64B-415A-8A4D-A5172C5B3C5C}" srcOrd="0" destOrd="0" presId="urn:microsoft.com/office/officeart/2005/8/layout/vList2"/>
    <dgm:cxn modelId="{E692ABF1-1D27-4E47-982C-B5F76376F0C2}" type="presParOf" srcId="{16231B04-00E6-46E7-88E7-95908506EF15}" destId="{9FFDAC8D-7CD7-48F6-BA2F-9D48BA7F416F}" srcOrd="1" destOrd="0" presId="urn:microsoft.com/office/officeart/2005/8/layout/vList2"/>
    <dgm:cxn modelId="{73C8F37A-7EA8-4285-9A84-9C9DA81FD5B8}" type="presParOf" srcId="{16231B04-00E6-46E7-88E7-95908506EF15}" destId="{DCD934FB-9932-4760-B499-C1081389B2AC}" srcOrd="2" destOrd="0" presId="urn:microsoft.com/office/officeart/2005/8/layout/vList2"/>
    <dgm:cxn modelId="{BD05A3A0-431D-42D3-B271-14580E6C7B17}" type="presParOf" srcId="{16231B04-00E6-46E7-88E7-95908506EF15}" destId="{F9C48084-CCBB-4CF1-A697-3D3BEDA630D1}" srcOrd="3" destOrd="0" presId="urn:microsoft.com/office/officeart/2005/8/layout/vList2"/>
    <dgm:cxn modelId="{32C5AD78-7E1D-44AA-A1D0-BE7D49699F61}" type="presParOf" srcId="{16231B04-00E6-46E7-88E7-95908506EF15}" destId="{35E550C7-C7F6-453F-8651-EF84565D1B59}" srcOrd="4" destOrd="0" presId="urn:microsoft.com/office/officeart/2005/8/layout/vList2"/>
    <dgm:cxn modelId="{6B1C4E7A-B0F0-4AD0-A15E-1D6D7611FE0C}" type="presParOf" srcId="{16231B04-00E6-46E7-88E7-95908506EF15}" destId="{B1396276-C586-436F-A754-E1A260CD8D24}" srcOrd="5" destOrd="0" presId="urn:microsoft.com/office/officeart/2005/8/layout/vList2"/>
    <dgm:cxn modelId="{5BB392D4-FC66-438C-93B4-DF38F313DEB2}" type="presParOf" srcId="{16231B04-00E6-46E7-88E7-95908506EF15}" destId="{C6799EDC-EEE4-4BB3-82EC-C858889E77F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7147C3-1F44-497F-A7F3-1002922C5B0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it-IT"/>
        </a:p>
      </dgm:t>
    </dgm:pt>
    <dgm:pt modelId="{B9720874-4B7C-4E51-B301-D879B6AF1983}">
      <dgm:prSet/>
      <dgm:spPr/>
      <dgm:t>
        <a:bodyPr/>
        <a:lstStyle/>
        <a:p>
          <a:pPr rtl="0"/>
          <a:r>
            <a:rPr lang="it-IT" b="1" dirty="0"/>
            <a:t>b) altre attività:</a:t>
          </a:r>
          <a:endParaRPr lang="it-IT" dirty="0"/>
        </a:p>
      </dgm:t>
    </dgm:pt>
    <dgm:pt modelId="{F2D853E1-C724-4F2C-806F-8DD741A17A37}" type="parTrans" cxnId="{69E71A43-111A-4E21-A129-49A934B4C225}">
      <dgm:prSet/>
      <dgm:spPr/>
      <dgm:t>
        <a:bodyPr/>
        <a:lstStyle/>
        <a:p>
          <a:endParaRPr lang="it-IT"/>
        </a:p>
      </dgm:t>
    </dgm:pt>
    <dgm:pt modelId="{CF680ADB-5AB1-48F8-9A6D-E4C36BDA0E59}" type="sibTrans" cxnId="{69E71A43-111A-4E21-A129-49A934B4C225}">
      <dgm:prSet/>
      <dgm:spPr/>
      <dgm:t>
        <a:bodyPr/>
        <a:lstStyle/>
        <a:p>
          <a:endParaRPr lang="it-IT"/>
        </a:p>
      </dgm:t>
    </dgm:pt>
    <dgm:pt modelId="{4AE77467-736B-4411-8757-B35C897E39BA}">
      <dgm:prSet/>
      <dgm:spPr/>
      <dgm:t>
        <a:bodyPr/>
        <a:lstStyle/>
        <a:p>
          <a:pPr rtl="0"/>
          <a:r>
            <a:rPr lang="it-IT" dirty="0"/>
            <a:t>1) ricavi fino a 130.000 euro, coefficiente 5 per cento;</a:t>
          </a:r>
        </a:p>
      </dgm:t>
    </dgm:pt>
    <dgm:pt modelId="{D0EDC99B-A7D2-4427-A1DA-05BF9F218D9B}" type="parTrans" cxnId="{4B30223B-95DE-4961-A505-7DA60F6F974B}">
      <dgm:prSet/>
      <dgm:spPr/>
      <dgm:t>
        <a:bodyPr/>
        <a:lstStyle/>
        <a:p>
          <a:endParaRPr lang="it-IT"/>
        </a:p>
      </dgm:t>
    </dgm:pt>
    <dgm:pt modelId="{C6DBC77F-1CB1-4725-B4A4-FEA1388BAAAC}" type="sibTrans" cxnId="{4B30223B-95DE-4961-A505-7DA60F6F974B}">
      <dgm:prSet/>
      <dgm:spPr/>
      <dgm:t>
        <a:bodyPr/>
        <a:lstStyle/>
        <a:p>
          <a:endParaRPr lang="it-IT"/>
        </a:p>
      </dgm:t>
    </dgm:pt>
    <dgm:pt modelId="{0CD8EE89-C51E-425E-A9D5-EE9E4C935ACE}">
      <dgm:prSet/>
      <dgm:spPr/>
      <dgm:t>
        <a:bodyPr/>
        <a:lstStyle/>
        <a:p>
          <a:pPr rtl="0"/>
          <a:r>
            <a:rPr lang="it-IT" dirty="0"/>
            <a:t>2) ricavi da 130.001 euro a 300.000 euro, coefficiente 7 per cento;</a:t>
          </a:r>
        </a:p>
      </dgm:t>
    </dgm:pt>
    <dgm:pt modelId="{50FD30B2-0D16-4805-9AAA-442300034FA1}" type="parTrans" cxnId="{B1DAD778-8C92-4646-8236-C0734CA27316}">
      <dgm:prSet/>
      <dgm:spPr/>
      <dgm:t>
        <a:bodyPr/>
        <a:lstStyle/>
        <a:p>
          <a:endParaRPr lang="it-IT"/>
        </a:p>
      </dgm:t>
    </dgm:pt>
    <dgm:pt modelId="{FAFD493C-7E90-48CE-9C0F-57EC573B64E5}" type="sibTrans" cxnId="{B1DAD778-8C92-4646-8236-C0734CA27316}">
      <dgm:prSet/>
      <dgm:spPr/>
      <dgm:t>
        <a:bodyPr/>
        <a:lstStyle/>
        <a:p>
          <a:endParaRPr lang="it-IT"/>
        </a:p>
      </dgm:t>
    </dgm:pt>
    <dgm:pt modelId="{E152181C-ABDA-49CA-BE36-9891ABE4454F}">
      <dgm:prSet/>
      <dgm:spPr/>
      <dgm:t>
        <a:bodyPr/>
        <a:lstStyle/>
        <a:p>
          <a:pPr rtl="0"/>
          <a:r>
            <a:rPr lang="it-IT" dirty="0"/>
            <a:t>3) ricavi oltre 300.000 euro, coefficiente 14 per cento;</a:t>
          </a:r>
        </a:p>
      </dgm:t>
    </dgm:pt>
    <dgm:pt modelId="{DC9DDFD0-9DF8-427E-9C13-792A00C1E417}" type="parTrans" cxnId="{62E167D7-44CF-4DBD-92B2-C46DA0E71CC7}">
      <dgm:prSet/>
      <dgm:spPr/>
      <dgm:t>
        <a:bodyPr/>
        <a:lstStyle/>
        <a:p>
          <a:endParaRPr lang="it-IT"/>
        </a:p>
      </dgm:t>
    </dgm:pt>
    <dgm:pt modelId="{090F0D65-2968-479C-969B-B083F55E9A1A}" type="sibTrans" cxnId="{62E167D7-44CF-4DBD-92B2-C46DA0E71CC7}">
      <dgm:prSet/>
      <dgm:spPr/>
      <dgm:t>
        <a:bodyPr/>
        <a:lstStyle/>
        <a:p>
          <a:endParaRPr lang="it-IT"/>
        </a:p>
      </dgm:t>
    </dgm:pt>
    <dgm:pt modelId="{16231B04-00E6-46E7-88E7-95908506EF15}" type="pres">
      <dgm:prSet presAssocID="{E67147C3-1F44-497F-A7F3-1002922C5B0D}" presName="linear" presStyleCnt="0">
        <dgm:presLayoutVars>
          <dgm:animLvl val="lvl"/>
          <dgm:resizeHandles val="exact"/>
        </dgm:presLayoutVars>
      </dgm:prSet>
      <dgm:spPr/>
    </dgm:pt>
    <dgm:pt modelId="{C9A1AA57-F64B-415A-8A4D-A5172C5B3C5C}" type="pres">
      <dgm:prSet presAssocID="{B9720874-4B7C-4E51-B301-D879B6AF1983}" presName="parentText" presStyleLbl="node1" presStyleIdx="0" presStyleCnt="4">
        <dgm:presLayoutVars>
          <dgm:chMax val="0"/>
          <dgm:bulletEnabled val="1"/>
        </dgm:presLayoutVars>
      </dgm:prSet>
      <dgm:spPr/>
    </dgm:pt>
    <dgm:pt modelId="{9FFDAC8D-7CD7-48F6-BA2F-9D48BA7F416F}" type="pres">
      <dgm:prSet presAssocID="{CF680ADB-5AB1-48F8-9A6D-E4C36BDA0E59}" presName="spacer" presStyleCnt="0"/>
      <dgm:spPr/>
    </dgm:pt>
    <dgm:pt modelId="{DCD934FB-9932-4760-B499-C1081389B2AC}" type="pres">
      <dgm:prSet presAssocID="{4AE77467-736B-4411-8757-B35C897E39BA}" presName="parentText" presStyleLbl="node1" presStyleIdx="1" presStyleCnt="4">
        <dgm:presLayoutVars>
          <dgm:chMax val="0"/>
          <dgm:bulletEnabled val="1"/>
        </dgm:presLayoutVars>
      </dgm:prSet>
      <dgm:spPr/>
    </dgm:pt>
    <dgm:pt modelId="{F9C48084-CCBB-4CF1-A697-3D3BEDA630D1}" type="pres">
      <dgm:prSet presAssocID="{C6DBC77F-1CB1-4725-B4A4-FEA1388BAAAC}" presName="spacer" presStyleCnt="0"/>
      <dgm:spPr/>
    </dgm:pt>
    <dgm:pt modelId="{35E550C7-C7F6-453F-8651-EF84565D1B59}" type="pres">
      <dgm:prSet presAssocID="{0CD8EE89-C51E-425E-A9D5-EE9E4C935ACE}" presName="parentText" presStyleLbl="node1" presStyleIdx="2" presStyleCnt="4">
        <dgm:presLayoutVars>
          <dgm:chMax val="0"/>
          <dgm:bulletEnabled val="1"/>
        </dgm:presLayoutVars>
      </dgm:prSet>
      <dgm:spPr/>
    </dgm:pt>
    <dgm:pt modelId="{B1396276-C586-436F-A754-E1A260CD8D24}" type="pres">
      <dgm:prSet presAssocID="{FAFD493C-7E90-48CE-9C0F-57EC573B64E5}" presName="spacer" presStyleCnt="0"/>
      <dgm:spPr/>
    </dgm:pt>
    <dgm:pt modelId="{C6799EDC-EEE4-4BB3-82EC-C858889E77F7}" type="pres">
      <dgm:prSet presAssocID="{E152181C-ABDA-49CA-BE36-9891ABE4454F}" presName="parentText" presStyleLbl="node1" presStyleIdx="3" presStyleCnt="4">
        <dgm:presLayoutVars>
          <dgm:chMax val="0"/>
          <dgm:bulletEnabled val="1"/>
        </dgm:presLayoutVars>
      </dgm:prSet>
      <dgm:spPr/>
    </dgm:pt>
  </dgm:ptLst>
  <dgm:cxnLst>
    <dgm:cxn modelId="{1ADDF712-C9D6-43C3-B956-77D601243432}" type="presOf" srcId="{0CD8EE89-C51E-425E-A9D5-EE9E4C935ACE}" destId="{35E550C7-C7F6-453F-8651-EF84565D1B59}" srcOrd="0" destOrd="0" presId="urn:microsoft.com/office/officeart/2005/8/layout/vList2"/>
    <dgm:cxn modelId="{4B30223B-95DE-4961-A505-7DA60F6F974B}" srcId="{E67147C3-1F44-497F-A7F3-1002922C5B0D}" destId="{4AE77467-736B-4411-8757-B35C897E39BA}" srcOrd="1" destOrd="0" parTransId="{D0EDC99B-A7D2-4427-A1DA-05BF9F218D9B}" sibTransId="{C6DBC77F-1CB1-4725-B4A4-FEA1388BAAAC}"/>
    <dgm:cxn modelId="{69E71A43-111A-4E21-A129-49A934B4C225}" srcId="{E67147C3-1F44-497F-A7F3-1002922C5B0D}" destId="{B9720874-4B7C-4E51-B301-D879B6AF1983}" srcOrd="0" destOrd="0" parTransId="{F2D853E1-C724-4F2C-806F-8DD741A17A37}" sibTransId="{CF680ADB-5AB1-48F8-9A6D-E4C36BDA0E59}"/>
    <dgm:cxn modelId="{B1DAD778-8C92-4646-8236-C0734CA27316}" srcId="{E67147C3-1F44-497F-A7F3-1002922C5B0D}" destId="{0CD8EE89-C51E-425E-A9D5-EE9E4C935ACE}" srcOrd="2" destOrd="0" parTransId="{50FD30B2-0D16-4805-9AAA-442300034FA1}" sibTransId="{FAFD493C-7E90-48CE-9C0F-57EC573B64E5}"/>
    <dgm:cxn modelId="{594B8284-A994-4CF3-9335-A9FB872BDDE8}" type="presOf" srcId="{B9720874-4B7C-4E51-B301-D879B6AF1983}" destId="{C9A1AA57-F64B-415A-8A4D-A5172C5B3C5C}" srcOrd="0" destOrd="0" presId="urn:microsoft.com/office/officeart/2005/8/layout/vList2"/>
    <dgm:cxn modelId="{5FD6CE92-7401-4626-9938-AACBE159B748}" type="presOf" srcId="{4AE77467-736B-4411-8757-B35C897E39BA}" destId="{DCD934FB-9932-4760-B499-C1081389B2AC}" srcOrd="0" destOrd="0" presId="urn:microsoft.com/office/officeart/2005/8/layout/vList2"/>
    <dgm:cxn modelId="{62E167D7-44CF-4DBD-92B2-C46DA0E71CC7}" srcId="{E67147C3-1F44-497F-A7F3-1002922C5B0D}" destId="{E152181C-ABDA-49CA-BE36-9891ABE4454F}" srcOrd="3" destOrd="0" parTransId="{DC9DDFD0-9DF8-427E-9C13-792A00C1E417}" sibTransId="{090F0D65-2968-479C-969B-B083F55E9A1A}"/>
    <dgm:cxn modelId="{88A474DA-1A6D-4441-81EE-60C9BEE746CA}" type="presOf" srcId="{E152181C-ABDA-49CA-BE36-9891ABE4454F}" destId="{C6799EDC-EEE4-4BB3-82EC-C858889E77F7}" srcOrd="0" destOrd="0" presId="urn:microsoft.com/office/officeart/2005/8/layout/vList2"/>
    <dgm:cxn modelId="{FF1DB6EB-C35A-43E6-9D7B-7F6D5F6D7897}" type="presOf" srcId="{E67147C3-1F44-497F-A7F3-1002922C5B0D}" destId="{16231B04-00E6-46E7-88E7-95908506EF15}" srcOrd="0" destOrd="0" presId="urn:microsoft.com/office/officeart/2005/8/layout/vList2"/>
    <dgm:cxn modelId="{C7424761-E6E3-49E1-B97D-F98A9A780C24}" type="presParOf" srcId="{16231B04-00E6-46E7-88E7-95908506EF15}" destId="{C9A1AA57-F64B-415A-8A4D-A5172C5B3C5C}" srcOrd="0" destOrd="0" presId="urn:microsoft.com/office/officeart/2005/8/layout/vList2"/>
    <dgm:cxn modelId="{C60C0FFE-8B59-464C-A423-B418BB06A4F8}" type="presParOf" srcId="{16231B04-00E6-46E7-88E7-95908506EF15}" destId="{9FFDAC8D-7CD7-48F6-BA2F-9D48BA7F416F}" srcOrd="1" destOrd="0" presId="urn:microsoft.com/office/officeart/2005/8/layout/vList2"/>
    <dgm:cxn modelId="{9876A4D4-23A2-4861-BFCD-5D8B0FBF6390}" type="presParOf" srcId="{16231B04-00E6-46E7-88E7-95908506EF15}" destId="{DCD934FB-9932-4760-B499-C1081389B2AC}" srcOrd="2" destOrd="0" presId="urn:microsoft.com/office/officeart/2005/8/layout/vList2"/>
    <dgm:cxn modelId="{89D5A3D4-DCFE-4D7E-BD24-EDD7F3EC26E6}" type="presParOf" srcId="{16231B04-00E6-46E7-88E7-95908506EF15}" destId="{F9C48084-CCBB-4CF1-A697-3D3BEDA630D1}" srcOrd="3" destOrd="0" presId="urn:microsoft.com/office/officeart/2005/8/layout/vList2"/>
    <dgm:cxn modelId="{DE6412AD-3669-4CB1-931F-5A285ED47084}" type="presParOf" srcId="{16231B04-00E6-46E7-88E7-95908506EF15}" destId="{35E550C7-C7F6-453F-8651-EF84565D1B59}" srcOrd="4" destOrd="0" presId="urn:microsoft.com/office/officeart/2005/8/layout/vList2"/>
    <dgm:cxn modelId="{BAD08A90-CC7A-4183-832C-AB08731F5F35}" type="presParOf" srcId="{16231B04-00E6-46E7-88E7-95908506EF15}" destId="{B1396276-C586-436F-A754-E1A260CD8D24}" srcOrd="5" destOrd="0" presId="urn:microsoft.com/office/officeart/2005/8/layout/vList2"/>
    <dgm:cxn modelId="{49B9EB09-DCCC-4A35-AC94-970D8DDE12E4}" type="presParOf" srcId="{16231B04-00E6-46E7-88E7-95908506EF15}" destId="{C6799EDC-EEE4-4BB3-82EC-C858889E77F7}" srcOrd="6"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419923-2CA4-4D39-A5BD-68A1DC20CB9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ED659672-A535-467F-BC4D-B3790E9296AA}">
      <dgm:prSet/>
      <dgm:spPr/>
      <dgm:t>
        <a:bodyPr/>
        <a:lstStyle/>
        <a:p>
          <a:pPr rtl="0"/>
          <a:r>
            <a:rPr lang="it-IT" dirty="0"/>
            <a:t>Il vantaggio di questo regime è costituito da specifici coefficienti di redditività</a:t>
          </a:r>
        </a:p>
      </dgm:t>
    </dgm:pt>
    <dgm:pt modelId="{F017CBAE-0284-4DD2-AAFD-84101C7AB3E4}" type="parTrans" cxnId="{929050E7-9DB3-4884-A4B0-9D37108C31FD}">
      <dgm:prSet/>
      <dgm:spPr/>
      <dgm:t>
        <a:bodyPr/>
        <a:lstStyle/>
        <a:p>
          <a:endParaRPr lang="it-IT"/>
        </a:p>
      </dgm:t>
    </dgm:pt>
    <dgm:pt modelId="{C2B4A171-67F6-496B-9499-57E500790AAA}" type="sibTrans" cxnId="{929050E7-9DB3-4884-A4B0-9D37108C31FD}">
      <dgm:prSet/>
      <dgm:spPr/>
      <dgm:t>
        <a:bodyPr/>
        <a:lstStyle/>
        <a:p>
          <a:endParaRPr lang="it-IT"/>
        </a:p>
      </dgm:t>
    </dgm:pt>
    <dgm:pt modelId="{E4973867-1FD2-405C-B8E1-29F711C920BC}">
      <dgm:prSet/>
      <dgm:spPr/>
      <dgm:t>
        <a:bodyPr/>
        <a:lstStyle/>
        <a:p>
          <a:pPr rtl="0"/>
          <a:r>
            <a:rPr lang="it-IT"/>
            <a:t>ODV: 1%</a:t>
          </a:r>
        </a:p>
      </dgm:t>
    </dgm:pt>
    <dgm:pt modelId="{20B1F45E-F704-49E8-B7BC-16F38CE27DB7}" type="parTrans" cxnId="{06E73BFA-8B6A-4C83-A34B-2CD8E877466B}">
      <dgm:prSet/>
      <dgm:spPr/>
      <dgm:t>
        <a:bodyPr/>
        <a:lstStyle/>
        <a:p>
          <a:endParaRPr lang="it-IT"/>
        </a:p>
      </dgm:t>
    </dgm:pt>
    <dgm:pt modelId="{4C9EB8FA-F5DE-454D-B092-052758D885E8}" type="sibTrans" cxnId="{06E73BFA-8B6A-4C83-A34B-2CD8E877466B}">
      <dgm:prSet/>
      <dgm:spPr/>
      <dgm:t>
        <a:bodyPr/>
        <a:lstStyle/>
        <a:p>
          <a:endParaRPr lang="it-IT"/>
        </a:p>
      </dgm:t>
    </dgm:pt>
    <dgm:pt modelId="{BF32E0D0-9225-4687-B47C-6711BE741E17}">
      <dgm:prSet/>
      <dgm:spPr/>
      <dgm:t>
        <a:bodyPr/>
        <a:lstStyle/>
        <a:p>
          <a:pPr rtl="0"/>
          <a:r>
            <a:rPr lang="it-IT"/>
            <a:t>APS: 3%</a:t>
          </a:r>
        </a:p>
      </dgm:t>
    </dgm:pt>
    <dgm:pt modelId="{DBECE696-23A8-455B-A7DF-2B3F2AC1BDB5}" type="parTrans" cxnId="{2EB0CA50-34B6-48D3-8D2F-A61D9F6FF5D9}">
      <dgm:prSet/>
      <dgm:spPr/>
      <dgm:t>
        <a:bodyPr/>
        <a:lstStyle/>
        <a:p>
          <a:endParaRPr lang="it-IT"/>
        </a:p>
      </dgm:t>
    </dgm:pt>
    <dgm:pt modelId="{1ACE5AE1-FDA5-41C3-91A1-AE5B04E8C3C9}" type="sibTrans" cxnId="{2EB0CA50-34B6-48D3-8D2F-A61D9F6FF5D9}">
      <dgm:prSet/>
      <dgm:spPr/>
      <dgm:t>
        <a:bodyPr/>
        <a:lstStyle/>
        <a:p>
          <a:endParaRPr lang="it-IT"/>
        </a:p>
      </dgm:t>
    </dgm:pt>
    <dgm:pt modelId="{BBA42007-A6C9-4717-BF5A-6943A3324EDD}" type="pres">
      <dgm:prSet presAssocID="{37419923-2CA4-4D39-A5BD-68A1DC20CB94}" presName="Name0" presStyleCnt="0">
        <dgm:presLayoutVars>
          <dgm:dir/>
          <dgm:animLvl val="lvl"/>
          <dgm:resizeHandles val="exact"/>
        </dgm:presLayoutVars>
      </dgm:prSet>
      <dgm:spPr/>
    </dgm:pt>
    <dgm:pt modelId="{32BCF041-32FC-408F-B9D6-A1E0ADF36E4F}" type="pres">
      <dgm:prSet presAssocID="{ED659672-A535-467F-BC4D-B3790E9296AA}" presName="linNode" presStyleCnt="0"/>
      <dgm:spPr/>
    </dgm:pt>
    <dgm:pt modelId="{2811D7A9-3C44-4403-B432-30D31A245C98}" type="pres">
      <dgm:prSet presAssocID="{ED659672-A535-467F-BC4D-B3790E9296AA}" presName="parentText" presStyleLbl="node1" presStyleIdx="0" presStyleCnt="3" custScaleX="277778" custScaleY="159504">
        <dgm:presLayoutVars>
          <dgm:chMax val="1"/>
          <dgm:bulletEnabled val="1"/>
        </dgm:presLayoutVars>
      </dgm:prSet>
      <dgm:spPr/>
    </dgm:pt>
    <dgm:pt modelId="{D2BC99BB-0E19-417D-A2E4-60C13CCA7C29}" type="pres">
      <dgm:prSet presAssocID="{C2B4A171-67F6-496B-9499-57E500790AAA}" presName="sp" presStyleCnt="0"/>
      <dgm:spPr/>
    </dgm:pt>
    <dgm:pt modelId="{6CDA6B3A-696B-4B3F-82C6-C2DEEDE59144}" type="pres">
      <dgm:prSet presAssocID="{E4973867-1FD2-405C-B8E1-29F711C920BC}" presName="linNode" presStyleCnt="0"/>
      <dgm:spPr/>
    </dgm:pt>
    <dgm:pt modelId="{0FB62154-62F4-4533-AC37-B81B2DA57F16}" type="pres">
      <dgm:prSet presAssocID="{E4973867-1FD2-405C-B8E1-29F711C920BC}" presName="parentText" presStyleLbl="node1" presStyleIdx="1" presStyleCnt="3" custScaleX="277778" custScaleY="96784">
        <dgm:presLayoutVars>
          <dgm:chMax val="1"/>
          <dgm:bulletEnabled val="1"/>
        </dgm:presLayoutVars>
      </dgm:prSet>
      <dgm:spPr/>
    </dgm:pt>
    <dgm:pt modelId="{FB04A120-DE2B-4E0F-9466-2942A2E180BB}" type="pres">
      <dgm:prSet presAssocID="{4C9EB8FA-F5DE-454D-B092-052758D885E8}" presName="sp" presStyleCnt="0"/>
      <dgm:spPr/>
    </dgm:pt>
    <dgm:pt modelId="{0293784D-CF04-4A5D-BE0A-3E692F573F68}" type="pres">
      <dgm:prSet presAssocID="{BF32E0D0-9225-4687-B47C-6711BE741E17}" presName="linNode" presStyleCnt="0"/>
      <dgm:spPr/>
    </dgm:pt>
    <dgm:pt modelId="{6F82C884-C7F6-4DA6-94E9-89A1CFFD38AC}" type="pres">
      <dgm:prSet presAssocID="{BF32E0D0-9225-4687-B47C-6711BE741E17}" presName="parentText" presStyleLbl="node1" presStyleIdx="2" presStyleCnt="3" custScaleX="277778" custScaleY="106556">
        <dgm:presLayoutVars>
          <dgm:chMax val="1"/>
          <dgm:bulletEnabled val="1"/>
        </dgm:presLayoutVars>
      </dgm:prSet>
      <dgm:spPr/>
    </dgm:pt>
  </dgm:ptLst>
  <dgm:cxnLst>
    <dgm:cxn modelId="{9DADE31C-223B-4808-84A1-B164F13DA482}" type="presOf" srcId="{BF32E0D0-9225-4687-B47C-6711BE741E17}" destId="{6F82C884-C7F6-4DA6-94E9-89A1CFFD38AC}" srcOrd="0" destOrd="0" presId="urn:microsoft.com/office/officeart/2005/8/layout/vList5"/>
    <dgm:cxn modelId="{47853929-9C81-41AD-BACB-D5A5B2B04095}" type="presOf" srcId="{E4973867-1FD2-405C-B8E1-29F711C920BC}" destId="{0FB62154-62F4-4533-AC37-B81B2DA57F16}" srcOrd="0" destOrd="0" presId="urn:microsoft.com/office/officeart/2005/8/layout/vList5"/>
    <dgm:cxn modelId="{23890770-ED97-4AF8-A4AF-E585DE511AA8}" type="presOf" srcId="{37419923-2CA4-4D39-A5BD-68A1DC20CB94}" destId="{BBA42007-A6C9-4717-BF5A-6943A3324EDD}" srcOrd="0" destOrd="0" presId="urn:microsoft.com/office/officeart/2005/8/layout/vList5"/>
    <dgm:cxn modelId="{2EB0CA50-34B6-48D3-8D2F-A61D9F6FF5D9}" srcId="{37419923-2CA4-4D39-A5BD-68A1DC20CB94}" destId="{BF32E0D0-9225-4687-B47C-6711BE741E17}" srcOrd="2" destOrd="0" parTransId="{DBECE696-23A8-455B-A7DF-2B3F2AC1BDB5}" sibTransId="{1ACE5AE1-FDA5-41C3-91A1-AE5B04E8C3C9}"/>
    <dgm:cxn modelId="{88ABDAE1-5EF8-4CA9-8B58-EE798EE3E087}" type="presOf" srcId="{ED659672-A535-467F-BC4D-B3790E9296AA}" destId="{2811D7A9-3C44-4403-B432-30D31A245C98}" srcOrd="0" destOrd="0" presId="urn:microsoft.com/office/officeart/2005/8/layout/vList5"/>
    <dgm:cxn modelId="{929050E7-9DB3-4884-A4B0-9D37108C31FD}" srcId="{37419923-2CA4-4D39-A5BD-68A1DC20CB94}" destId="{ED659672-A535-467F-BC4D-B3790E9296AA}" srcOrd="0" destOrd="0" parTransId="{F017CBAE-0284-4DD2-AAFD-84101C7AB3E4}" sibTransId="{C2B4A171-67F6-496B-9499-57E500790AAA}"/>
    <dgm:cxn modelId="{06E73BFA-8B6A-4C83-A34B-2CD8E877466B}" srcId="{37419923-2CA4-4D39-A5BD-68A1DC20CB94}" destId="{E4973867-1FD2-405C-B8E1-29F711C920BC}" srcOrd="1" destOrd="0" parTransId="{20B1F45E-F704-49E8-B7BC-16F38CE27DB7}" sibTransId="{4C9EB8FA-F5DE-454D-B092-052758D885E8}"/>
    <dgm:cxn modelId="{6E4FAC90-0825-41E1-A3A7-1F4072D778B3}" type="presParOf" srcId="{BBA42007-A6C9-4717-BF5A-6943A3324EDD}" destId="{32BCF041-32FC-408F-B9D6-A1E0ADF36E4F}" srcOrd="0" destOrd="0" presId="urn:microsoft.com/office/officeart/2005/8/layout/vList5"/>
    <dgm:cxn modelId="{5D41486A-9AA8-4067-88DA-8971574A5CEB}" type="presParOf" srcId="{32BCF041-32FC-408F-B9D6-A1E0ADF36E4F}" destId="{2811D7A9-3C44-4403-B432-30D31A245C98}" srcOrd="0" destOrd="0" presId="urn:microsoft.com/office/officeart/2005/8/layout/vList5"/>
    <dgm:cxn modelId="{699E19F0-04D5-4C5C-805A-6D449B41D7B7}" type="presParOf" srcId="{BBA42007-A6C9-4717-BF5A-6943A3324EDD}" destId="{D2BC99BB-0E19-417D-A2E4-60C13CCA7C29}" srcOrd="1" destOrd="0" presId="urn:microsoft.com/office/officeart/2005/8/layout/vList5"/>
    <dgm:cxn modelId="{B4B18E77-5585-427A-B830-92EF6470A085}" type="presParOf" srcId="{BBA42007-A6C9-4717-BF5A-6943A3324EDD}" destId="{6CDA6B3A-696B-4B3F-82C6-C2DEEDE59144}" srcOrd="2" destOrd="0" presId="urn:microsoft.com/office/officeart/2005/8/layout/vList5"/>
    <dgm:cxn modelId="{DFE18FE1-3675-4095-8232-0145240F7D2D}" type="presParOf" srcId="{6CDA6B3A-696B-4B3F-82C6-C2DEEDE59144}" destId="{0FB62154-62F4-4533-AC37-B81B2DA57F16}" srcOrd="0" destOrd="0" presId="urn:microsoft.com/office/officeart/2005/8/layout/vList5"/>
    <dgm:cxn modelId="{578E1F39-5FDC-4F55-8C6F-F844DB83009F}" type="presParOf" srcId="{BBA42007-A6C9-4717-BF5A-6943A3324EDD}" destId="{FB04A120-DE2B-4E0F-9466-2942A2E180BB}" srcOrd="3" destOrd="0" presId="urn:microsoft.com/office/officeart/2005/8/layout/vList5"/>
    <dgm:cxn modelId="{8872F245-D00B-41E4-AAEE-BDF76F87DE16}" type="presParOf" srcId="{BBA42007-A6C9-4717-BF5A-6943A3324EDD}" destId="{0293784D-CF04-4A5D-BE0A-3E692F573F68}" srcOrd="4" destOrd="0" presId="urn:microsoft.com/office/officeart/2005/8/layout/vList5"/>
    <dgm:cxn modelId="{0FF4DB56-ACC7-4E88-8229-EA70D8C1B970}" type="presParOf" srcId="{0293784D-CF04-4A5D-BE0A-3E692F573F68}" destId="{6F82C884-C7F6-4DA6-94E9-89A1CFFD38AC}"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A1AA57-F64B-415A-8A4D-A5172C5B3C5C}">
      <dsp:nvSpPr>
        <dsp:cNvPr id="0" name=""/>
        <dsp:cNvSpPr/>
      </dsp:nvSpPr>
      <dsp:spPr>
        <a:xfrm>
          <a:off x="0" y="1183"/>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b="1" kern="1200" dirty="0"/>
            <a:t>a) prestazioni di servizi:</a:t>
          </a:r>
          <a:endParaRPr lang="it-IT" sz="2700" kern="1200" dirty="0"/>
        </a:p>
      </dsp:txBody>
      <dsp:txXfrm>
        <a:off x="52359" y="53542"/>
        <a:ext cx="5280082" cy="967861"/>
      </dsp:txXfrm>
    </dsp:sp>
    <dsp:sp modelId="{DCD934FB-9932-4760-B499-C1081389B2AC}">
      <dsp:nvSpPr>
        <dsp:cNvPr id="0" name=""/>
        <dsp:cNvSpPr/>
      </dsp:nvSpPr>
      <dsp:spPr>
        <a:xfrm>
          <a:off x="0" y="1151522"/>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kern="1200" dirty="0"/>
            <a:t>1) ricavi fino a 130.000 euro, coefficiente 7 per cento;</a:t>
          </a:r>
        </a:p>
      </dsp:txBody>
      <dsp:txXfrm>
        <a:off x="52359" y="1203881"/>
        <a:ext cx="5280082" cy="967861"/>
      </dsp:txXfrm>
    </dsp:sp>
    <dsp:sp modelId="{35E550C7-C7F6-453F-8651-EF84565D1B59}">
      <dsp:nvSpPr>
        <dsp:cNvPr id="0" name=""/>
        <dsp:cNvSpPr/>
      </dsp:nvSpPr>
      <dsp:spPr>
        <a:xfrm>
          <a:off x="0" y="2301861"/>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kern="1200"/>
            <a:t>2) ricavi da 130.001 euro a 300.000 euro, coefficiente 10 per cento;</a:t>
          </a:r>
        </a:p>
      </dsp:txBody>
      <dsp:txXfrm>
        <a:off x="52359" y="2354220"/>
        <a:ext cx="5280082" cy="967861"/>
      </dsp:txXfrm>
    </dsp:sp>
    <dsp:sp modelId="{C6799EDC-EEE4-4BB3-82EC-C858889E77F7}">
      <dsp:nvSpPr>
        <dsp:cNvPr id="0" name=""/>
        <dsp:cNvSpPr/>
      </dsp:nvSpPr>
      <dsp:spPr>
        <a:xfrm>
          <a:off x="0" y="3452200"/>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kern="1200"/>
            <a:t>3) ricavi oltre 300.000 euro, coefficiente 17 per cento;</a:t>
          </a:r>
        </a:p>
      </dsp:txBody>
      <dsp:txXfrm>
        <a:off x="52359" y="3504559"/>
        <a:ext cx="5280082" cy="967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A1AA57-F64B-415A-8A4D-A5172C5B3C5C}">
      <dsp:nvSpPr>
        <dsp:cNvPr id="0" name=""/>
        <dsp:cNvSpPr/>
      </dsp:nvSpPr>
      <dsp:spPr>
        <a:xfrm>
          <a:off x="0" y="1183"/>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b="1" kern="1200" dirty="0"/>
            <a:t>b) altre attività:</a:t>
          </a:r>
          <a:endParaRPr lang="it-IT" sz="2700" kern="1200" dirty="0"/>
        </a:p>
      </dsp:txBody>
      <dsp:txXfrm>
        <a:off x="52359" y="53542"/>
        <a:ext cx="5280082" cy="967861"/>
      </dsp:txXfrm>
    </dsp:sp>
    <dsp:sp modelId="{DCD934FB-9932-4760-B499-C1081389B2AC}">
      <dsp:nvSpPr>
        <dsp:cNvPr id="0" name=""/>
        <dsp:cNvSpPr/>
      </dsp:nvSpPr>
      <dsp:spPr>
        <a:xfrm>
          <a:off x="0" y="1151522"/>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kern="1200" dirty="0"/>
            <a:t>1) ricavi fino a 130.000 euro, coefficiente 5 per cento;</a:t>
          </a:r>
        </a:p>
      </dsp:txBody>
      <dsp:txXfrm>
        <a:off x="52359" y="1203881"/>
        <a:ext cx="5280082" cy="967861"/>
      </dsp:txXfrm>
    </dsp:sp>
    <dsp:sp modelId="{35E550C7-C7F6-453F-8651-EF84565D1B59}">
      <dsp:nvSpPr>
        <dsp:cNvPr id="0" name=""/>
        <dsp:cNvSpPr/>
      </dsp:nvSpPr>
      <dsp:spPr>
        <a:xfrm>
          <a:off x="0" y="2301861"/>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kern="1200" dirty="0"/>
            <a:t>2) ricavi da 130.001 euro a 300.000 euro, coefficiente 7 per cento;</a:t>
          </a:r>
        </a:p>
      </dsp:txBody>
      <dsp:txXfrm>
        <a:off x="52359" y="2354220"/>
        <a:ext cx="5280082" cy="967861"/>
      </dsp:txXfrm>
    </dsp:sp>
    <dsp:sp modelId="{C6799EDC-EEE4-4BB3-82EC-C858889E77F7}">
      <dsp:nvSpPr>
        <dsp:cNvPr id="0" name=""/>
        <dsp:cNvSpPr/>
      </dsp:nvSpPr>
      <dsp:spPr>
        <a:xfrm>
          <a:off x="0" y="3452200"/>
          <a:ext cx="5384800" cy="10725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it-IT" sz="2700" kern="1200" dirty="0"/>
            <a:t>3) ricavi oltre 300.000 euro, coefficiente 14 per cento;</a:t>
          </a:r>
        </a:p>
      </dsp:txBody>
      <dsp:txXfrm>
        <a:off x="52359" y="3504559"/>
        <a:ext cx="5280082" cy="9678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11D7A9-3C44-4403-B432-30D31A245C98}">
      <dsp:nvSpPr>
        <dsp:cNvPr id="0" name=""/>
        <dsp:cNvSpPr/>
      </dsp:nvSpPr>
      <dsp:spPr>
        <a:xfrm>
          <a:off x="5353" y="1309"/>
          <a:ext cx="10962093" cy="21112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rtl="0">
            <a:lnSpc>
              <a:spcPct val="90000"/>
            </a:lnSpc>
            <a:spcBef>
              <a:spcPct val="0"/>
            </a:spcBef>
            <a:spcAft>
              <a:spcPct val="35000"/>
            </a:spcAft>
            <a:buNone/>
          </a:pPr>
          <a:r>
            <a:rPr lang="it-IT" sz="4900" kern="1200" dirty="0"/>
            <a:t>Il vantaggio di questo regime è costituito da specifici coefficienti di redditività</a:t>
          </a:r>
        </a:p>
      </dsp:txBody>
      <dsp:txXfrm>
        <a:off x="108417" y="104373"/>
        <a:ext cx="10755965" cy="1905142"/>
      </dsp:txXfrm>
    </dsp:sp>
    <dsp:sp modelId="{0FB62154-62F4-4533-AC37-B81B2DA57F16}">
      <dsp:nvSpPr>
        <dsp:cNvPr id="0" name=""/>
        <dsp:cNvSpPr/>
      </dsp:nvSpPr>
      <dsp:spPr>
        <a:xfrm>
          <a:off x="5353" y="2178762"/>
          <a:ext cx="10962093" cy="12810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rtl="0">
            <a:lnSpc>
              <a:spcPct val="90000"/>
            </a:lnSpc>
            <a:spcBef>
              <a:spcPct val="0"/>
            </a:spcBef>
            <a:spcAft>
              <a:spcPct val="35000"/>
            </a:spcAft>
            <a:buNone/>
          </a:pPr>
          <a:r>
            <a:rPr lang="it-IT" sz="4900" kern="1200"/>
            <a:t>ODV: 1%</a:t>
          </a:r>
        </a:p>
      </dsp:txBody>
      <dsp:txXfrm>
        <a:off x="67890" y="2241299"/>
        <a:ext cx="10837019" cy="1156005"/>
      </dsp:txXfrm>
    </dsp:sp>
    <dsp:sp modelId="{6F82C884-C7F6-4DA6-94E9-89A1CFFD38AC}">
      <dsp:nvSpPr>
        <dsp:cNvPr id="0" name=""/>
        <dsp:cNvSpPr/>
      </dsp:nvSpPr>
      <dsp:spPr>
        <a:xfrm>
          <a:off x="5353" y="3526024"/>
          <a:ext cx="10962093" cy="1410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93345" rIns="186690" bIns="93345" numCol="1" spcCol="1270" anchor="ctr" anchorCtr="0">
          <a:noAutofit/>
        </a:bodyPr>
        <a:lstStyle/>
        <a:p>
          <a:pPr marL="0" lvl="0" indent="0" algn="ctr" defTabSz="2178050" rtl="0">
            <a:lnSpc>
              <a:spcPct val="90000"/>
            </a:lnSpc>
            <a:spcBef>
              <a:spcPct val="0"/>
            </a:spcBef>
            <a:spcAft>
              <a:spcPct val="35000"/>
            </a:spcAft>
            <a:buNone/>
          </a:pPr>
          <a:r>
            <a:rPr lang="it-IT" sz="4900" kern="1200"/>
            <a:t>APS: 3%</a:t>
          </a:r>
        </a:p>
      </dsp:txBody>
      <dsp:txXfrm>
        <a:off x="74204" y="3594875"/>
        <a:ext cx="10824391" cy="127272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62E6F-5B3C-48E5-A107-B842DB5515E6}" type="datetimeFigureOut">
              <a:rPr lang="it-IT" smtClean="0"/>
              <a:t>14/10/2019</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396EF9-4037-4D1E-A17D-9D7E13AF4FF5}" type="slidenum">
              <a:rPr lang="it-IT" smtClean="0"/>
              <a:t>‹N›</a:t>
            </a:fld>
            <a:endParaRPr lang="it-IT"/>
          </a:p>
        </p:txBody>
      </p:sp>
    </p:spTree>
    <p:extLst>
      <p:ext uri="{BB962C8B-B14F-4D97-AF65-F5344CB8AC3E}">
        <p14:creationId xmlns:p14="http://schemas.microsoft.com/office/powerpoint/2010/main" val="567518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4</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5</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6</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7</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8</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9</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10</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11</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14</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15</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16</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17</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18</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19</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20</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21</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24</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25</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26</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27</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28</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29</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30</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31</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34</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35</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36</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37</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38</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39</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40</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41</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44</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45</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46</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47</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48</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49</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50</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51</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54</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55</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56</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57</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58</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59</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60</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61</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D396EF9-4037-4D1E-A17D-9D7E13AF4FF5}" type="slidenum">
              <a:rPr lang="it-IT" smtClean="0"/>
              <a:t>62</a:t>
            </a:fld>
            <a:endParaRPr lang="it-IT"/>
          </a:p>
        </p:txBody>
      </p:sp>
    </p:spTree>
    <p:extLst>
      <p:ext uri="{BB962C8B-B14F-4D97-AF65-F5344CB8AC3E}">
        <p14:creationId xmlns:p14="http://schemas.microsoft.com/office/powerpoint/2010/main" val="2806203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a:t>Fare clic per modificare lo stile del titolo dello schema</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BD04626-3DB5-4CE2-81EC-1D0005BF1B38}"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688288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9E3443B-11BF-45B2-AE22-85D441726A3B}"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945767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5333" b="1" cap="all"/>
            </a:lvl1pPr>
          </a:lstStyle>
          <a:p>
            <a:r>
              <a:rPr lang="it-IT"/>
              <a:t>Fare clic per modificare lo stile del titolo dello schema</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7268D62B-DA73-4C84-88D5-BF2A14A66B21}"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17515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BCEB748-98B9-42BE-AD90-FAE2FD603511}" type="datetime1">
              <a:rPr lang="it-IT" smtClean="0"/>
              <a:t>14/10/2019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4294653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 dello schema</a:t>
            </a:r>
          </a:p>
        </p:txBody>
      </p:sp>
      <p:sp>
        <p:nvSpPr>
          <p:cNvPr id="3" name="Segnaposto testo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gli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gli stili del testo dello schema</a:t>
            </a:r>
          </a:p>
        </p:txBody>
      </p:sp>
      <p:sp>
        <p:nvSpPr>
          <p:cNvPr id="6" name="Segnaposto contenuto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19478BCB-4FAF-461D-81AC-8788B698744B}" type="datetime1">
              <a:rPr lang="it-IT" smtClean="0"/>
              <a:t>14/10/2019</a:t>
            </a:fld>
            <a:endParaRPr lang="it-IT"/>
          </a:p>
        </p:txBody>
      </p:sp>
      <p:sp>
        <p:nvSpPr>
          <p:cNvPr id="8" name="Segnaposto piè di pagina 7"/>
          <p:cNvSpPr>
            <a:spLocks noGrp="1"/>
          </p:cNvSpPr>
          <p:nvPr>
            <p:ph type="ftr" sz="quarter" idx="11"/>
          </p:nvPr>
        </p:nvSpPr>
        <p:spPr/>
        <p:txBody>
          <a:bodyPr/>
          <a:lstStyle/>
          <a:p>
            <a:r>
              <a:rPr lang="it-IT"/>
              <a:t>Dr. Francesco Tedeschi - CdL / Revisore Legale</a:t>
            </a:r>
          </a:p>
        </p:txBody>
      </p:sp>
      <p:sp>
        <p:nvSpPr>
          <p:cNvPr id="9" name="Segnaposto numero diapositiva 8"/>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3692582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2"/>
          <p:cNvSpPr>
            <a:spLocks noGrp="1"/>
          </p:cNvSpPr>
          <p:nvPr>
            <p:ph type="dt" sz="half" idx="10"/>
          </p:nvPr>
        </p:nvSpPr>
        <p:spPr/>
        <p:txBody>
          <a:bodyPr/>
          <a:lstStyle/>
          <a:p>
            <a:fld id="{855C0F88-A6F3-4677-BAFE-AD44C1979E5A}" type="datetime1">
              <a:rPr lang="it-IT" smtClean="0"/>
              <a:t>14/10/2019</a:t>
            </a:fld>
            <a:endParaRPr lang="it-IT"/>
          </a:p>
        </p:txBody>
      </p:sp>
      <p:sp>
        <p:nvSpPr>
          <p:cNvPr id="4" name="Segnaposto piè di pagina 3"/>
          <p:cNvSpPr>
            <a:spLocks noGrp="1"/>
          </p:cNvSpPr>
          <p:nvPr>
            <p:ph type="ftr" sz="quarter" idx="11"/>
          </p:nvPr>
        </p:nvSpPr>
        <p:spPr/>
        <p:txBody>
          <a:bodyPr/>
          <a:lstStyle/>
          <a:p>
            <a:r>
              <a:rPr lang="it-IT"/>
              <a:t>Dr. Francesco Tedeschi - CdL / Revisore Legale</a:t>
            </a:r>
          </a:p>
        </p:txBody>
      </p:sp>
      <p:sp>
        <p:nvSpPr>
          <p:cNvPr id="5" name="Segnaposto numero diapositiva 4"/>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570946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06ACAC7-D37D-40E5-8888-8A67ACE629B4}" type="datetime1">
              <a:rPr lang="it-IT" smtClean="0"/>
              <a:t>14/10/2019</a:t>
            </a:fld>
            <a:endParaRPr lang="it-IT"/>
          </a:p>
        </p:txBody>
      </p:sp>
      <p:sp>
        <p:nvSpPr>
          <p:cNvPr id="3" name="Segnaposto piè di pagina 2"/>
          <p:cNvSpPr>
            <a:spLocks noGrp="1"/>
          </p:cNvSpPr>
          <p:nvPr>
            <p:ph type="ftr" sz="quarter" idx="11"/>
          </p:nvPr>
        </p:nvSpPr>
        <p:spPr/>
        <p:txBody>
          <a:bodyPr/>
          <a:lstStyle/>
          <a:p>
            <a:r>
              <a:rPr lang="it-IT"/>
              <a:t>Dr. Francesco Tedeschi - CdL / Revisore Legale</a:t>
            </a:r>
          </a:p>
        </p:txBody>
      </p:sp>
      <p:sp>
        <p:nvSpPr>
          <p:cNvPr id="4" name="Segnaposto numero diapositiva 3"/>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3849157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49"/>
            <a:ext cx="4011084" cy="1162051"/>
          </a:xfrm>
        </p:spPr>
        <p:txBody>
          <a:bodyPr anchor="b"/>
          <a:lstStyle>
            <a:lvl1pPr algn="l">
              <a:defRPr sz="2667" b="1"/>
            </a:lvl1pPr>
          </a:lstStyle>
          <a:p>
            <a:r>
              <a:rPr lang="it-IT"/>
              <a:t>Fare clic per modificare lo stile del titolo dello schema</a:t>
            </a:r>
          </a:p>
        </p:txBody>
      </p:sp>
      <p:sp>
        <p:nvSpPr>
          <p:cNvPr id="3" name="Segnaposto contenuto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30F00C19-5C58-4302-99B3-F2ADE8053AD7}" type="datetime1">
              <a:rPr lang="it-IT" smtClean="0"/>
              <a:t>14/10/2019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231191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9"/>
          </a:xfrm>
        </p:spPr>
        <p:txBody>
          <a:bodyPr anchor="b"/>
          <a:lstStyle>
            <a:lvl1pPr algn="l">
              <a:defRPr sz="2667" b="1"/>
            </a:lvl1pPr>
          </a:lstStyle>
          <a:p>
            <a:r>
              <a:rPr lang="it-IT"/>
              <a:t>Fare clic per modificare lo stile del titolo dello schema</a:t>
            </a:r>
          </a:p>
        </p:txBody>
      </p:sp>
      <p:sp>
        <p:nvSpPr>
          <p:cNvPr id="3" name="Segnaposto immagine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it-IT"/>
              <a:t>Fare clic sull'icona per inserire un'immagine</a:t>
            </a:r>
          </a:p>
        </p:txBody>
      </p:sp>
      <p:sp>
        <p:nvSpPr>
          <p:cNvPr id="4" name="Segnaposto testo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6AB4B9E-D4E9-434B-891C-300724CFE2DF}" type="datetime1">
              <a:rPr lang="it-IT" smtClean="0"/>
              <a:t>14/10/2019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4264703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7AA48D9-0930-4FE5-8632-319F426D6D73}"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4095107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39"/>
            <a:ext cx="2743200" cy="5851525"/>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09600" y="274639"/>
            <a:ext cx="80264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4D1CCC2-3DB6-4817-B042-A82CB9133F43}"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851560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4B645F5-8EEE-4C02-8F62-E08FEFA4A4F5}" type="datetime1">
              <a:rPr lang="it-IT" smtClean="0"/>
              <a:t>14/10/2019</a:t>
            </a:fld>
            <a:endParaRPr lang="it-IT"/>
          </a:p>
        </p:txBody>
      </p:sp>
      <p:sp>
        <p:nvSpPr>
          <p:cNvPr id="5" name="Segnaposto piè di pa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r>
              <a:rPr lang="it-IT"/>
              <a:t>Dr. Francesco Tedeschi - CdL / Revisore Legale</a:t>
            </a:r>
          </a:p>
        </p:txBody>
      </p:sp>
      <p:sp>
        <p:nvSpPr>
          <p:cNvPr id="6" name="Segnaposto numero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66FCF8DB-989D-4758-ABFB-E195259F854E}" type="slidenum">
              <a:rPr lang="it-IT" smtClean="0"/>
              <a:t>‹N›</a:t>
            </a:fld>
            <a:endParaRPr lang="it-IT"/>
          </a:p>
        </p:txBody>
      </p:sp>
    </p:spTree>
    <p:extLst>
      <p:ext uri="{BB962C8B-B14F-4D97-AF65-F5344CB8AC3E}">
        <p14:creationId xmlns:p14="http://schemas.microsoft.com/office/powerpoint/2010/main" val="14732628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it-IT"/>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79376" y="1748409"/>
            <a:ext cx="11377264" cy="1752600"/>
          </a:xfrm>
        </p:spPr>
        <p:txBody>
          <a:bodyPr>
            <a:normAutofit fontScale="90000"/>
          </a:bodyPr>
          <a:lstStyle/>
          <a:p>
            <a:br>
              <a:rPr lang="it-IT" sz="5300" dirty="0"/>
            </a:br>
            <a:r>
              <a:rPr lang="it-IT" sz="5600" dirty="0"/>
              <a:t>C.2.28 – Il nuovo codice del Terzo Settore</a:t>
            </a:r>
            <a:br>
              <a:rPr lang="it-IT" sz="5600" dirty="0"/>
            </a:br>
            <a:r>
              <a:rPr lang="it-IT" sz="5600" dirty="0"/>
              <a:t> C.2.29 – Modifiche ed integrazioni</a:t>
            </a:r>
            <a:br>
              <a:rPr lang="it-IT" dirty="0"/>
            </a:br>
            <a:endParaRPr lang="it-IT" dirty="0"/>
          </a:p>
        </p:txBody>
      </p:sp>
      <p:sp>
        <p:nvSpPr>
          <p:cNvPr id="3" name="Sottotitolo 2"/>
          <p:cNvSpPr>
            <a:spLocks noGrp="1"/>
          </p:cNvSpPr>
          <p:nvPr>
            <p:ph type="subTitle" idx="1"/>
          </p:nvPr>
        </p:nvSpPr>
        <p:spPr/>
        <p:txBody>
          <a:bodyPr>
            <a:normAutofit/>
          </a:bodyPr>
          <a:lstStyle/>
          <a:p>
            <a:r>
              <a:rPr lang="it-IT" dirty="0"/>
              <a:t>Uno sguardo generale sulla riforma</a:t>
            </a:r>
          </a:p>
        </p:txBody>
      </p:sp>
    </p:spTree>
    <p:extLst>
      <p:ext uri="{BB962C8B-B14F-4D97-AF65-F5344CB8AC3E}">
        <p14:creationId xmlns:p14="http://schemas.microsoft.com/office/powerpoint/2010/main" val="40219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10081120" cy="562073"/>
          </a:xfrm>
        </p:spPr>
        <p:txBody>
          <a:bodyPr>
            <a:noAutofit/>
          </a:bodyPr>
          <a:lstStyle/>
          <a:p>
            <a:pPr algn="ctr"/>
            <a:r>
              <a:rPr lang="it-IT" sz="5000" dirty="0"/>
              <a:t>Riforma del Terzo Settore: contesto</a:t>
            </a:r>
          </a:p>
        </p:txBody>
      </p:sp>
      <p:sp>
        <p:nvSpPr>
          <p:cNvPr id="3" name="Segnaposto contenuto 2"/>
          <p:cNvSpPr>
            <a:spLocks noGrp="1"/>
          </p:cNvSpPr>
          <p:nvPr>
            <p:ph idx="1"/>
          </p:nvPr>
        </p:nvSpPr>
        <p:spPr>
          <a:xfrm>
            <a:off x="609600" y="1196751"/>
            <a:ext cx="10972800" cy="4929413"/>
          </a:xfrm>
        </p:spPr>
        <p:txBody>
          <a:bodyPr>
            <a:normAutofit fontScale="70000" lnSpcReduction="20000"/>
          </a:bodyPr>
          <a:lstStyle/>
          <a:p>
            <a:r>
              <a:rPr lang="it-IT" dirty="0"/>
              <a:t>ALCUNI NUMERI</a:t>
            </a:r>
          </a:p>
          <a:p>
            <a:r>
              <a:rPr lang="it-IT" dirty="0"/>
              <a:t>336.275 istituzioni no profit (+10% rispetto al 2011), di cui l’85,3% sono associazioni (riconosciute e non riconosciute) e il 4,8% sono cooperative sociali</a:t>
            </a:r>
          </a:p>
          <a:p>
            <a:r>
              <a:rPr lang="it-IT" dirty="0"/>
              <a:t>5,5 milioni di volontari (+16% rispetto al 2011)</a:t>
            </a:r>
          </a:p>
          <a:p>
            <a:r>
              <a:rPr lang="it-IT" dirty="0"/>
              <a:t>789 mila dipendenti (+15% rispetto al 2011), di cui il 52,8% (+5% rispetto al 2011) all’interno di cooperative sociali</a:t>
            </a:r>
          </a:p>
          <a:p>
            <a:r>
              <a:rPr lang="it-IT" dirty="0"/>
              <a:t>267.529 istituzioni che operano grazie all’apporto di volontari, pari al 79,6% delle istituzioni attive (+9,9% rispetto al 2011)</a:t>
            </a:r>
          </a:p>
          <a:p>
            <a:r>
              <a:rPr lang="it-IT" dirty="0"/>
              <a:t>55.196 istituzioni che impiegano lavoratori dipendenti, pari al 16,4% delle istituzioni attive (+ 32,2% rispetto al 2011)</a:t>
            </a:r>
          </a:p>
          <a:p>
            <a:endParaRPr lang="it-IT" dirty="0"/>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pPr/>
              <a:t>2</a:t>
            </a:fld>
            <a:endParaRPr lang="it-IT"/>
          </a:p>
        </p:txBody>
      </p:sp>
    </p:spTree>
    <p:extLst>
      <p:ext uri="{BB962C8B-B14F-4D97-AF65-F5344CB8AC3E}">
        <p14:creationId xmlns:p14="http://schemas.microsoft.com/office/powerpoint/2010/main" val="1580611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1344" y="274639"/>
            <a:ext cx="10801200" cy="562073"/>
          </a:xfrm>
        </p:spPr>
        <p:txBody>
          <a:bodyPr>
            <a:normAutofit fontScale="90000"/>
          </a:bodyPr>
          <a:lstStyle/>
          <a:p>
            <a:pPr algn="ctr"/>
            <a:r>
              <a:rPr lang="it-IT" dirty="0"/>
              <a:t>L’impianto normativo</a:t>
            </a:r>
          </a:p>
        </p:txBody>
      </p:sp>
      <p:sp>
        <p:nvSpPr>
          <p:cNvPr id="3" name="Segnaposto contenuto 2"/>
          <p:cNvSpPr>
            <a:spLocks noGrp="1"/>
          </p:cNvSpPr>
          <p:nvPr>
            <p:ph idx="1"/>
          </p:nvPr>
        </p:nvSpPr>
        <p:spPr>
          <a:xfrm>
            <a:off x="609600" y="1052736"/>
            <a:ext cx="10972800" cy="5112567"/>
          </a:xfrm>
        </p:spPr>
        <p:txBody>
          <a:bodyPr>
            <a:normAutofit fontScale="70000" lnSpcReduction="20000"/>
          </a:bodyPr>
          <a:lstStyle/>
          <a:p>
            <a:pPr marL="0" indent="0">
              <a:buNone/>
            </a:pPr>
            <a:endParaRPr lang="it-IT" dirty="0">
              <a:latin typeface="Calibri" panose="020F0502020204030204" pitchFamily="34" charset="0"/>
            </a:endParaRPr>
          </a:p>
          <a:p>
            <a:pPr marL="0" indent="0">
              <a:buNone/>
            </a:pPr>
            <a:r>
              <a:rPr lang="it-IT" dirty="0">
                <a:latin typeface="Calibri" panose="020F0502020204030204" pitchFamily="34" charset="0"/>
              </a:rPr>
              <a:t>Il 18 giugno 2016 è stata pubblicata in Gazzetta Ufficiale la Legge 106 recante “Delega al Governo per la Riforma del Terzo Settore, dell’impresa sociale e per la disciplina del servizio civile universale”.</a:t>
            </a:r>
          </a:p>
          <a:p>
            <a:pPr marL="0" indent="0">
              <a:buNone/>
            </a:pPr>
            <a:r>
              <a:rPr lang="it-IT" dirty="0">
                <a:latin typeface="Calibri" panose="020F0502020204030204" pitchFamily="34" charset="0"/>
              </a:rPr>
              <a:t>A seguire, sono stati approvati i seguenti Decreti attuativi:</a:t>
            </a:r>
          </a:p>
          <a:p>
            <a:r>
              <a:rPr lang="it-IT" dirty="0">
                <a:latin typeface="Calibri" panose="020F0502020204030204" pitchFamily="34" charset="0"/>
              </a:rPr>
              <a:t> D. </a:t>
            </a:r>
            <a:r>
              <a:rPr lang="it-IT" dirty="0" err="1">
                <a:latin typeface="Calibri" panose="020F0502020204030204" pitchFamily="34" charset="0"/>
              </a:rPr>
              <a:t>Lgs</a:t>
            </a:r>
            <a:r>
              <a:rPr lang="it-IT" dirty="0">
                <a:latin typeface="Calibri" panose="020F0502020204030204" pitchFamily="34" charset="0"/>
              </a:rPr>
              <a:t>. 40 del 06/04/2017: Servizio Civile Universale</a:t>
            </a:r>
          </a:p>
          <a:p>
            <a:r>
              <a:rPr lang="it-IT" dirty="0">
                <a:latin typeface="Calibri" panose="020F0502020204030204" pitchFamily="34" charset="0"/>
              </a:rPr>
              <a:t> D. </a:t>
            </a:r>
            <a:r>
              <a:rPr lang="it-IT" dirty="0" err="1">
                <a:latin typeface="Calibri" panose="020F0502020204030204" pitchFamily="34" charset="0"/>
              </a:rPr>
              <a:t>Lgs</a:t>
            </a:r>
            <a:r>
              <a:rPr lang="it-IT" dirty="0">
                <a:latin typeface="Calibri" panose="020F0502020204030204" pitchFamily="34" charset="0"/>
              </a:rPr>
              <a:t>. 111 del 03/07/2017: 5 per 1000</a:t>
            </a:r>
          </a:p>
          <a:p>
            <a:r>
              <a:rPr lang="it-IT" dirty="0">
                <a:latin typeface="Calibri" panose="020F0502020204030204" pitchFamily="34" charset="0"/>
              </a:rPr>
              <a:t> D. </a:t>
            </a:r>
            <a:r>
              <a:rPr lang="it-IT" dirty="0" err="1">
                <a:latin typeface="Calibri" panose="020F0502020204030204" pitchFamily="34" charset="0"/>
              </a:rPr>
              <a:t>Lgs</a:t>
            </a:r>
            <a:r>
              <a:rPr lang="it-IT" dirty="0">
                <a:latin typeface="Calibri" panose="020F0502020204030204" pitchFamily="34" charset="0"/>
              </a:rPr>
              <a:t>. 112 del 03/07/2017: Impresa sociale</a:t>
            </a:r>
          </a:p>
          <a:p>
            <a:r>
              <a:rPr lang="it-IT" dirty="0">
                <a:latin typeface="Calibri" panose="020F0502020204030204" pitchFamily="34" charset="0"/>
              </a:rPr>
              <a:t> D. </a:t>
            </a:r>
            <a:r>
              <a:rPr lang="it-IT" dirty="0" err="1">
                <a:latin typeface="Calibri" panose="020F0502020204030204" pitchFamily="34" charset="0"/>
              </a:rPr>
              <a:t>Lgs</a:t>
            </a:r>
            <a:r>
              <a:rPr lang="it-IT" dirty="0">
                <a:latin typeface="Calibri" panose="020F0502020204030204" pitchFamily="34" charset="0"/>
              </a:rPr>
              <a:t>. 117 del 03/07/2017: Codice Unico del Terzo Settore</a:t>
            </a:r>
          </a:p>
          <a:p>
            <a:r>
              <a:rPr lang="it-IT" dirty="0">
                <a:latin typeface="Calibri" panose="020F0502020204030204" pitchFamily="34" charset="0"/>
              </a:rPr>
              <a:t> D.P.R. 28/07/2017: Fondazione Italia Sociale	</a:t>
            </a:r>
          </a:p>
          <a:p>
            <a:r>
              <a:rPr lang="it-IT" dirty="0">
                <a:latin typeface="Calibri" panose="020F0502020204030204" pitchFamily="34" charset="0"/>
              </a:rPr>
              <a:t> D. </a:t>
            </a:r>
            <a:r>
              <a:rPr lang="it-IT" dirty="0" err="1">
                <a:latin typeface="Calibri" panose="020F0502020204030204" pitchFamily="34" charset="0"/>
              </a:rPr>
              <a:t>Lgs</a:t>
            </a:r>
            <a:r>
              <a:rPr lang="it-IT" dirty="0">
                <a:latin typeface="Calibri" panose="020F0502020204030204" pitchFamily="34" charset="0"/>
              </a:rPr>
              <a:t>. 105 del 03/08/2018: Modifiche ed integrazioni al C.T.S.</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a:t>
            </a:fld>
            <a:endParaRPr lang="it-IT"/>
          </a:p>
        </p:txBody>
      </p:sp>
    </p:spTree>
    <p:extLst>
      <p:ext uri="{BB962C8B-B14F-4D97-AF65-F5344CB8AC3E}">
        <p14:creationId xmlns:p14="http://schemas.microsoft.com/office/powerpoint/2010/main" val="2016276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457197"/>
          </a:xfrm>
        </p:spPr>
        <p:txBody>
          <a:bodyPr>
            <a:normAutofit fontScale="90000"/>
          </a:bodyPr>
          <a:lstStyle/>
          <a:p>
            <a:pPr algn="ctr"/>
            <a:r>
              <a:rPr lang="it-IT" dirty="0"/>
              <a:t>Organicità della riforma</a:t>
            </a:r>
          </a:p>
        </p:txBody>
      </p:sp>
      <p:sp>
        <p:nvSpPr>
          <p:cNvPr id="3" name="Segnaposto contenuto 2"/>
          <p:cNvSpPr>
            <a:spLocks noGrp="1"/>
          </p:cNvSpPr>
          <p:nvPr>
            <p:ph idx="1"/>
          </p:nvPr>
        </p:nvSpPr>
        <p:spPr>
          <a:xfrm>
            <a:off x="609600" y="980728"/>
            <a:ext cx="10972800" cy="5145437"/>
          </a:xfrm>
        </p:spPr>
        <p:txBody>
          <a:bodyPr>
            <a:normAutofit/>
          </a:bodyPr>
          <a:lstStyle/>
          <a:p>
            <a:endParaRPr lang="it-IT" dirty="0"/>
          </a:p>
          <a:p>
            <a:r>
              <a:rPr lang="it-IT" sz="3200" dirty="0">
                <a:latin typeface="Calibri" panose="020F0502020204030204" pitchFamily="34" charset="0"/>
              </a:rPr>
              <a:t>Il D. </a:t>
            </a:r>
            <a:r>
              <a:rPr lang="it-IT" sz="3200" dirty="0" err="1">
                <a:latin typeface="Calibri" panose="020F0502020204030204" pitchFamily="34" charset="0"/>
              </a:rPr>
              <a:t>Lgs</a:t>
            </a:r>
            <a:r>
              <a:rPr lang="it-IT" sz="3200" dirty="0">
                <a:latin typeface="Calibri" panose="020F0502020204030204" pitchFamily="34" charset="0"/>
              </a:rPr>
              <a:t>. 117/2017 e le successive integrazioni e modifiche (Codice Unico del Terzo Settore – C.T.S.) riordina e revisiona l’intera disciplina in materia, raccogliendo, coordinando e/o abrogando le disposizioni precedenti. </a:t>
            </a:r>
          </a:p>
          <a:p>
            <a:pPr marL="0" indent="0">
              <a:buNone/>
            </a:pPr>
            <a:endParaRPr lang="it-IT" sz="3200" dirty="0">
              <a:latin typeface="Calibri" panose="020F0502020204030204" pitchFamily="34" charset="0"/>
            </a:endParaRPr>
          </a:p>
          <a:p>
            <a:r>
              <a:rPr lang="it-IT" sz="3200" dirty="0">
                <a:latin typeface="Calibri" panose="020F0502020204030204" pitchFamily="34" charset="0"/>
              </a:rPr>
              <a:t>Si configura come strumento unitario in grado di garantire la coerenza giuridica, logica e sistematica di tutte le componenti del Terzo Settore.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a:t>
            </a:fld>
            <a:endParaRPr lang="it-IT"/>
          </a:p>
        </p:txBody>
      </p:sp>
    </p:spTree>
    <p:extLst>
      <p:ext uri="{BB962C8B-B14F-4D97-AF65-F5344CB8AC3E}">
        <p14:creationId xmlns:p14="http://schemas.microsoft.com/office/powerpoint/2010/main" val="1587974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457197"/>
          </a:xfrm>
        </p:spPr>
        <p:txBody>
          <a:bodyPr>
            <a:normAutofit fontScale="90000"/>
          </a:bodyPr>
          <a:lstStyle/>
          <a:p>
            <a:pPr algn="ctr"/>
            <a:r>
              <a:rPr lang="it-IT" dirty="0"/>
              <a:t>Organicità della riforma</a:t>
            </a:r>
          </a:p>
        </p:txBody>
      </p:sp>
      <p:sp>
        <p:nvSpPr>
          <p:cNvPr id="3" name="Segnaposto contenuto 2"/>
          <p:cNvSpPr>
            <a:spLocks noGrp="1"/>
          </p:cNvSpPr>
          <p:nvPr>
            <p:ph idx="1"/>
          </p:nvPr>
        </p:nvSpPr>
        <p:spPr>
          <a:xfrm>
            <a:off x="609600" y="1163883"/>
            <a:ext cx="10972800" cy="5001421"/>
          </a:xfrm>
        </p:spPr>
        <p:txBody>
          <a:bodyPr>
            <a:noAutofit/>
          </a:bodyPr>
          <a:lstStyle/>
          <a:p>
            <a:pPr marL="0" indent="0" algn="ctr">
              <a:buNone/>
            </a:pPr>
            <a:r>
              <a:rPr lang="it-IT" sz="3200" dirty="0">
                <a:latin typeface="Calibri" panose="020F0502020204030204" pitchFamily="34" charset="0"/>
              </a:rPr>
              <a:t>Materie disciplinate dal Codice del Terzo Settore</a:t>
            </a:r>
          </a:p>
          <a:p>
            <a:r>
              <a:rPr lang="it-IT" sz="3200" dirty="0">
                <a:latin typeface="Calibri" panose="020F0502020204030204" pitchFamily="34" charset="0"/>
              </a:rPr>
              <a:t> parte giuridica (definizioni)</a:t>
            </a:r>
          </a:p>
          <a:p>
            <a:r>
              <a:rPr lang="it-IT" sz="3200" dirty="0">
                <a:latin typeface="Calibri" panose="020F0502020204030204" pitchFamily="34" charset="0"/>
              </a:rPr>
              <a:t> Registro Unico del Terzo Settore</a:t>
            </a:r>
          </a:p>
          <a:p>
            <a:r>
              <a:rPr lang="it-IT" sz="3200" dirty="0">
                <a:latin typeface="Calibri" panose="020F0502020204030204" pitchFamily="34" charset="0"/>
              </a:rPr>
              <a:t> CSV e Reti</a:t>
            </a:r>
          </a:p>
          <a:p>
            <a:r>
              <a:rPr lang="it-IT" sz="3200" dirty="0">
                <a:latin typeface="Calibri" panose="020F0502020204030204" pitchFamily="34" charset="0"/>
              </a:rPr>
              <a:t> titoli di solidarietà</a:t>
            </a:r>
          </a:p>
          <a:p>
            <a:r>
              <a:rPr lang="it-IT" sz="3200" dirty="0">
                <a:latin typeface="Calibri" panose="020F0502020204030204" pitchFamily="34" charset="0"/>
              </a:rPr>
              <a:t> fiscalità</a:t>
            </a:r>
          </a:p>
          <a:p>
            <a:r>
              <a:rPr lang="it-IT" sz="3200" dirty="0">
                <a:latin typeface="Calibri" panose="020F0502020204030204" pitchFamily="34" charset="0"/>
              </a:rPr>
              <a:t> controlli</a:t>
            </a:r>
          </a:p>
          <a:p>
            <a:r>
              <a:rPr lang="it-IT" sz="3200" dirty="0">
                <a:latin typeface="Calibri" panose="020F0502020204030204" pitchFamily="34" charset="0"/>
              </a:rPr>
              <a:t> scadenze e regime transitorio</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a:t>
            </a:fld>
            <a:endParaRPr lang="it-IT"/>
          </a:p>
        </p:txBody>
      </p:sp>
    </p:spTree>
    <p:extLst>
      <p:ext uri="{BB962C8B-B14F-4D97-AF65-F5344CB8AC3E}">
        <p14:creationId xmlns:p14="http://schemas.microsoft.com/office/powerpoint/2010/main" val="3195828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Definizione</a:t>
            </a:r>
          </a:p>
        </p:txBody>
      </p:sp>
      <p:sp>
        <p:nvSpPr>
          <p:cNvPr id="3" name="Segnaposto contenuto 2"/>
          <p:cNvSpPr>
            <a:spLocks noGrp="1"/>
          </p:cNvSpPr>
          <p:nvPr>
            <p:ph idx="1"/>
          </p:nvPr>
        </p:nvSpPr>
        <p:spPr>
          <a:xfrm>
            <a:off x="263352" y="1052737"/>
            <a:ext cx="11521280" cy="5073428"/>
          </a:xfrm>
        </p:spPr>
        <p:txBody>
          <a:bodyPr>
            <a:normAutofit/>
          </a:bodyPr>
          <a:lstStyle/>
          <a:p>
            <a:pPr marL="0" indent="0" algn="ctr">
              <a:buNone/>
            </a:pPr>
            <a:r>
              <a:rPr lang="it-IT" sz="2800" dirty="0"/>
              <a:t>Per Terzo Settore si intende:</a:t>
            </a:r>
          </a:p>
          <a:p>
            <a:r>
              <a:rPr lang="it-IT" sz="2800" dirty="0"/>
              <a:t>1. il complesso degli </a:t>
            </a:r>
            <a:r>
              <a:rPr lang="it-IT" sz="2800" b="1" dirty="0"/>
              <a:t>enti privati </a:t>
            </a:r>
            <a:r>
              <a:rPr lang="it-IT" sz="2800" dirty="0"/>
              <a:t>costituiti per il perseguimento</a:t>
            </a:r>
          </a:p>
          <a:p>
            <a:r>
              <a:rPr lang="it-IT" sz="2800" dirty="0"/>
              <a:t>2. </a:t>
            </a:r>
            <a:r>
              <a:rPr lang="it-IT" sz="2800" b="1" dirty="0"/>
              <a:t>senza scopo di lucro</a:t>
            </a:r>
          </a:p>
          <a:p>
            <a:r>
              <a:rPr lang="it-IT" sz="2800" dirty="0"/>
              <a:t>3. di </a:t>
            </a:r>
            <a:r>
              <a:rPr lang="it-IT" sz="2800" b="1" dirty="0"/>
              <a:t>finalità civiche, solidaristiche e di utilità sociale </a:t>
            </a:r>
            <a:r>
              <a:rPr lang="it-IT" sz="2800" dirty="0"/>
              <a:t>e che,</a:t>
            </a:r>
          </a:p>
          <a:p>
            <a:r>
              <a:rPr lang="it-IT" sz="2800" dirty="0"/>
              <a:t>4. in attuazione del </a:t>
            </a:r>
            <a:r>
              <a:rPr lang="it-IT" sz="2800" b="1" dirty="0"/>
              <a:t>principio di sussidiarietà </a:t>
            </a:r>
            <a:r>
              <a:rPr lang="it-IT" sz="2800" dirty="0"/>
              <a:t>e in coerenza con i rispettivi statuti o atti costitutivi,</a:t>
            </a:r>
          </a:p>
          <a:p>
            <a:r>
              <a:rPr lang="it-IT" sz="2800" dirty="0"/>
              <a:t>5. promuovono e realizzano </a:t>
            </a:r>
            <a:r>
              <a:rPr lang="it-IT" sz="2800" b="1" dirty="0"/>
              <a:t>attività di interesse generale</a:t>
            </a:r>
          </a:p>
          <a:p>
            <a:r>
              <a:rPr lang="it-IT" sz="2800" dirty="0"/>
              <a:t>6. mediante forme di </a:t>
            </a:r>
            <a:r>
              <a:rPr lang="it-IT" sz="2800" b="1" dirty="0"/>
              <a:t>azione volontaria o di erogazione gratuita di denaro, beni o servizi, o di mutualità o di produzione o scambio di beni e servizi</a:t>
            </a:r>
            <a:endParaRPr lang="it-IT" sz="28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6</a:t>
            </a:fld>
            <a:endParaRPr lang="it-IT"/>
          </a:p>
        </p:txBody>
      </p:sp>
    </p:spTree>
    <p:extLst>
      <p:ext uri="{BB962C8B-B14F-4D97-AF65-F5344CB8AC3E}">
        <p14:creationId xmlns:p14="http://schemas.microsoft.com/office/powerpoint/2010/main" val="2219999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Chi sono gli E.T.S.</a:t>
            </a:r>
          </a:p>
        </p:txBody>
      </p:sp>
      <p:sp>
        <p:nvSpPr>
          <p:cNvPr id="3" name="Segnaposto contenuto 2"/>
          <p:cNvSpPr>
            <a:spLocks noGrp="1"/>
          </p:cNvSpPr>
          <p:nvPr>
            <p:ph idx="1"/>
          </p:nvPr>
        </p:nvSpPr>
        <p:spPr>
          <a:xfrm>
            <a:off x="609600" y="1124745"/>
            <a:ext cx="10972800" cy="5231606"/>
          </a:xfrm>
        </p:spPr>
        <p:txBody>
          <a:bodyPr>
            <a:noAutofit/>
          </a:bodyPr>
          <a:lstStyle/>
          <a:p>
            <a:r>
              <a:rPr lang="it-IT" sz="3000" dirty="0"/>
              <a:t>Organizzazioni di Volontariato</a:t>
            </a:r>
          </a:p>
          <a:p>
            <a:r>
              <a:rPr lang="it-IT" sz="3000" dirty="0"/>
              <a:t>Associazioni di Promozione Sociale</a:t>
            </a:r>
          </a:p>
          <a:p>
            <a:r>
              <a:rPr lang="it-IT" sz="3000" dirty="0"/>
              <a:t>Enti filantropici</a:t>
            </a:r>
          </a:p>
          <a:p>
            <a:r>
              <a:rPr lang="it-IT" sz="3000" dirty="0"/>
              <a:t>Reti associative</a:t>
            </a:r>
          </a:p>
          <a:p>
            <a:r>
              <a:rPr lang="it-IT" sz="3000" dirty="0"/>
              <a:t>Imprese sociali (disciplinate dal D. </a:t>
            </a:r>
            <a:r>
              <a:rPr lang="it-IT" sz="3000" dirty="0" err="1"/>
              <a:t>Lgs</a:t>
            </a:r>
            <a:r>
              <a:rPr lang="it-IT" sz="3000" dirty="0"/>
              <a:t>. 112/2017)</a:t>
            </a:r>
          </a:p>
          <a:p>
            <a:r>
              <a:rPr lang="it-IT" sz="3000" dirty="0"/>
              <a:t>Cooperative sociali</a:t>
            </a:r>
          </a:p>
          <a:p>
            <a:r>
              <a:rPr lang="it-IT" sz="3000" dirty="0"/>
              <a:t>Società di mutuo soccorso</a:t>
            </a:r>
          </a:p>
          <a:p>
            <a:r>
              <a:rPr lang="it-IT" sz="3000" dirty="0"/>
              <a:t>Associazioni e le fondazioni con finalità civiche, solidaristiche e di utilità sociale che operano in uno dei settori di cui all’art. 5 del CTS</a:t>
            </a:r>
            <a:endParaRPr lang="it-IT" sz="30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7</a:t>
            </a:fld>
            <a:endParaRPr lang="it-IT"/>
          </a:p>
        </p:txBody>
      </p:sp>
    </p:spTree>
    <p:extLst>
      <p:ext uri="{BB962C8B-B14F-4D97-AF65-F5344CB8AC3E}">
        <p14:creationId xmlns:p14="http://schemas.microsoft.com/office/powerpoint/2010/main" val="2214717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Chi sono gli E.T.S.</a:t>
            </a:r>
          </a:p>
        </p:txBody>
      </p:sp>
      <p:sp>
        <p:nvSpPr>
          <p:cNvPr id="3" name="Segnaposto contenuto 2"/>
          <p:cNvSpPr>
            <a:spLocks noGrp="1"/>
          </p:cNvSpPr>
          <p:nvPr>
            <p:ph idx="1"/>
          </p:nvPr>
        </p:nvSpPr>
        <p:spPr>
          <a:xfrm>
            <a:off x="609600" y="1052737"/>
            <a:ext cx="10972800" cy="5073428"/>
          </a:xfrm>
        </p:spPr>
        <p:txBody>
          <a:bodyPr>
            <a:normAutofit lnSpcReduction="10000"/>
          </a:bodyPr>
          <a:lstStyle/>
          <a:p>
            <a:pPr marL="0" indent="0">
              <a:buNone/>
            </a:pPr>
            <a:endParaRPr lang="it-IT" sz="3200" dirty="0">
              <a:latin typeface="Calibri" panose="020F0502020204030204" pitchFamily="34" charset="0"/>
            </a:endParaRPr>
          </a:p>
          <a:p>
            <a:pPr marL="0" indent="0">
              <a:buNone/>
            </a:pPr>
            <a:r>
              <a:rPr lang="it-IT" sz="3600" dirty="0">
                <a:latin typeface="Calibri" panose="020F0502020204030204" pitchFamily="34" charset="0"/>
              </a:rPr>
              <a:t>Accanto agli ETS “tipici”, vengono genericamente individuati anche altri ETS “atipici”, in forma di associazione o fondazione, per non limitare la libertà organizzativa degli enti, soprattutto quelli di nuova costituzione, consentendo l’emersione di nuove tipologie organizzative, al momento difficilmente individuabili ma in grado, in futuro, di svilupparsi con caratteristiche originali (dalla Relazione illustrativa del CTS)</a:t>
            </a:r>
            <a:endParaRPr lang="it-IT" sz="36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8</a:t>
            </a:fld>
            <a:endParaRPr lang="it-IT"/>
          </a:p>
        </p:txBody>
      </p:sp>
    </p:spTree>
    <p:extLst>
      <p:ext uri="{BB962C8B-B14F-4D97-AF65-F5344CB8AC3E}">
        <p14:creationId xmlns:p14="http://schemas.microsoft.com/office/powerpoint/2010/main" val="1382071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Esclusioni </a:t>
            </a:r>
          </a:p>
        </p:txBody>
      </p:sp>
      <p:sp>
        <p:nvSpPr>
          <p:cNvPr id="3" name="Segnaposto contenuto 2"/>
          <p:cNvSpPr>
            <a:spLocks noGrp="1"/>
          </p:cNvSpPr>
          <p:nvPr>
            <p:ph idx="1"/>
          </p:nvPr>
        </p:nvSpPr>
        <p:spPr>
          <a:xfrm>
            <a:off x="335360" y="1052737"/>
            <a:ext cx="11377264" cy="5073428"/>
          </a:xfrm>
        </p:spPr>
        <p:txBody>
          <a:bodyPr>
            <a:normAutofit fontScale="77500" lnSpcReduction="20000"/>
          </a:bodyPr>
          <a:lstStyle/>
          <a:p>
            <a:pPr marL="0" indent="0" algn="ctr">
              <a:buNone/>
            </a:pPr>
            <a:r>
              <a:rPr lang="it-IT" sz="4100" b="1" dirty="0"/>
              <a:t>Non sono enti del terzo settore</a:t>
            </a:r>
            <a:r>
              <a:rPr lang="it-IT" sz="4100" dirty="0"/>
              <a:t>:</a:t>
            </a:r>
          </a:p>
          <a:p>
            <a:pPr marL="0" indent="0">
              <a:buNone/>
            </a:pPr>
            <a:endParaRPr lang="it-IT" sz="3200" dirty="0"/>
          </a:p>
          <a:p>
            <a:r>
              <a:rPr lang="it-IT" sz="3600" dirty="0"/>
              <a:t>le amministrazioni pubbliche</a:t>
            </a:r>
          </a:p>
          <a:p>
            <a:r>
              <a:rPr lang="it-IT" sz="3600" dirty="0"/>
              <a:t>le formazioni e le associazioni politiche</a:t>
            </a:r>
          </a:p>
          <a:p>
            <a:r>
              <a:rPr lang="it-IT" sz="3600" dirty="0"/>
              <a:t>i sindacati</a:t>
            </a:r>
          </a:p>
          <a:p>
            <a:r>
              <a:rPr lang="it-IT" sz="3600" dirty="0"/>
              <a:t>le associazioni professionali e di rappresentanza di categorie economiche</a:t>
            </a:r>
          </a:p>
          <a:p>
            <a:r>
              <a:rPr lang="it-IT" sz="3600" dirty="0"/>
              <a:t>le associazioni di datori di lavoro</a:t>
            </a:r>
          </a:p>
          <a:p>
            <a:r>
              <a:rPr lang="it-IT" sz="3600" dirty="0"/>
              <a:t>gli enti sottoposti a direzione e coordinamento o controllati dai suddetti enti, ad esclusione dei soggetti operanti nel settore della protezione civile e dei corpi volontari dei vigili del fuoco delle Province autonome di Trento e di Bolzano e della Regione autonoma della Valle d'Aosta</a:t>
            </a:r>
            <a:endParaRPr lang="it-IT" sz="36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9</a:t>
            </a:fld>
            <a:endParaRPr lang="it-IT"/>
          </a:p>
        </p:txBody>
      </p:sp>
    </p:spTree>
    <p:extLst>
      <p:ext uri="{BB962C8B-B14F-4D97-AF65-F5344CB8AC3E}">
        <p14:creationId xmlns:p14="http://schemas.microsoft.com/office/powerpoint/2010/main" val="65412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9793088" cy="562073"/>
          </a:xfrm>
        </p:spPr>
        <p:txBody>
          <a:bodyPr>
            <a:noAutofit/>
          </a:bodyPr>
          <a:lstStyle/>
          <a:p>
            <a:pPr algn="ctr"/>
            <a:r>
              <a:rPr lang="it-IT" sz="4600" dirty="0"/>
              <a:t>Le Organizzazioni di Volontariato (ODV) </a:t>
            </a:r>
          </a:p>
        </p:txBody>
      </p:sp>
      <p:sp>
        <p:nvSpPr>
          <p:cNvPr id="3" name="Segnaposto contenuto 2"/>
          <p:cNvSpPr>
            <a:spLocks noGrp="1"/>
          </p:cNvSpPr>
          <p:nvPr>
            <p:ph idx="1"/>
          </p:nvPr>
        </p:nvSpPr>
        <p:spPr>
          <a:xfrm>
            <a:off x="335360" y="1052737"/>
            <a:ext cx="11449272" cy="5073428"/>
          </a:xfrm>
        </p:spPr>
        <p:txBody>
          <a:bodyPr>
            <a:noAutofit/>
          </a:bodyPr>
          <a:lstStyle/>
          <a:p>
            <a:r>
              <a:rPr lang="it-IT" sz="3200" b="1" dirty="0">
                <a:latin typeface="Calibri" panose="020F0502020204030204" pitchFamily="34" charset="0"/>
              </a:rPr>
              <a:t>Forma</a:t>
            </a:r>
          </a:p>
          <a:p>
            <a:pPr lvl="1">
              <a:buFont typeface="Wingdings" panose="05000000000000000000" pitchFamily="2" charset="2"/>
              <a:buChar char="§"/>
            </a:pPr>
            <a:r>
              <a:rPr lang="it-IT" sz="3000" dirty="0">
                <a:latin typeface="Calibri" panose="020F0502020204030204" pitchFamily="34" charset="0"/>
              </a:rPr>
              <a:t>ETS costituiti in forma di associazione riconosciuta o non riconosciuta</a:t>
            </a:r>
          </a:p>
          <a:p>
            <a:r>
              <a:rPr lang="it-IT" sz="3200" b="1" dirty="0">
                <a:latin typeface="Calibri" panose="020F0502020204030204" pitchFamily="34" charset="0"/>
              </a:rPr>
              <a:t>Soci</a:t>
            </a:r>
          </a:p>
          <a:p>
            <a:pPr lvl="1">
              <a:buFont typeface="Wingdings" panose="05000000000000000000" pitchFamily="2" charset="2"/>
              <a:buChar char="§"/>
            </a:pPr>
            <a:r>
              <a:rPr lang="it-IT" sz="3000" dirty="0">
                <a:latin typeface="Calibri" panose="020F0502020204030204" pitchFamily="34" charset="0"/>
              </a:rPr>
              <a:t>Devono avere un numero di soci non inferiore a 7 persone fisiche o a 3 ODV</a:t>
            </a:r>
          </a:p>
          <a:p>
            <a:r>
              <a:rPr lang="it-IT" sz="3200" b="1" dirty="0">
                <a:latin typeface="Calibri" panose="020F0502020204030204" pitchFamily="34" charset="0"/>
              </a:rPr>
              <a:t>Scopo</a:t>
            </a:r>
          </a:p>
          <a:p>
            <a:pPr lvl="1">
              <a:buFont typeface="Wingdings" panose="05000000000000000000" pitchFamily="2" charset="2"/>
              <a:buChar char="§"/>
            </a:pPr>
            <a:r>
              <a:rPr lang="it-IT" sz="3000" dirty="0">
                <a:latin typeface="Calibri" panose="020F0502020204030204" pitchFamily="34" charset="0"/>
              </a:rPr>
              <a:t>Svolgimento </a:t>
            </a:r>
            <a:r>
              <a:rPr lang="it-IT" sz="3000" b="1" dirty="0">
                <a:latin typeface="Calibri" panose="020F0502020204030204" pitchFamily="34" charset="0"/>
              </a:rPr>
              <a:t>prevalente in favore di terzi </a:t>
            </a:r>
            <a:r>
              <a:rPr lang="it-IT" sz="3000" dirty="0">
                <a:latin typeface="Calibri" panose="020F0502020204030204" pitchFamily="34" charset="0"/>
              </a:rPr>
              <a:t>di una o più attività di cui all’art. 5 del CTS, </a:t>
            </a:r>
            <a:r>
              <a:rPr lang="it-IT" sz="3000" b="1" dirty="0">
                <a:latin typeface="Calibri" panose="020F0502020204030204" pitchFamily="34" charset="0"/>
              </a:rPr>
              <a:t>avvalendosi in modo prevalente </a:t>
            </a:r>
            <a:r>
              <a:rPr lang="it-IT" sz="3000" dirty="0">
                <a:latin typeface="Calibri" panose="020F0502020204030204" pitchFamily="34" charset="0"/>
              </a:rPr>
              <a:t>delle prestazioni </a:t>
            </a:r>
            <a:r>
              <a:rPr lang="it-IT" sz="3000" b="1" dirty="0">
                <a:latin typeface="Calibri" panose="020F0502020204030204" pitchFamily="34" charset="0"/>
              </a:rPr>
              <a:t>dei volontari </a:t>
            </a:r>
            <a:r>
              <a:rPr lang="it-IT" sz="3000" dirty="0">
                <a:latin typeface="Calibri" panose="020F0502020204030204" pitchFamily="34" charset="0"/>
              </a:rPr>
              <a:t>associati</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10</a:t>
            </a:fld>
            <a:endParaRPr lang="it-IT"/>
          </a:p>
        </p:txBody>
      </p:sp>
    </p:spTree>
    <p:extLst>
      <p:ext uri="{BB962C8B-B14F-4D97-AF65-F5344CB8AC3E}">
        <p14:creationId xmlns:p14="http://schemas.microsoft.com/office/powerpoint/2010/main" val="3609630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9865096" cy="634081"/>
          </a:xfrm>
        </p:spPr>
        <p:txBody>
          <a:bodyPr>
            <a:noAutofit/>
          </a:bodyPr>
          <a:lstStyle/>
          <a:p>
            <a:pPr algn="ctr"/>
            <a:r>
              <a:rPr lang="it-IT" sz="4600" dirty="0"/>
              <a:t>Le Organizzazioni di Volontariato (ODV) </a:t>
            </a:r>
          </a:p>
        </p:txBody>
      </p:sp>
      <p:sp>
        <p:nvSpPr>
          <p:cNvPr id="3" name="Segnaposto contenuto 2"/>
          <p:cNvSpPr>
            <a:spLocks noGrp="1"/>
          </p:cNvSpPr>
          <p:nvPr>
            <p:ph idx="1"/>
          </p:nvPr>
        </p:nvSpPr>
        <p:spPr>
          <a:xfrm>
            <a:off x="263352" y="1196751"/>
            <a:ext cx="11521280" cy="5159599"/>
          </a:xfrm>
        </p:spPr>
        <p:txBody>
          <a:bodyPr>
            <a:noAutofit/>
          </a:bodyPr>
          <a:lstStyle/>
          <a:p>
            <a:r>
              <a:rPr lang="it-IT" sz="3400" dirty="0">
                <a:latin typeface="Calibri" panose="020F0502020204030204" pitchFamily="34" charset="0"/>
              </a:rPr>
              <a:t>L’art. 32 del CTS prevede la possibilità per le ODV di assumere dipendenti o di avvalersi di prestazioni di lavoro autonomo o di altra natura esclusivamente </a:t>
            </a:r>
            <a:r>
              <a:rPr lang="it-IT" sz="3400" b="1" dirty="0">
                <a:latin typeface="Calibri" panose="020F0502020204030204" pitchFamily="34" charset="0"/>
              </a:rPr>
              <a:t>nei limiti necessari al loro regolare funzionamento</a:t>
            </a:r>
            <a:r>
              <a:rPr lang="it-IT" sz="3400" dirty="0">
                <a:latin typeface="Calibri" panose="020F0502020204030204" pitchFamily="34" charset="0"/>
              </a:rPr>
              <a:t> oppure nei limiti occorrenti a </a:t>
            </a:r>
            <a:r>
              <a:rPr lang="it-IT" sz="3400" b="1" dirty="0">
                <a:latin typeface="Calibri" panose="020F0502020204030204" pitchFamily="34" charset="0"/>
              </a:rPr>
              <a:t>qualificare o specializzare l’attività svolta</a:t>
            </a:r>
          </a:p>
          <a:p>
            <a:r>
              <a:rPr lang="it-IT" sz="3400" dirty="0">
                <a:latin typeface="Calibri" panose="020F0502020204030204" pitchFamily="34" charset="0"/>
              </a:rPr>
              <a:t>In ogni caso, il numero dei lavoratori impiegati nell’attività </a:t>
            </a:r>
            <a:r>
              <a:rPr lang="it-IT" sz="3400" b="1" dirty="0">
                <a:latin typeface="Calibri" panose="020F0502020204030204" pitchFamily="34" charset="0"/>
              </a:rPr>
              <a:t>non può essere superiore al cinquanta per cento del numero dei volontari</a:t>
            </a:r>
            <a:endParaRPr lang="it-IT" sz="34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11</a:t>
            </a:fld>
            <a:endParaRPr lang="it-IT"/>
          </a:p>
        </p:txBody>
      </p:sp>
    </p:spTree>
    <p:extLst>
      <p:ext uri="{BB962C8B-B14F-4D97-AF65-F5344CB8AC3E}">
        <p14:creationId xmlns:p14="http://schemas.microsoft.com/office/powerpoint/2010/main" val="2874338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840416" cy="634081"/>
          </a:xfrm>
        </p:spPr>
        <p:txBody>
          <a:bodyPr>
            <a:noAutofit/>
          </a:bodyPr>
          <a:lstStyle/>
          <a:p>
            <a:pPr algn="ctr"/>
            <a:r>
              <a:rPr lang="it-IT" sz="4600" dirty="0"/>
              <a:t>Le Organizzazioni di Volontariato (ODV) </a:t>
            </a:r>
          </a:p>
        </p:txBody>
      </p:sp>
      <p:sp>
        <p:nvSpPr>
          <p:cNvPr id="3" name="Segnaposto contenuto 2"/>
          <p:cNvSpPr>
            <a:spLocks noGrp="1"/>
          </p:cNvSpPr>
          <p:nvPr>
            <p:ph idx="1"/>
          </p:nvPr>
        </p:nvSpPr>
        <p:spPr>
          <a:xfrm>
            <a:off x="479376" y="1052736"/>
            <a:ext cx="11305256" cy="5184575"/>
          </a:xfrm>
        </p:spPr>
        <p:txBody>
          <a:bodyPr>
            <a:noAutofit/>
          </a:bodyPr>
          <a:lstStyle/>
          <a:p>
            <a:r>
              <a:rPr lang="it-IT" sz="3200" dirty="0">
                <a:latin typeface="Calibri" panose="020F0502020204030204" pitchFamily="34" charset="0"/>
              </a:rPr>
              <a:t>Il comma 2 dell’art. 33 permette alle ODV di trarre risorse economiche necessarie al loro funzionamento e allo svolgimento della propria attività da:</a:t>
            </a:r>
          </a:p>
          <a:p>
            <a:pPr lvl="2">
              <a:buFont typeface="Wingdings" panose="05000000000000000000" pitchFamily="2" charset="2"/>
              <a:buChar char="§"/>
            </a:pPr>
            <a:r>
              <a:rPr lang="it-IT" sz="2900" dirty="0">
                <a:latin typeface="Calibri" panose="020F0502020204030204" pitchFamily="34" charset="0"/>
              </a:rPr>
              <a:t>Quote associative;</a:t>
            </a:r>
          </a:p>
          <a:p>
            <a:pPr lvl="2">
              <a:buFont typeface="Wingdings" panose="05000000000000000000" pitchFamily="2" charset="2"/>
              <a:buChar char="§"/>
            </a:pPr>
            <a:r>
              <a:rPr lang="it-IT" sz="2900" dirty="0">
                <a:latin typeface="Calibri" panose="020F0502020204030204" pitchFamily="34" charset="0"/>
              </a:rPr>
              <a:t>Contributi pubblici e privati;</a:t>
            </a:r>
          </a:p>
          <a:p>
            <a:pPr lvl="2">
              <a:buFont typeface="Wingdings" panose="05000000000000000000" pitchFamily="2" charset="2"/>
              <a:buChar char="§"/>
            </a:pPr>
            <a:r>
              <a:rPr lang="it-IT" sz="2900" dirty="0">
                <a:latin typeface="Calibri" panose="020F0502020204030204" pitchFamily="34" charset="0"/>
              </a:rPr>
              <a:t>Donazioni e lasciti testamentari;</a:t>
            </a:r>
          </a:p>
          <a:p>
            <a:pPr lvl="2">
              <a:buFont typeface="Wingdings" panose="05000000000000000000" pitchFamily="2" charset="2"/>
              <a:buChar char="§"/>
            </a:pPr>
            <a:r>
              <a:rPr lang="it-IT" sz="2900" dirty="0">
                <a:latin typeface="Calibri" panose="020F0502020204030204" pitchFamily="34" charset="0"/>
              </a:rPr>
              <a:t>Rendite patrimoniali;</a:t>
            </a:r>
          </a:p>
          <a:p>
            <a:pPr lvl="2">
              <a:buFont typeface="Wingdings" panose="05000000000000000000" pitchFamily="2" charset="2"/>
              <a:buChar char="§"/>
            </a:pPr>
            <a:r>
              <a:rPr lang="it-IT" sz="2900" dirty="0">
                <a:latin typeface="Calibri" panose="020F0502020204030204" pitchFamily="34" charset="0"/>
              </a:rPr>
              <a:t>Attività di raccolta fondi;</a:t>
            </a:r>
          </a:p>
          <a:p>
            <a:pPr lvl="2">
              <a:buFont typeface="Wingdings" panose="05000000000000000000" pitchFamily="2" charset="2"/>
              <a:buChar char="§"/>
            </a:pPr>
            <a:r>
              <a:rPr lang="it-IT" sz="2900" dirty="0">
                <a:latin typeface="Calibri" panose="020F0502020204030204" pitchFamily="34" charset="0"/>
              </a:rPr>
              <a:t>Attività «</a:t>
            </a:r>
            <a:r>
              <a:rPr lang="it-IT" sz="2900" b="1" dirty="0">
                <a:latin typeface="Calibri" panose="020F0502020204030204" pitchFamily="34" charset="0"/>
              </a:rPr>
              <a:t>diverse</a:t>
            </a:r>
            <a:r>
              <a:rPr lang="it-IT" sz="2900" dirty="0">
                <a:latin typeface="Calibri" panose="020F0502020204030204" pitchFamily="34" charset="0"/>
              </a:rPr>
              <a:t>» di cui all’art. 6 del CTS (…purché lo statuto lo consenta e siano </a:t>
            </a:r>
            <a:r>
              <a:rPr lang="it-IT" sz="2900" b="1" dirty="0">
                <a:latin typeface="Calibri" panose="020F0502020204030204" pitchFamily="34" charset="0"/>
              </a:rPr>
              <a:t>secondarie e strumentali</a:t>
            </a:r>
            <a:r>
              <a:rPr lang="it-IT" sz="2900" dirty="0">
                <a:latin typeface="Calibri" panose="020F0502020204030204" pitchFamily="34" charset="0"/>
              </a:rPr>
              <a:t>…).</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12</a:t>
            </a:fld>
            <a:endParaRPr lang="it-IT"/>
          </a:p>
        </p:txBody>
      </p:sp>
    </p:spTree>
    <p:extLst>
      <p:ext uri="{BB962C8B-B14F-4D97-AF65-F5344CB8AC3E}">
        <p14:creationId xmlns:p14="http://schemas.microsoft.com/office/powerpoint/2010/main" val="960752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9793088" cy="634081"/>
          </a:xfrm>
        </p:spPr>
        <p:txBody>
          <a:bodyPr>
            <a:noAutofit/>
          </a:bodyPr>
          <a:lstStyle/>
          <a:p>
            <a:pPr algn="ctr"/>
            <a:r>
              <a:rPr lang="it-IT" sz="4600" dirty="0"/>
              <a:t>Le Organizzazioni di Volontariato (ODV) </a:t>
            </a:r>
          </a:p>
        </p:txBody>
      </p:sp>
      <p:sp>
        <p:nvSpPr>
          <p:cNvPr id="3" name="Segnaposto contenuto 2"/>
          <p:cNvSpPr>
            <a:spLocks noGrp="1"/>
          </p:cNvSpPr>
          <p:nvPr>
            <p:ph idx="1"/>
          </p:nvPr>
        </p:nvSpPr>
        <p:spPr>
          <a:xfrm>
            <a:off x="609600" y="908721"/>
            <a:ext cx="10972800" cy="5217444"/>
          </a:xfrm>
        </p:spPr>
        <p:txBody>
          <a:bodyPr>
            <a:noAutofit/>
          </a:bodyPr>
          <a:lstStyle/>
          <a:p>
            <a:endParaRPr lang="it-IT" sz="3600" dirty="0">
              <a:latin typeface="Calibri" panose="020F0502020204030204" pitchFamily="34" charset="0"/>
            </a:endParaRPr>
          </a:p>
          <a:p>
            <a:r>
              <a:rPr lang="it-IT" sz="3600" dirty="0">
                <a:latin typeface="Calibri" panose="020F0502020204030204" pitchFamily="34" charset="0"/>
              </a:rPr>
              <a:t>L’art. 34, comma 2, del CTS prevede che ai componenti degli organi sociali, ad eccezione dei componenti dell'organo di controllo in possesso dei requisiti ex art. 2397 c.c. secondo comma (revisori legali dei conti), </a:t>
            </a:r>
            <a:r>
              <a:rPr lang="it-IT" sz="3600" b="1" dirty="0">
                <a:latin typeface="Calibri" panose="020F0502020204030204" pitchFamily="34" charset="0"/>
              </a:rPr>
              <a:t>non può essere attribuito alcun compenso</a:t>
            </a:r>
            <a:r>
              <a:rPr lang="it-IT" sz="3600" dirty="0">
                <a:latin typeface="Calibri" panose="020F0502020204030204" pitchFamily="34" charset="0"/>
              </a:rPr>
              <a:t>, salvo il rimborso delle spese effettivamente sostenute e documentate per l’attività prestata ai fini dello svolgimento della funzione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13</a:t>
            </a:fld>
            <a:endParaRPr lang="it-IT"/>
          </a:p>
        </p:txBody>
      </p:sp>
    </p:spTree>
    <p:extLst>
      <p:ext uri="{BB962C8B-B14F-4D97-AF65-F5344CB8AC3E}">
        <p14:creationId xmlns:p14="http://schemas.microsoft.com/office/powerpoint/2010/main" val="1723980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10009112" cy="706089"/>
          </a:xfrm>
        </p:spPr>
        <p:txBody>
          <a:bodyPr>
            <a:noAutofit/>
          </a:bodyPr>
          <a:lstStyle/>
          <a:p>
            <a:pPr algn="ctr"/>
            <a:r>
              <a:rPr lang="it-IT" sz="4200" dirty="0"/>
              <a:t>Le Associazioni di Promozione Sociale (APS) </a:t>
            </a:r>
          </a:p>
        </p:txBody>
      </p:sp>
      <p:sp>
        <p:nvSpPr>
          <p:cNvPr id="3" name="Segnaposto contenuto 2"/>
          <p:cNvSpPr>
            <a:spLocks noGrp="1"/>
          </p:cNvSpPr>
          <p:nvPr>
            <p:ph idx="1"/>
          </p:nvPr>
        </p:nvSpPr>
        <p:spPr>
          <a:xfrm>
            <a:off x="263352" y="1124745"/>
            <a:ext cx="11593288" cy="5001420"/>
          </a:xfrm>
        </p:spPr>
        <p:txBody>
          <a:bodyPr>
            <a:normAutofit fontScale="92500" lnSpcReduction="20000"/>
          </a:bodyPr>
          <a:lstStyle/>
          <a:p>
            <a:r>
              <a:rPr lang="it-IT" sz="3500" b="1" dirty="0">
                <a:latin typeface="Calibri" panose="020F0502020204030204" pitchFamily="34" charset="0"/>
              </a:rPr>
              <a:t>Forma</a:t>
            </a:r>
          </a:p>
          <a:p>
            <a:pPr lvl="1">
              <a:buFont typeface="Wingdings" panose="05000000000000000000" pitchFamily="2" charset="2"/>
              <a:buChar char="§"/>
            </a:pPr>
            <a:r>
              <a:rPr lang="it-IT" sz="3200" dirty="0">
                <a:latin typeface="Calibri" panose="020F0502020204030204" pitchFamily="34" charset="0"/>
              </a:rPr>
              <a:t>ETS costituiti in forma di associazione riconosciuta o non riconosciuta</a:t>
            </a:r>
          </a:p>
          <a:p>
            <a:r>
              <a:rPr lang="it-IT" sz="3500" b="1" dirty="0">
                <a:latin typeface="Calibri" panose="020F0502020204030204" pitchFamily="34" charset="0"/>
              </a:rPr>
              <a:t>Soci</a:t>
            </a:r>
          </a:p>
          <a:p>
            <a:pPr lvl="1">
              <a:buFont typeface="Wingdings" panose="05000000000000000000" pitchFamily="2" charset="2"/>
              <a:buChar char="§"/>
            </a:pPr>
            <a:r>
              <a:rPr lang="it-IT" sz="3200" dirty="0">
                <a:latin typeface="Calibri" panose="020F0502020204030204" pitchFamily="34" charset="0"/>
              </a:rPr>
              <a:t>Devono avere un numero di soci non inferiore a 7 persone fisiche o a 3 APS</a:t>
            </a:r>
          </a:p>
          <a:p>
            <a:r>
              <a:rPr lang="it-IT" sz="3500" b="1" dirty="0">
                <a:latin typeface="Calibri" panose="020F0502020204030204" pitchFamily="34" charset="0"/>
              </a:rPr>
              <a:t>Scopo</a:t>
            </a:r>
          </a:p>
          <a:p>
            <a:pPr lvl="1">
              <a:buFont typeface="Wingdings" panose="05000000000000000000" pitchFamily="2" charset="2"/>
              <a:buChar char="§"/>
            </a:pPr>
            <a:r>
              <a:rPr lang="it-IT" sz="3200" dirty="0">
                <a:latin typeface="Calibri" panose="020F0502020204030204" pitchFamily="34" charset="0"/>
              </a:rPr>
              <a:t>Svolgimento </a:t>
            </a:r>
            <a:r>
              <a:rPr lang="it-IT" sz="3200" b="1" dirty="0">
                <a:latin typeface="Calibri" panose="020F0502020204030204" pitchFamily="34" charset="0"/>
              </a:rPr>
              <a:t>prevalente in favore dei propri associati</a:t>
            </a:r>
            <a:r>
              <a:rPr lang="it-IT" sz="3200" dirty="0">
                <a:latin typeface="Calibri" panose="020F0502020204030204" pitchFamily="34" charset="0"/>
              </a:rPr>
              <a:t>, di loro familiari o di terzi, di una o più attività di cui all’art. 5 del CTS, </a:t>
            </a:r>
            <a:r>
              <a:rPr lang="it-IT" sz="3200" b="1" dirty="0">
                <a:latin typeface="Calibri" panose="020F0502020204030204" pitchFamily="34" charset="0"/>
              </a:rPr>
              <a:t>avvalendosi in modo prevalente </a:t>
            </a:r>
            <a:r>
              <a:rPr lang="it-IT" sz="3200" dirty="0">
                <a:latin typeface="Calibri" panose="020F0502020204030204" pitchFamily="34" charset="0"/>
              </a:rPr>
              <a:t>delle prestazioni </a:t>
            </a:r>
            <a:r>
              <a:rPr lang="it-IT" sz="3200" b="1" dirty="0">
                <a:latin typeface="Calibri" panose="020F0502020204030204" pitchFamily="34" charset="0"/>
              </a:rPr>
              <a:t>dei volontari </a:t>
            </a:r>
            <a:r>
              <a:rPr lang="it-IT" sz="3200" dirty="0">
                <a:latin typeface="Calibri" panose="020F0502020204030204" pitchFamily="34" charset="0"/>
              </a:rPr>
              <a:t>associati.</a:t>
            </a:r>
            <a:endParaRPr lang="it-IT" sz="32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14</a:t>
            </a:fld>
            <a:endParaRPr lang="it-IT"/>
          </a:p>
        </p:txBody>
      </p:sp>
    </p:spTree>
    <p:extLst>
      <p:ext uri="{BB962C8B-B14F-4D97-AF65-F5344CB8AC3E}">
        <p14:creationId xmlns:p14="http://schemas.microsoft.com/office/powerpoint/2010/main" val="2157438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056440" cy="706089"/>
          </a:xfrm>
        </p:spPr>
        <p:txBody>
          <a:bodyPr>
            <a:noAutofit/>
          </a:bodyPr>
          <a:lstStyle/>
          <a:p>
            <a:pPr algn="ctr"/>
            <a:r>
              <a:rPr lang="it-IT" sz="4200" dirty="0"/>
              <a:t>Le Associazioni di Promozione Sociale (APS) </a:t>
            </a:r>
          </a:p>
        </p:txBody>
      </p:sp>
      <p:sp>
        <p:nvSpPr>
          <p:cNvPr id="3" name="Segnaposto contenuto 2"/>
          <p:cNvSpPr>
            <a:spLocks noGrp="1"/>
          </p:cNvSpPr>
          <p:nvPr>
            <p:ph idx="1"/>
          </p:nvPr>
        </p:nvSpPr>
        <p:spPr>
          <a:xfrm>
            <a:off x="609600" y="1268761"/>
            <a:ext cx="10972800" cy="4857404"/>
          </a:xfrm>
        </p:spPr>
        <p:txBody>
          <a:bodyPr>
            <a:normAutofit/>
          </a:bodyPr>
          <a:lstStyle/>
          <a:p>
            <a:r>
              <a:rPr lang="it-IT" sz="3200" dirty="0">
                <a:latin typeface="Calibri" panose="020F0502020204030204" pitchFamily="34" charset="0"/>
              </a:rPr>
              <a:t>Le APS possono assumere lavoratori dipendenti o avvalersi di prestazioni di lavoro autonomo o di altra natura, anche dei propri associati, </a:t>
            </a:r>
            <a:r>
              <a:rPr lang="it-IT" sz="3200" b="1" dirty="0">
                <a:latin typeface="Calibri" panose="020F0502020204030204" pitchFamily="34" charset="0"/>
              </a:rPr>
              <a:t>solo quando ciò sia necessario </a:t>
            </a:r>
            <a:r>
              <a:rPr lang="it-IT" sz="3200" dirty="0">
                <a:latin typeface="Calibri" panose="020F0502020204030204" pitchFamily="34" charset="0"/>
              </a:rPr>
              <a:t>ai fini dello svolgimento dell’attività di interesse generale e al perseguimento delle finalità.</a:t>
            </a:r>
          </a:p>
          <a:p>
            <a:pPr marL="0" indent="0">
              <a:buNone/>
            </a:pPr>
            <a:endParaRPr lang="it-IT" sz="3200" dirty="0">
              <a:latin typeface="Calibri" panose="020F0502020204030204" pitchFamily="34" charset="0"/>
            </a:endParaRPr>
          </a:p>
          <a:p>
            <a:r>
              <a:rPr lang="it-IT" sz="3200" dirty="0">
                <a:latin typeface="Calibri" panose="020F0502020204030204" pitchFamily="34" charset="0"/>
              </a:rPr>
              <a:t>In ogni caso, </a:t>
            </a:r>
            <a:r>
              <a:rPr lang="it-IT" sz="3200" b="1" dirty="0">
                <a:latin typeface="Calibri" panose="020F0502020204030204" pitchFamily="34" charset="0"/>
              </a:rPr>
              <a:t>il numero dei lavoratori impiegati </a:t>
            </a:r>
            <a:r>
              <a:rPr lang="it-IT" sz="3200" dirty="0">
                <a:latin typeface="Calibri" panose="020F0502020204030204" pitchFamily="34" charset="0"/>
              </a:rPr>
              <a:t>nell’attività non può essere superiore al 50% del numero dei volontari o al 5% del numero degli associati</a:t>
            </a:r>
            <a:endParaRPr lang="it-IT" sz="32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15</a:t>
            </a:fld>
            <a:endParaRPr lang="it-IT"/>
          </a:p>
        </p:txBody>
      </p:sp>
    </p:spTree>
    <p:extLst>
      <p:ext uri="{BB962C8B-B14F-4D97-AF65-F5344CB8AC3E}">
        <p14:creationId xmlns:p14="http://schemas.microsoft.com/office/powerpoint/2010/main" val="2152197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Gli Enti Filantropici</a:t>
            </a:r>
          </a:p>
        </p:txBody>
      </p:sp>
      <p:sp>
        <p:nvSpPr>
          <p:cNvPr id="3" name="Segnaposto contenuto 2"/>
          <p:cNvSpPr>
            <a:spLocks noGrp="1"/>
          </p:cNvSpPr>
          <p:nvPr>
            <p:ph idx="1"/>
          </p:nvPr>
        </p:nvSpPr>
        <p:spPr>
          <a:xfrm>
            <a:off x="407368" y="1124745"/>
            <a:ext cx="11305256" cy="5001420"/>
          </a:xfrm>
        </p:spPr>
        <p:txBody>
          <a:bodyPr>
            <a:noAutofit/>
          </a:bodyPr>
          <a:lstStyle/>
          <a:p>
            <a:r>
              <a:rPr lang="it-IT" sz="3200" b="1" dirty="0">
                <a:latin typeface="Calibri" panose="020F0502020204030204" pitchFamily="34" charset="0"/>
              </a:rPr>
              <a:t>Nozione: </a:t>
            </a:r>
          </a:p>
          <a:p>
            <a:pPr lvl="1">
              <a:buFont typeface="Wingdings" panose="05000000000000000000" pitchFamily="2" charset="2"/>
              <a:buChar char="§"/>
            </a:pPr>
            <a:r>
              <a:rPr lang="it-IT" sz="3000" dirty="0">
                <a:latin typeface="Calibri" panose="020F0502020204030204" pitchFamily="34" charset="0"/>
              </a:rPr>
              <a:t>associazione riconosciuta o fondazione costituita al fine di erogare denaro, beni o servizi, anche di investimento, a sostegno di categorie di persone svantaggiate o di attività di interesse generale.</a:t>
            </a:r>
          </a:p>
          <a:p>
            <a:r>
              <a:rPr lang="it-IT" sz="3200" b="1" dirty="0">
                <a:latin typeface="Calibri" panose="020F0502020204030204" pitchFamily="34" charset="0"/>
              </a:rPr>
              <a:t>Denominazione: </a:t>
            </a:r>
          </a:p>
          <a:p>
            <a:pPr lvl="1">
              <a:buFont typeface="Wingdings" panose="05000000000000000000" pitchFamily="2" charset="2"/>
              <a:buChar char="§"/>
            </a:pPr>
            <a:r>
              <a:rPr lang="it-IT" sz="3000" dirty="0">
                <a:latin typeface="Calibri" panose="020F0502020204030204" pitchFamily="34" charset="0"/>
              </a:rPr>
              <a:t>deve contenere l'indicazione di ente filantropico. L'indicazione di ente filantropico, ovvero di parole o locuzioni equivalenti o ingannevoli, non può essere usata da soggetti diversi dagli enti filantropici.</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16</a:t>
            </a:fld>
            <a:endParaRPr lang="it-IT"/>
          </a:p>
        </p:txBody>
      </p:sp>
    </p:spTree>
    <p:extLst>
      <p:ext uri="{BB962C8B-B14F-4D97-AF65-F5344CB8AC3E}">
        <p14:creationId xmlns:p14="http://schemas.microsoft.com/office/powerpoint/2010/main" val="3156777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Gli Enti Filantropici</a:t>
            </a:r>
          </a:p>
        </p:txBody>
      </p:sp>
      <p:sp>
        <p:nvSpPr>
          <p:cNvPr id="3" name="Segnaposto contenuto 2"/>
          <p:cNvSpPr>
            <a:spLocks noGrp="1"/>
          </p:cNvSpPr>
          <p:nvPr>
            <p:ph idx="1"/>
          </p:nvPr>
        </p:nvSpPr>
        <p:spPr>
          <a:xfrm>
            <a:off x="191344" y="836712"/>
            <a:ext cx="11564180" cy="5332537"/>
          </a:xfrm>
        </p:spPr>
        <p:txBody>
          <a:bodyPr>
            <a:noAutofit/>
          </a:bodyPr>
          <a:lstStyle/>
          <a:p>
            <a:r>
              <a:rPr lang="it-IT" sz="3000" b="1" dirty="0">
                <a:latin typeface="Calibri" panose="020F0502020204030204" pitchFamily="34" charset="0"/>
              </a:rPr>
              <a:t>Risorse:</a:t>
            </a:r>
            <a:r>
              <a:rPr lang="it-IT" b="1" dirty="0">
                <a:latin typeface="Calibri" panose="020F0502020204030204" pitchFamily="34" charset="0"/>
              </a:rPr>
              <a:t> </a:t>
            </a:r>
          </a:p>
          <a:p>
            <a:pPr lvl="1">
              <a:buFont typeface="Wingdings" panose="05000000000000000000" pitchFamily="2" charset="2"/>
              <a:buChar char="§"/>
            </a:pPr>
            <a:r>
              <a:rPr lang="it-IT" sz="2800" dirty="0">
                <a:latin typeface="Calibri" panose="020F0502020204030204" pitchFamily="34" charset="0"/>
              </a:rPr>
              <a:t>contributi pubblici e privati, donazioni e lasciti testamentari, rendite patrimoniali e attività di raccolta fondi. Gli atti costitutivi degli enti filantropici indicano i principi a cui devono attenersi in merito alla gestione del patrimonio, alla raccolta di fondi e risorse in genere, alla destinazione, alle modalità di erogazione di denaro, beni o servizi e alle attività di investimento a sostegno degli enti di Terzo settore.</a:t>
            </a:r>
          </a:p>
          <a:p>
            <a:r>
              <a:rPr lang="it-IT" sz="3000" b="1" dirty="0">
                <a:latin typeface="Calibri" panose="020F0502020204030204" pitchFamily="34" charset="0"/>
              </a:rPr>
              <a:t>Bilancio Sociale:</a:t>
            </a:r>
          </a:p>
          <a:p>
            <a:pPr lvl="1">
              <a:buFont typeface="Wingdings" panose="05000000000000000000" pitchFamily="2" charset="2"/>
              <a:buChar char="§"/>
            </a:pPr>
            <a:r>
              <a:rPr lang="it-IT" sz="2800" dirty="0">
                <a:solidFill>
                  <a:schemeClr val="tx1"/>
                </a:solidFill>
                <a:latin typeface="Calibri" panose="020F0502020204030204" pitchFamily="34" charset="0"/>
              </a:rPr>
              <a:t>Il bilancio sociale degli enti filantropici deve contenere l'elenco e gli importi delle erogazioni deliberate ed effettuate nel corso dell'esercizio, con l'indicazione dei beneficiari diversi dalle persone fisiche.</a:t>
            </a:r>
            <a:endParaRPr lang="it-IT" sz="2800" b="1" dirty="0">
              <a:solidFill>
                <a:schemeClr val="tx1"/>
              </a:solidFill>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17</a:t>
            </a:fld>
            <a:endParaRPr lang="it-IT"/>
          </a:p>
        </p:txBody>
      </p:sp>
    </p:spTree>
    <p:extLst>
      <p:ext uri="{BB962C8B-B14F-4D97-AF65-F5344CB8AC3E}">
        <p14:creationId xmlns:p14="http://schemas.microsoft.com/office/powerpoint/2010/main" val="2517796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136524"/>
            <a:ext cx="10972800" cy="844204"/>
          </a:xfrm>
        </p:spPr>
        <p:txBody>
          <a:bodyPr>
            <a:normAutofit fontScale="90000"/>
          </a:bodyPr>
          <a:lstStyle/>
          <a:p>
            <a:pPr algn="ctr"/>
            <a:r>
              <a:rPr lang="it-IT" dirty="0"/>
              <a:t>Cosa fanno gli E.T.S.</a:t>
            </a:r>
          </a:p>
        </p:txBody>
      </p:sp>
      <p:sp>
        <p:nvSpPr>
          <p:cNvPr id="3" name="Segnaposto contenuto 2"/>
          <p:cNvSpPr>
            <a:spLocks noGrp="1"/>
          </p:cNvSpPr>
          <p:nvPr>
            <p:ph idx="1"/>
          </p:nvPr>
        </p:nvSpPr>
        <p:spPr>
          <a:xfrm>
            <a:off x="609600" y="1124745"/>
            <a:ext cx="10972800" cy="5231606"/>
          </a:xfrm>
        </p:spPr>
        <p:txBody>
          <a:bodyPr>
            <a:normAutofit/>
          </a:bodyPr>
          <a:lstStyle/>
          <a:p>
            <a:r>
              <a:rPr lang="it-IT" sz="3200" dirty="0"/>
              <a:t>Gli ETS sono enti con finalità civiche, di utilità sociale e solidaristiche (che non sono definite) che esercitano in via esclusiva o principale uno o più dei 26 settori di attività di interesse generale (art. 5 CTS)</a:t>
            </a:r>
          </a:p>
          <a:p>
            <a:endParaRPr lang="it-IT" sz="3200" dirty="0"/>
          </a:p>
          <a:p>
            <a:r>
              <a:rPr lang="it-IT" sz="3200" dirty="0"/>
              <a:t>Gli ETS possono svolgere </a:t>
            </a:r>
            <a:r>
              <a:rPr lang="it-IT" sz="3200" b="1" dirty="0"/>
              <a:t>attività diverse </a:t>
            </a:r>
            <a:r>
              <a:rPr lang="it-IT" sz="3200" dirty="0"/>
              <a:t>(art. 6 CTS): da definire (quante e quali) secondo criteri e limiti individuati da un apposito decreto ministeriale; </a:t>
            </a:r>
            <a:r>
              <a:rPr lang="it-IT" sz="3200" b="1" dirty="0"/>
              <a:t>citate in atto costitutivo o statuto</a:t>
            </a:r>
            <a:r>
              <a:rPr lang="it-IT" sz="3200" dirty="0"/>
              <a:t>; </a:t>
            </a:r>
            <a:r>
              <a:rPr lang="it-IT" sz="3200" b="1" dirty="0"/>
              <a:t>solo se secondarie e strumentali</a:t>
            </a:r>
            <a:r>
              <a:rPr lang="it-IT" sz="3200" dirty="0"/>
              <a:t> rispetto alle attività di interesse generale</a:t>
            </a:r>
            <a:endParaRPr lang="it-IT" sz="32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18</a:t>
            </a:fld>
            <a:endParaRPr lang="it-IT"/>
          </a:p>
        </p:txBody>
      </p:sp>
    </p:spTree>
    <p:extLst>
      <p:ext uri="{BB962C8B-B14F-4D97-AF65-F5344CB8AC3E}">
        <p14:creationId xmlns:p14="http://schemas.microsoft.com/office/powerpoint/2010/main" val="233391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Cosa fanno gli E.T.S.</a:t>
            </a:r>
          </a:p>
        </p:txBody>
      </p:sp>
      <p:sp>
        <p:nvSpPr>
          <p:cNvPr id="3" name="Segnaposto contenuto 2"/>
          <p:cNvSpPr>
            <a:spLocks noGrp="1"/>
          </p:cNvSpPr>
          <p:nvPr>
            <p:ph idx="1"/>
          </p:nvPr>
        </p:nvSpPr>
        <p:spPr>
          <a:xfrm>
            <a:off x="263352" y="908720"/>
            <a:ext cx="11665296" cy="5328592"/>
          </a:xfrm>
        </p:spPr>
        <p:txBody>
          <a:bodyPr>
            <a:normAutofit fontScale="92500"/>
          </a:bodyPr>
          <a:lstStyle/>
          <a:p>
            <a:r>
              <a:rPr lang="it-IT" sz="2800" dirty="0">
                <a:latin typeface="Calibri" panose="020F0502020204030204" pitchFamily="34" charset="0"/>
              </a:rPr>
              <a:t>Le 26 attività dell’art. 5 sono in parte quelle già previste dalle normative precedenti (ODV/</a:t>
            </a:r>
            <a:r>
              <a:rPr lang="it-IT" sz="2800" dirty="0" err="1">
                <a:latin typeface="Calibri" panose="020F0502020204030204" pitchFamily="34" charset="0"/>
              </a:rPr>
              <a:t>Onlus</a:t>
            </a:r>
            <a:r>
              <a:rPr lang="it-IT" sz="2800" dirty="0">
                <a:latin typeface="Calibri" panose="020F0502020204030204" pitchFamily="34" charset="0"/>
              </a:rPr>
              <a:t>). Spesso una delle voci costituisce una famiglia di attività. Alcune attività sono nuove, per esempio:</a:t>
            </a:r>
            <a:endParaRPr lang="it-IT" sz="2800" b="1" dirty="0">
              <a:latin typeface="Calibri" panose="020F0502020204030204" pitchFamily="34" charset="0"/>
            </a:endParaRPr>
          </a:p>
          <a:p>
            <a:pPr lvl="1"/>
            <a:r>
              <a:rPr lang="it-IT" sz="2500" b="1" dirty="0">
                <a:latin typeface="Calibri" panose="020F0502020204030204" pitchFamily="34" charset="0"/>
              </a:rPr>
              <a:t>la riqualificazione di immobili pubblici non </a:t>
            </a:r>
            <a:r>
              <a:rPr lang="it-IT" sz="2500" dirty="0">
                <a:latin typeface="Calibri" panose="020F0502020204030204" pitchFamily="34" charset="0"/>
              </a:rPr>
              <a:t>utilizzati o di </a:t>
            </a:r>
            <a:r>
              <a:rPr lang="it-IT" sz="2500" b="1" dirty="0">
                <a:latin typeface="Calibri" panose="020F0502020204030204" pitchFamily="34" charset="0"/>
              </a:rPr>
              <a:t>beni confiscati alla criminalità organizzata </a:t>
            </a:r>
          </a:p>
          <a:p>
            <a:pPr lvl="1"/>
            <a:r>
              <a:rPr lang="it-IT" sz="2500" b="1" dirty="0">
                <a:latin typeface="Calibri" panose="020F0502020204030204" pitchFamily="34" charset="0"/>
              </a:rPr>
              <a:t>le attività svolte nell’ambito </a:t>
            </a:r>
            <a:r>
              <a:rPr lang="it-IT" sz="2500" dirty="0">
                <a:latin typeface="Calibri" panose="020F0502020204030204" pitchFamily="34" charset="0"/>
              </a:rPr>
              <a:t>o a</a:t>
            </a:r>
            <a:r>
              <a:rPr lang="it-IT" sz="2500" b="1" dirty="0">
                <a:latin typeface="Calibri" panose="020F0502020204030204" pitchFamily="34" charset="0"/>
              </a:rPr>
              <a:t> </a:t>
            </a:r>
            <a:r>
              <a:rPr lang="it-IT" sz="2500" dirty="0">
                <a:latin typeface="Calibri" panose="020F0502020204030204" pitchFamily="34" charset="0"/>
              </a:rPr>
              <a:t>favore </a:t>
            </a:r>
            <a:r>
              <a:rPr lang="it-IT" sz="2500" b="1" dirty="0">
                <a:latin typeface="Calibri" panose="020F0502020204030204" pitchFamily="34" charset="0"/>
              </a:rPr>
              <a:t>di</a:t>
            </a:r>
            <a:r>
              <a:rPr lang="it-IT" sz="2500" dirty="0">
                <a:latin typeface="Calibri" panose="020F0502020204030204" pitchFamily="34" charset="0"/>
              </a:rPr>
              <a:t> </a:t>
            </a:r>
            <a:r>
              <a:rPr lang="it-IT" sz="2500" b="1" dirty="0">
                <a:latin typeface="Calibri" panose="020F0502020204030204" pitchFamily="34" charset="0"/>
              </a:rPr>
              <a:t>filiere del commercio equo e solidale</a:t>
            </a:r>
          </a:p>
          <a:p>
            <a:r>
              <a:rPr lang="it-IT" sz="2800" dirty="0">
                <a:latin typeface="Calibri" panose="020F0502020204030204" pitchFamily="34" charset="0"/>
              </a:rPr>
              <a:t>Non è </a:t>
            </a:r>
            <a:r>
              <a:rPr lang="it-IT" sz="2800" b="1" dirty="0">
                <a:latin typeface="Calibri" panose="020F0502020204030204" pitchFamily="34" charset="0"/>
              </a:rPr>
              <a:t>mai richiesto lo svolgimento nei confronti di soggetti svantaggiati, </a:t>
            </a:r>
            <a:r>
              <a:rPr lang="it-IT" sz="2800" dirty="0">
                <a:latin typeface="Calibri" panose="020F0502020204030204" pitchFamily="34" charset="0"/>
              </a:rPr>
              <a:t>come in precedenza accadeva per le </a:t>
            </a:r>
            <a:r>
              <a:rPr lang="it-IT" sz="2800" dirty="0" err="1">
                <a:latin typeface="Calibri" panose="020F0502020204030204" pitchFamily="34" charset="0"/>
              </a:rPr>
              <a:t>Onlus</a:t>
            </a:r>
            <a:endParaRPr lang="it-IT" sz="2800" dirty="0">
              <a:latin typeface="Calibri" panose="020F0502020204030204" pitchFamily="34" charset="0"/>
            </a:endParaRPr>
          </a:p>
          <a:p>
            <a:r>
              <a:rPr lang="it-IT" sz="2800" dirty="0">
                <a:latin typeface="Calibri" panose="020F0502020204030204" pitchFamily="34" charset="0"/>
              </a:rPr>
              <a:t>Anche </a:t>
            </a:r>
            <a:r>
              <a:rPr lang="it-IT" sz="2800" b="1" dirty="0">
                <a:latin typeface="Calibri" panose="020F0502020204030204" pitchFamily="34" charset="0"/>
              </a:rPr>
              <a:t>lo sport dilettantistico è elencato tra le attività di interesse generale: quindi le ASD </a:t>
            </a:r>
            <a:r>
              <a:rPr lang="it-IT" sz="2800" dirty="0">
                <a:latin typeface="Calibri" panose="020F0502020204030204" pitchFamily="34" charset="0"/>
              </a:rPr>
              <a:t>possono divenire ETS, salvo verificare la coerenza di scopo e finalità (ed eventuali problemi statutari)</a:t>
            </a:r>
          </a:p>
          <a:p>
            <a:r>
              <a:rPr lang="it-IT" sz="2800" dirty="0">
                <a:latin typeface="Calibri" panose="020F0502020204030204" pitchFamily="34" charset="0"/>
              </a:rPr>
              <a:t>L’elenco delle attività di interesse generale potrà essere </a:t>
            </a:r>
            <a:r>
              <a:rPr lang="it-IT" sz="2800" b="1" dirty="0">
                <a:latin typeface="Calibri" panose="020F0502020204030204" pitchFamily="34" charset="0"/>
              </a:rPr>
              <a:t>aggiornato con DPCM</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19</a:t>
            </a:fld>
            <a:endParaRPr lang="it-IT"/>
          </a:p>
        </p:txBody>
      </p:sp>
    </p:spTree>
    <p:extLst>
      <p:ext uri="{BB962C8B-B14F-4D97-AF65-F5344CB8AC3E}">
        <p14:creationId xmlns:p14="http://schemas.microsoft.com/office/powerpoint/2010/main" val="2390465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457197"/>
          </a:xfrm>
        </p:spPr>
        <p:txBody>
          <a:bodyPr>
            <a:normAutofit fontScale="90000"/>
          </a:bodyPr>
          <a:lstStyle/>
          <a:p>
            <a:pPr algn="ctr"/>
            <a:r>
              <a:rPr lang="it-IT" dirty="0"/>
              <a:t>Cosa fanno gli E.T.S.</a:t>
            </a:r>
          </a:p>
        </p:txBody>
      </p:sp>
      <p:sp>
        <p:nvSpPr>
          <p:cNvPr id="3" name="Segnaposto contenuto 2"/>
          <p:cNvSpPr>
            <a:spLocks noGrp="1"/>
          </p:cNvSpPr>
          <p:nvPr>
            <p:ph idx="1"/>
          </p:nvPr>
        </p:nvSpPr>
        <p:spPr>
          <a:xfrm>
            <a:off x="407368" y="1052737"/>
            <a:ext cx="11175032" cy="5073428"/>
          </a:xfrm>
        </p:spPr>
        <p:txBody>
          <a:bodyPr>
            <a:normAutofit/>
          </a:bodyPr>
          <a:lstStyle/>
          <a:p>
            <a:pPr marL="0" indent="0" algn="just">
              <a:buNone/>
            </a:pPr>
            <a:endParaRPr lang="it-IT" sz="2800" dirty="0"/>
          </a:p>
          <a:p>
            <a:pPr marL="0" indent="0" algn="just">
              <a:buNone/>
            </a:pPr>
            <a:r>
              <a:rPr lang="it-IT" sz="3200" dirty="0">
                <a:latin typeface="Calibri" panose="020F0502020204030204" pitchFamily="34" charset="0"/>
              </a:rPr>
              <a:t>Gli enti del terzo settore possono realizzare attività di raccolta fondi anche </a:t>
            </a:r>
            <a:r>
              <a:rPr lang="it-IT" sz="3200" b="1" dirty="0">
                <a:latin typeface="Calibri" panose="020F0502020204030204" pitchFamily="34" charset="0"/>
              </a:rPr>
              <a:t>in forma organizzata e continuativa</a:t>
            </a:r>
            <a:r>
              <a:rPr lang="it-IT" sz="3200" dirty="0">
                <a:latin typeface="Calibri" panose="020F0502020204030204" pitchFamily="34" charset="0"/>
              </a:rPr>
              <a:t>, anche mediante sollecitazione al pubblico o attraverso la cessione o erogazione di beni o servizi di modico valore, impiegando risorse proprie e di terzi, inclusi volontari e dipendenti, nel rispetto dei </a:t>
            </a:r>
            <a:r>
              <a:rPr lang="it-IT" sz="3200" b="1" dirty="0">
                <a:latin typeface="Calibri" panose="020F0502020204030204" pitchFamily="34" charset="0"/>
              </a:rPr>
              <a:t>principi di verità, trasparenza e correttezza </a:t>
            </a:r>
            <a:r>
              <a:rPr lang="it-IT" sz="3200" dirty="0">
                <a:latin typeface="Calibri" panose="020F0502020204030204" pitchFamily="34" charset="0"/>
              </a:rPr>
              <a:t>nei rapporti con i sostenitori e il pubblico, in conformità a linee guida adottate con decreto del Ministro del Lavoro e delle Politiche Sociali</a:t>
            </a:r>
            <a:endParaRPr lang="it-IT" sz="32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20</a:t>
            </a:fld>
            <a:endParaRPr lang="it-IT"/>
          </a:p>
        </p:txBody>
      </p:sp>
    </p:spTree>
    <p:extLst>
      <p:ext uri="{BB962C8B-B14F-4D97-AF65-F5344CB8AC3E}">
        <p14:creationId xmlns:p14="http://schemas.microsoft.com/office/powerpoint/2010/main" val="3609897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Scioglimento degli E.T.S.</a:t>
            </a:r>
          </a:p>
        </p:txBody>
      </p:sp>
      <p:sp>
        <p:nvSpPr>
          <p:cNvPr id="3" name="Segnaposto contenuto 2"/>
          <p:cNvSpPr>
            <a:spLocks noGrp="1"/>
          </p:cNvSpPr>
          <p:nvPr>
            <p:ph idx="1"/>
          </p:nvPr>
        </p:nvSpPr>
        <p:spPr>
          <a:xfrm>
            <a:off x="609600" y="1052736"/>
            <a:ext cx="10972800" cy="5073429"/>
          </a:xfrm>
        </p:spPr>
        <p:txBody>
          <a:bodyPr>
            <a:normAutofit/>
          </a:bodyPr>
          <a:lstStyle/>
          <a:p>
            <a:pPr marL="0" indent="0" algn="just">
              <a:buNone/>
            </a:pPr>
            <a:endParaRPr lang="it-IT" sz="3600" dirty="0">
              <a:latin typeface="Calibri" panose="020F0502020204030204" pitchFamily="34" charset="0"/>
            </a:endParaRPr>
          </a:p>
          <a:p>
            <a:pPr marL="0" indent="0" algn="just">
              <a:buNone/>
            </a:pPr>
            <a:r>
              <a:rPr lang="it-IT" sz="3600" dirty="0">
                <a:latin typeface="Calibri" panose="020F0502020204030204" pitchFamily="34" charset="0"/>
              </a:rPr>
              <a:t>In caso di estinzione o scioglimento, il patrimonio residuo dell’ente è devoluto, previo parere positivo dell'Ufficio del Registro Unico Nazionale, e salva diversa destinazione imposta dalla legge, </a:t>
            </a:r>
            <a:r>
              <a:rPr lang="it-IT" sz="3600" b="1" dirty="0">
                <a:latin typeface="Calibri" panose="020F0502020204030204" pitchFamily="34" charset="0"/>
              </a:rPr>
              <a:t>ad altri enti del terzo settore secondo le disposizioni statutarie o dell'organo sociale competente o, in mancanza, alla Fondazione Italia Sociale</a:t>
            </a:r>
            <a:endParaRPr lang="it-IT" sz="36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21</a:t>
            </a:fld>
            <a:endParaRPr lang="it-IT"/>
          </a:p>
        </p:txBody>
      </p:sp>
    </p:spTree>
    <p:extLst>
      <p:ext uri="{BB962C8B-B14F-4D97-AF65-F5344CB8AC3E}">
        <p14:creationId xmlns:p14="http://schemas.microsoft.com/office/powerpoint/2010/main" val="81157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560496" cy="475904"/>
          </a:xfrm>
        </p:spPr>
        <p:txBody>
          <a:bodyPr>
            <a:normAutofit fontScale="90000"/>
          </a:bodyPr>
          <a:lstStyle/>
          <a:p>
            <a:pPr algn="ctr"/>
            <a:r>
              <a:rPr lang="it-IT" dirty="0"/>
              <a:t>Registro Unico Nazionale (RUNTS)</a:t>
            </a:r>
          </a:p>
        </p:txBody>
      </p:sp>
      <p:sp>
        <p:nvSpPr>
          <p:cNvPr id="3" name="Segnaposto contenuto 2"/>
          <p:cNvSpPr>
            <a:spLocks noGrp="1"/>
          </p:cNvSpPr>
          <p:nvPr>
            <p:ph idx="1"/>
          </p:nvPr>
        </p:nvSpPr>
        <p:spPr>
          <a:xfrm>
            <a:off x="263352" y="980729"/>
            <a:ext cx="11593288" cy="5145436"/>
          </a:xfrm>
        </p:spPr>
        <p:txBody>
          <a:bodyPr>
            <a:noAutofit/>
          </a:bodyPr>
          <a:lstStyle/>
          <a:p>
            <a:r>
              <a:rPr lang="it-IT" sz="2600" dirty="0">
                <a:latin typeface="Calibri" panose="020F0502020204030204" pitchFamily="34" charset="0"/>
              </a:rPr>
              <a:t>Gli enti del terzo settore (comprese le ONG, ai sensi dell’art. 89, c. 9) devono iscriversi nel Registro Unico Nazionale del terzo settore ed indicare gli estremi dell'iscrizione negli atti, nella corrispondenza e nelle comunicazioni al pubblico.</a:t>
            </a:r>
          </a:p>
          <a:p>
            <a:pPr marL="0" indent="0">
              <a:buNone/>
            </a:pPr>
            <a:endParaRPr lang="it-IT" sz="2600" dirty="0">
              <a:latin typeface="Calibri" panose="020F0502020204030204" pitchFamily="34" charset="0"/>
            </a:endParaRPr>
          </a:p>
          <a:p>
            <a:r>
              <a:rPr lang="it-IT" sz="2600" dirty="0">
                <a:latin typeface="Calibri" panose="020F0502020204030204" pitchFamily="34" charset="0"/>
              </a:rPr>
              <a:t>Nel caso di svolgimento di attività in forma di impresa commerciale:</a:t>
            </a:r>
          </a:p>
          <a:p>
            <a:pPr lvl="1"/>
            <a:r>
              <a:rPr lang="it-IT" sz="2600" b="1" dirty="0">
                <a:latin typeface="Calibri" panose="020F0502020204030204" pitchFamily="34" charset="0"/>
              </a:rPr>
              <a:t>Oltre che nel registro unico nazionale </a:t>
            </a:r>
            <a:r>
              <a:rPr lang="it-IT" sz="2600" dirty="0">
                <a:latin typeface="Calibri" panose="020F0502020204030204" pitchFamily="34" charset="0"/>
              </a:rPr>
              <a:t>del terzo settore, gli enti del terzo settore che esercitano la propria attività </a:t>
            </a:r>
            <a:r>
              <a:rPr lang="it-IT" sz="2600" b="1" dirty="0">
                <a:latin typeface="Calibri" panose="020F0502020204030204" pitchFamily="34" charset="0"/>
              </a:rPr>
              <a:t>esclusivamente o principalmente </a:t>
            </a:r>
            <a:r>
              <a:rPr lang="it-IT" sz="2600" dirty="0">
                <a:latin typeface="Calibri" panose="020F0502020204030204" pitchFamily="34" charset="0"/>
              </a:rPr>
              <a:t>in forma di impresa commerciale sono soggetti all'obbligo dell'</a:t>
            </a:r>
            <a:r>
              <a:rPr lang="it-IT" sz="2600" b="1" dirty="0">
                <a:latin typeface="Calibri" panose="020F0502020204030204" pitchFamily="34" charset="0"/>
              </a:rPr>
              <a:t>iscrizione nel Registro delle Imprese.</a:t>
            </a:r>
          </a:p>
          <a:p>
            <a:pPr lvl="1"/>
            <a:r>
              <a:rPr lang="it-IT" sz="2600" b="1" dirty="0">
                <a:latin typeface="Calibri" panose="020F0502020204030204" pitchFamily="34" charset="0"/>
              </a:rPr>
              <a:t>Per le Imprese Sociali </a:t>
            </a:r>
            <a:r>
              <a:rPr lang="it-IT" sz="2600" dirty="0">
                <a:latin typeface="Calibri" panose="020F0502020204030204" pitchFamily="34" charset="0"/>
              </a:rPr>
              <a:t>(D. </a:t>
            </a:r>
            <a:r>
              <a:rPr lang="it-IT" sz="2600" dirty="0" err="1">
                <a:latin typeface="Calibri" panose="020F0502020204030204" pitchFamily="34" charset="0"/>
              </a:rPr>
              <a:t>Lgs</a:t>
            </a:r>
            <a:r>
              <a:rPr lang="it-IT" sz="2600" dirty="0">
                <a:latin typeface="Calibri" panose="020F0502020204030204" pitchFamily="34" charset="0"/>
              </a:rPr>
              <a:t>. 112/2017), l'iscrizione nell'apposita sezione del Registro delle Imprese soddisfa il requisito dell'iscrizione nel registro unico nazionale del terzo settore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22</a:t>
            </a:fld>
            <a:endParaRPr lang="it-IT"/>
          </a:p>
        </p:txBody>
      </p:sp>
    </p:spTree>
    <p:extLst>
      <p:ext uri="{BB962C8B-B14F-4D97-AF65-F5344CB8AC3E}">
        <p14:creationId xmlns:p14="http://schemas.microsoft.com/office/powerpoint/2010/main" val="1449089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Principio di sussidiarietà</a:t>
            </a:r>
          </a:p>
        </p:txBody>
      </p:sp>
      <p:sp>
        <p:nvSpPr>
          <p:cNvPr id="3" name="Segnaposto contenuto 2"/>
          <p:cNvSpPr>
            <a:spLocks noGrp="1"/>
          </p:cNvSpPr>
          <p:nvPr>
            <p:ph idx="1"/>
          </p:nvPr>
        </p:nvSpPr>
        <p:spPr>
          <a:xfrm>
            <a:off x="609600" y="1124745"/>
            <a:ext cx="10972800" cy="5001420"/>
          </a:xfrm>
        </p:spPr>
        <p:txBody>
          <a:bodyPr>
            <a:normAutofit/>
          </a:bodyPr>
          <a:lstStyle/>
          <a:p>
            <a:pPr marL="0" indent="0">
              <a:buNone/>
            </a:pPr>
            <a:endParaRPr lang="it-IT" sz="3600" dirty="0">
              <a:latin typeface="Calibri" panose="020F0502020204030204" pitchFamily="34" charset="0"/>
            </a:endParaRPr>
          </a:p>
          <a:p>
            <a:pPr marL="0" indent="0">
              <a:buNone/>
            </a:pPr>
            <a:r>
              <a:rPr lang="it-IT" sz="3600" dirty="0">
                <a:latin typeface="Calibri" panose="020F0502020204030204" pitchFamily="34" charset="0"/>
              </a:rPr>
              <a:t>Le Amministrazioni Pubbliche, nell'esercizio delle proprie funzioni di programmazione e organizzazione a livello territoriale degli interventi e dei servizi nei settori di attività di cui all’articolo 5, assicurano il coinvolgimento attivo degli ETS, attraverso forme di co-programmazione e co-progettazione e accreditamento (CTS, art. 55)</a:t>
            </a:r>
            <a:endParaRPr lang="it-IT" sz="36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23</a:t>
            </a:fld>
            <a:endParaRPr lang="it-IT"/>
          </a:p>
        </p:txBody>
      </p:sp>
    </p:spTree>
    <p:extLst>
      <p:ext uri="{BB962C8B-B14F-4D97-AF65-F5344CB8AC3E}">
        <p14:creationId xmlns:p14="http://schemas.microsoft.com/office/powerpoint/2010/main" val="1418743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Principio di sussidiarietà</a:t>
            </a:r>
          </a:p>
        </p:txBody>
      </p:sp>
      <p:sp>
        <p:nvSpPr>
          <p:cNvPr id="3" name="Segnaposto contenuto 2"/>
          <p:cNvSpPr>
            <a:spLocks noGrp="1"/>
          </p:cNvSpPr>
          <p:nvPr>
            <p:ph idx="1"/>
          </p:nvPr>
        </p:nvSpPr>
        <p:spPr>
          <a:xfrm>
            <a:off x="609600" y="1196753"/>
            <a:ext cx="10972800" cy="4929412"/>
          </a:xfrm>
        </p:spPr>
        <p:txBody>
          <a:bodyPr>
            <a:normAutofit/>
          </a:bodyPr>
          <a:lstStyle/>
          <a:p>
            <a:pPr marL="0" indent="0">
              <a:buNone/>
            </a:pPr>
            <a:r>
              <a:rPr lang="it-IT" sz="3600" dirty="0">
                <a:latin typeface="Calibri" panose="020F0502020204030204" pitchFamily="34" charset="0"/>
              </a:rPr>
              <a:t>Le Amministrazioni Pubbliche possono sottoscrivere con le organizzazioni di volontariato e le associazioni di promozione sociale convenzioni finalizzate allo svolgimento in favore di terzi di attività o servizi sociali di interesse generale, se più favorevoli rispetto al ricorso al mercato. Le convenzioni possono prevedere  esclusivamente il rimborso delle spese effettivamente sostenute e documentate (CTS, art. 56)</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24</a:t>
            </a:fld>
            <a:endParaRPr lang="it-IT"/>
          </a:p>
        </p:txBody>
      </p:sp>
    </p:spTree>
    <p:extLst>
      <p:ext uri="{BB962C8B-B14F-4D97-AF65-F5344CB8AC3E}">
        <p14:creationId xmlns:p14="http://schemas.microsoft.com/office/powerpoint/2010/main" val="2974947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Principio di trasparenza</a:t>
            </a:r>
          </a:p>
        </p:txBody>
      </p:sp>
      <p:sp>
        <p:nvSpPr>
          <p:cNvPr id="3" name="Segnaposto contenuto 2"/>
          <p:cNvSpPr>
            <a:spLocks noGrp="1"/>
          </p:cNvSpPr>
          <p:nvPr>
            <p:ph idx="1"/>
          </p:nvPr>
        </p:nvSpPr>
        <p:spPr>
          <a:xfrm>
            <a:off x="609600" y="1196753"/>
            <a:ext cx="10972800" cy="4929412"/>
          </a:xfrm>
        </p:spPr>
        <p:txBody>
          <a:bodyPr>
            <a:normAutofit/>
          </a:bodyPr>
          <a:lstStyle/>
          <a:p>
            <a:r>
              <a:rPr lang="it-IT" sz="3600" dirty="0">
                <a:latin typeface="Calibri" panose="020F0502020204030204" pitchFamily="34" charset="0"/>
              </a:rPr>
              <a:t>I principi di </a:t>
            </a:r>
            <a:r>
              <a:rPr lang="it-IT" sz="3600" b="1" dirty="0">
                <a:latin typeface="Calibri" panose="020F0502020204030204" pitchFamily="34" charset="0"/>
              </a:rPr>
              <a:t>trasparenza e correttezza </a:t>
            </a:r>
            <a:r>
              <a:rPr lang="it-IT" sz="3600" dirty="0">
                <a:latin typeface="Calibri" panose="020F0502020204030204" pitchFamily="34" charset="0"/>
              </a:rPr>
              <a:t>nella gestione rappresentano un necessario e logico “contrappeso” alle molteplici agevolazioni e benefici (in particolare di natura fiscale) previsti per gli ETS</a:t>
            </a:r>
          </a:p>
          <a:p>
            <a:endParaRPr lang="it-IT" sz="3600" dirty="0">
              <a:latin typeface="Calibri" panose="020F0502020204030204" pitchFamily="34" charset="0"/>
            </a:endParaRPr>
          </a:p>
          <a:p>
            <a:r>
              <a:rPr lang="it-IT" sz="3600" dirty="0">
                <a:latin typeface="Calibri" panose="020F0502020204030204" pitchFamily="34" charset="0"/>
              </a:rPr>
              <a:t>In linea con questi principi, il CTS introduce l’obbligatorietà di alcuni adempimenti a carico degli ETS</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25</a:t>
            </a:fld>
            <a:endParaRPr lang="it-IT"/>
          </a:p>
        </p:txBody>
      </p:sp>
    </p:spTree>
    <p:extLst>
      <p:ext uri="{BB962C8B-B14F-4D97-AF65-F5344CB8AC3E}">
        <p14:creationId xmlns:p14="http://schemas.microsoft.com/office/powerpoint/2010/main" val="1671942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984432" cy="562073"/>
          </a:xfrm>
        </p:spPr>
        <p:txBody>
          <a:bodyPr>
            <a:noAutofit/>
          </a:bodyPr>
          <a:lstStyle/>
          <a:p>
            <a:pPr algn="ctr"/>
            <a:r>
              <a:rPr lang="it-IT" sz="3600" dirty="0"/>
              <a:t>Principio di trasparenza: adempimenti obbligatori</a:t>
            </a:r>
          </a:p>
        </p:txBody>
      </p:sp>
      <p:sp>
        <p:nvSpPr>
          <p:cNvPr id="3" name="Segnaposto contenuto 2"/>
          <p:cNvSpPr>
            <a:spLocks noGrp="1"/>
          </p:cNvSpPr>
          <p:nvPr>
            <p:ph idx="1"/>
          </p:nvPr>
        </p:nvSpPr>
        <p:spPr>
          <a:xfrm>
            <a:off x="551384" y="1124744"/>
            <a:ext cx="11161240" cy="5112567"/>
          </a:xfrm>
        </p:spPr>
        <p:txBody>
          <a:bodyPr>
            <a:noAutofit/>
          </a:bodyPr>
          <a:lstStyle/>
          <a:p>
            <a:r>
              <a:rPr lang="it-IT" sz="2500" dirty="0">
                <a:latin typeface="Calibri" panose="020F0502020204030204" pitchFamily="34" charset="0"/>
              </a:rPr>
              <a:t>libri sociali obbligatori accessibili agli associati</a:t>
            </a:r>
          </a:p>
          <a:p>
            <a:r>
              <a:rPr lang="it-IT" sz="2500" dirty="0">
                <a:latin typeface="Calibri" panose="020F0502020204030204" pitchFamily="34" charset="0"/>
              </a:rPr>
              <a:t>bilancio di esercizio secondo modulistica ministeriale e depositato presso il Registro Unico Nazionale Terzo Settore</a:t>
            </a:r>
          </a:p>
          <a:p>
            <a:r>
              <a:rPr lang="it-IT" sz="2500" dirty="0">
                <a:latin typeface="Calibri" panose="020F0502020204030204" pitchFamily="34" charset="0"/>
              </a:rPr>
              <a:t>bilancio sociale pubblicato sul sito e depositato presso il Registro Unico Nazionale Terzo Settore (proventi oltre € 1 milione)</a:t>
            </a:r>
          </a:p>
          <a:p>
            <a:r>
              <a:rPr lang="it-IT" sz="2500" dirty="0">
                <a:latin typeface="Calibri" panose="020F0502020204030204" pitchFamily="34" charset="0"/>
              </a:rPr>
              <a:t>pubblicazione sul sito emolumenti degli amministratori (proventi oltre € 100.000)</a:t>
            </a:r>
          </a:p>
          <a:p>
            <a:r>
              <a:rPr lang="it-IT" sz="2500" dirty="0">
                <a:latin typeface="Calibri" panose="020F0502020204030204" pitchFamily="34" charset="0"/>
              </a:rPr>
              <a:t>nomina Organo di Controllo. Per le associazioni l’obbligo scatta se, per almeno due esercizi consecutivi, vengono superati almeno due dei seguenti limiti: </a:t>
            </a:r>
          </a:p>
          <a:p>
            <a:pPr lvl="1">
              <a:buFont typeface="Wingdings" panose="05000000000000000000" pitchFamily="2" charset="2"/>
              <a:buChar char="§"/>
            </a:pPr>
            <a:r>
              <a:rPr lang="it-IT" sz="2500" dirty="0">
                <a:latin typeface="Calibri" panose="020F0502020204030204" pitchFamily="34" charset="0"/>
              </a:rPr>
              <a:t>€ 100.000 all’attivo dello stato patrimoniale </a:t>
            </a:r>
          </a:p>
          <a:p>
            <a:pPr lvl="1">
              <a:buFont typeface="Wingdings" panose="05000000000000000000" pitchFamily="2" charset="2"/>
              <a:buChar char="§"/>
            </a:pPr>
            <a:r>
              <a:rPr lang="it-IT" sz="2500" dirty="0">
                <a:latin typeface="Calibri" panose="020F0502020204030204" pitchFamily="34" charset="0"/>
              </a:rPr>
              <a:t>€ 220.000 totale proventi </a:t>
            </a:r>
          </a:p>
          <a:p>
            <a:pPr lvl="1">
              <a:buFont typeface="Wingdings" panose="05000000000000000000" pitchFamily="2" charset="2"/>
              <a:buChar char="§"/>
            </a:pPr>
            <a:r>
              <a:rPr lang="it-IT" sz="2500" dirty="0">
                <a:latin typeface="Calibri" panose="020F0502020204030204" pitchFamily="34" charset="0"/>
              </a:rPr>
              <a:t>5 dipendenti (media dell’esercizio)</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26</a:t>
            </a:fld>
            <a:endParaRPr lang="it-IT" dirty="0"/>
          </a:p>
        </p:txBody>
      </p:sp>
    </p:spTree>
    <p:extLst>
      <p:ext uri="{BB962C8B-B14F-4D97-AF65-F5344CB8AC3E}">
        <p14:creationId xmlns:p14="http://schemas.microsoft.com/office/powerpoint/2010/main" val="3795847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526960" cy="562073"/>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609600" y="1124745"/>
            <a:ext cx="10972800" cy="5001420"/>
          </a:xfrm>
        </p:spPr>
        <p:txBody>
          <a:bodyPr>
            <a:noAutofit/>
          </a:bodyPr>
          <a:lstStyle/>
          <a:p>
            <a:pPr marL="0" indent="0">
              <a:buNone/>
            </a:pPr>
            <a:r>
              <a:rPr lang="it-IT" sz="3200" dirty="0">
                <a:latin typeface="Calibri" panose="020F0502020204030204" pitchFamily="34" charset="0"/>
              </a:rPr>
              <a:t>L’art. 13 del Codice distingue gli ETS ai fini del bilancio in:</a:t>
            </a:r>
          </a:p>
          <a:p>
            <a:pPr marL="0" indent="0">
              <a:buNone/>
            </a:pPr>
            <a:endParaRPr lang="it-IT" sz="3200" dirty="0">
              <a:latin typeface="Calibri" panose="020F0502020204030204" pitchFamily="34" charset="0"/>
            </a:endParaRPr>
          </a:p>
          <a:p>
            <a:pPr lvl="1"/>
            <a:r>
              <a:rPr lang="it-IT" sz="2900" dirty="0">
                <a:latin typeface="Calibri" panose="020F0502020204030204" pitchFamily="34" charset="0"/>
              </a:rPr>
              <a:t>1. </a:t>
            </a:r>
            <a:r>
              <a:rPr lang="it-IT" sz="2900" b="1" dirty="0">
                <a:latin typeface="Calibri" panose="020F0502020204030204" pitchFamily="34" charset="0"/>
              </a:rPr>
              <a:t>non-piccoli</a:t>
            </a:r>
          </a:p>
          <a:p>
            <a:pPr lvl="1"/>
            <a:r>
              <a:rPr lang="it-IT" sz="2900" dirty="0">
                <a:latin typeface="Calibri" panose="020F0502020204030204" pitchFamily="34" charset="0"/>
              </a:rPr>
              <a:t>2. </a:t>
            </a:r>
            <a:r>
              <a:rPr lang="it-IT" sz="2900" b="1" dirty="0">
                <a:latin typeface="Calibri" panose="020F0502020204030204" pitchFamily="34" charset="0"/>
              </a:rPr>
              <a:t>piccoli</a:t>
            </a:r>
          </a:p>
          <a:p>
            <a:pPr marL="0" indent="0">
              <a:buNone/>
            </a:pPr>
            <a:endParaRPr lang="it-IT" sz="3200" dirty="0">
              <a:latin typeface="Calibri" panose="020F0502020204030204" pitchFamily="34" charset="0"/>
            </a:endParaRPr>
          </a:p>
          <a:p>
            <a:pPr marL="0" indent="0">
              <a:buNone/>
            </a:pPr>
            <a:r>
              <a:rPr lang="it-IT" sz="3200" dirty="0">
                <a:latin typeface="Calibri" panose="020F0502020204030204" pitchFamily="34" charset="0"/>
              </a:rPr>
              <a:t>Il comma 2 dell’art. 13 definisce quando un ETS è «</a:t>
            </a:r>
            <a:r>
              <a:rPr lang="it-IT" sz="3200" b="1" dirty="0">
                <a:latin typeface="Calibri" panose="020F0502020204030204" pitchFamily="34" charset="0"/>
              </a:rPr>
              <a:t>piccolo</a:t>
            </a:r>
            <a:r>
              <a:rPr lang="it-IT" sz="3200" dirty="0">
                <a:latin typeface="Calibri" panose="020F0502020204030204" pitchFamily="34" charset="0"/>
              </a:rPr>
              <a:t>», in particolare stabilisce che lo è quando «ha» un bilancio «con ricavi, rendite, proventi o entrate comunque denominate </a:t>
            </a:r>
            <a:r>
              <a:rPr lang="it-IT" sz="3200" b="1" dirty="0">
                <a:latin typeface="Calibri" panose="020F0502020204030204" pitchFamily="34" charset="0"/>
              </a:rPr>
              <a:t>inferiori </a:t>
            </a:r>
            <a:r>
              <a:rPr lang="it-IT" sz="3200" dirty="0">
                <a:latin typeface="Calibri" panose="020F0502020204030204" pitchFamily="34" charset="0"/>
              </a:rPr>
              <a:t>a </a:t>
            </a:r>
            <a:r>
              <a:rPr lang="it-IT" sz="3200" b="1" dirty="0">
                <a:latin typeface="Calibri" panose="020F0502020204030204" pitchFamily="34" charset="0"/>
              </a:rPr>
              <a:t>220.000,00 euro</a:t>
            </a:r>
            <a:r>
              <a:rPr lang="it-IT" sz="3200" dirty="0">
                <a:latin typeface="Calibri" panose="020F0502020204030204" pitchFamily="34" charset="0"/>
              </a:rPr>
              <a:t>»</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27</a:t>
            </a:fld>
            <a:endParaRPr lang="it-IT"/>
          </a:p>
        </p:txBody>
      </p:sp>
    </p:spTree>
    <p:extLst>
      <p:ext uri="{BB962C8B-B14F-4D97-AF65-F5344CB8AC3E}">
        <p14:creationId xmlns:p14="http://schemas.microsoft.com/office/powerpoint/2010/main" val="146250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9878888" cy="562073"/>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479376" y="1196752"/>
            <a:ext cx="11103024" cy="4929413"/>
          </a:xfrm>
        </p:spPr>
        <p:txBody>
          <a:bodyPr>
            <a:noAutofit/>
          </a:bodyPr>
          <a:lstStyle/>
          <a:p>
            <a:pPr marL="0" indent="0">
              <a:buNone/>
            </a:pPr>
            <a:r>
              <a:rPr lang="it-IT" sz="3200" dirty="0">
                <a:latin typeface="Calibri" panose="020F0502020204030204" pitchFamily="34" charset="0"/>
              </a:rPr>
              <a:t>Il bilancio dei </a:t>
            </a:r>
            <a:r>
              <a:rPr lang="it-IT" sz="3200" b="1" dirty="0">
                <a:latin typeface="Calibri" panose="020F0502020204030204" pitchFamily="34" charset="0"/>
              </a:rPr>
              <a:t>non piccoli (ricavi &gt; di € 220.000) </a:t>
            </a:r>
            <a:r>
              <a:rPr lang="it-IT" sz="3200" dirty="0">
                <a:latin typeface="Calibri" panose="020F0502020204030204" pitchFamily="34" charset="0"/>
              </a:rPr>
              <a:t>è composto da:</a:t>
            </a:r>
          </a:p>
          <a:p>
            <a:pPr lvl="1"/>
            <a:r>
              <a:rPr lang="it-IT" sz="3000" b="1" dirty="0">
                <a:latin typeface="Calibri" panose="020F0502020204030204" pitchFamily="34" charset="0"/>
              </a:rPr>
              <a:t>1. stato patrimoniale</a:t>
            </a:r>
          </a:p>
          <a:p>
            <a:pPr lvl="1"/>
            <a:r>
              <a:rPr lang="it-IT" sz="3000" b="1" dirty="0">
                <a:latin typeface="Calibri" panose="020F0502020204030204" pitchFamily="34" charset="0"/>
              </a:rPr>
              <a:t>2. rendiconto finanziario (rendiconto gestionale)</a:t>
            </a:r>
            <a:r>
              <a:rPr lang="it-IT" sz="3000" dirty="0">
                <a:latin typeface="Calibri" panose="020F0502020204030204" pitchFamily="34" charset="0"/>
              </a:rPr>
              <a:t>, «con l’indicazione, dei proventi e degli oneri, dell’ente»</a:t>
            </a:r>
          </a:p>
          <a:p>
            <a:pPr lvl="1"/>
            <a:r>
              <a:rPr lang="it-IT" sz="3000" b="1" dirty="0">
                <a:latin typeface="Calibri" panose="020F0502020204030204" pitchFamily="34" charset="0"/>
              </a:rPr>
              <a:t>3. relazione di missione (nota integrativa) </a:t>
            </a:r>
            <a:r>
              <a:rPr lang="it-IT" sz="3000" dirty="0">
                <a:latin typeface="Calibri" panose="020F0502020204030204" pitchFamily="34" charset="0"/>
              </a:rPr>
              <a:t>«che illustra le poste di bilancio, l’andamento economico e finanziario dell’ente e le modalità di perseguimento delle finalità statutarie» oltre a documentare il carattere secondario e strumentale delle attività di cui all’art. 6 (diverse da quelle di interesse generale)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28</a:t>
            </a:fld>
            <a:endParaRPr lang="it-IT"/>
          </a:p>
        </p:txBody>
      </p:sp>
    </p:spTree>
    <p:extLst>
      <p:ext uri="{BB962C8B-B14F-4D97-AF65-F5344CB8AC3E}">
        <p14:creationId xmlns:p14="http://schemas.microsoft.com/office/powerpoint/2010/main" val="108431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382944" cy="634081"/>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609600" y="1196752"/>
            <a:ext cx="10972800" cy="4929413"/>
          </a:xfrm>
        </p:spPr>
        <p:txBody>
          <a:bodyPr>
            <a:noAutofit/>
          </a:bodyPr>
          <a:lstStyle/>
          <a:p>
            <a:pPr marL="0" indent="0">
              <a:buNone/>
            </a:pPr>
            <a:r>
              <a:rPr lang="it-IT" sz="3200" dirty="0">
                <a:latin typeface="Calibri" panose="020F0502020204030204" pitchFamily="34" charset="0"/>
              </a:rPr>
              <a:t>Il bilancio </a:t>
            </a:r>
            <a:r>
              <a:rPr lang="it-IT" sz="3200" b="1" dirty="0">
                <a:latin typeface="Calibri" panose="020F0502020204030204" pitchFamily="34" charset="0"/>
              </a:rPr>
              <a:t>dei piccoli </a:t>
            </a:r>
            <a:r>
              <a:rPr lang="it-IT" sz="3200" dirty="0">
                <a:latin typeface="Calibri" panose="020F0502020204030204" pitchFamily="34" charset="0"/>
              </a:rPr>
              <a:t>è composta da:</a:t>
            </a:r>
          </a:p>
          <a:p>
            <a:pPr lvl="1"/>
            <a:r>
              <a:rPr lang="it-IT" sz="3200" b="1" dirty="0">
                <a:latin typeface="Calibri" panose="020F0502020204030204" pitchFamily="34" charset="0"/>
              </a:rPr>
              <a:t>rendiconto finanziario per cassa – (rendiconto per cassa)</a:t>
            </a:r>
          </a:p>
          <a:p>
            <a:pPr marL="274320" lvl="1" indent="0">
              <a:buNone/>
            </a:pPr>
            <a:endParaRPr lang="it-IT" sz="2900" b="1" dirty="0">
              <a:latin typeface="Calibri" panose="020F0502020204030204" pitchFamily="34" charset="0"/>
            </a:endParaRPr>
          </a:p>
          <a:p>
            <a:r>
              <a:rPr lang="it-IT" sz="3200" dirty="0">
                <a:latin typeface="Calibri" panose="020F0502020204030204" pitchFamily="34" charset="0"/>
              </a:rPr>
              <a:t>Il comma 3 dell’art. 13 del Codice, poi, afferma che Il bilancio è redatto «in conformità alla modulistica definita con decreto del Ministro del lavoro e delle politiche sociali, sentito il consiglio nazionale del terzo settore». La disposizione si applica sia agli ETS «piccoli» sia ai «non piccoli»</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29</a:t>
            </a:fld>
            <a:endParaRPr lang="it-IT"/>
          </a:p>
        </p:txBody>
      </p:sp>
    </p:spTree>
    <p:extLst>
      <p:ext uri="{BB962C8B-B14F-4D97-AF65-F5344CB8AC3E}">
        <p14:creationId xmlns:p14="http://schemas.microsoft.com/office/powerpoint/2010/main" val="2220433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454952" cy="634081"/>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407368" y="1196753"/>
            <a:ext cx="11305256" cy="4929412"/>
          </a:xfrm>
        </p:spPr>
        <p:txBody>
          <a:bodyPr>
            <a:noAutofit/>
          </a:bodyPr>
          <a:lstStyle/>
          <a:p>
            <a:pPr marL="0" indent="0">
              <a:buNone/>
            </a:pPr>
            <a:r>
              <a:rPr lang="it-IT" sz="3600" dirty="0">
                <a:latin typeface="Calibri" panose="020F0502020204030204" pitchFamily="34" charset="0"/>
              </a:rPr>
              <a:t>Agli ETS che esercitano la propria attività esclusivamente o principalmente in forma d’impresa commerciale viene richiesto:</a:t>
            </a:r>
          </a:p>
          <a:p>
            <a:pPr lvl="1"/>
            <a:r>
              <a:rPr lang="it-IT" sz="3200" dirty="0">
                <a:latin typeface="Calibri" panose="020F0502020204030204" pitchFamily="34" charset="0"/>
              </a:rPr>
              <a:t>Di tenere le scritture contabili di cui all’art. 2214 c.c.;</a:t>
            </a:r>
          </a:p>
          <a:p>
            <a:pPr lvl="1"/>
            <a:r>
              <a:rPr lang="it-IT" sz="3200" dirty="0">
                <a:latin typeface="Calibri" panose="020F0502020204030204" pitchFamily="34" charset="0"/>
              </a:rPr>
              <a:t>Di redigere e depositare il bilancio presso il registro delle imprese redatto, a seconda dei casi, ai sensi degli artt. 2423 e seguenti, 2435-bis (bilancio in forma abbreviata) o 2435-ter (bilancio delle micro imprese) del codice civile.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30</a:t>
            </a:fld>
            <a:endParaRPr lang="it-IT"/>
          </a:p>
        </p:txBody>
      </p:sp>
    </p:spTree>
    <p:extLst>
      <p:ext uri="{BB962C8B-B14F-4D97-AF65-F5344CB8AC3E}">
        <p14:creationId xmlns:p14="http://schemas.microsoft.com/office/powerpoint/2010/main" val="1657614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454952" cy="634081"/>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609600" y="1268761"/>
            <a:ext cx="10972800" cy="4857404"/>
          </a:xfrm>
        </p:spPr>
        <p:txBody>
          <a:bodyPr>
            <a:noAutofit/>
          </a:bodyPr>
          <a:lstStyle/>
          <a:p>
            <a:r>
              <a:rPr lang="it-IT" sz="3200" dirty="0">
                <a:latin typeface="Calibri" panose="020F0502020204030204" pitchFamily="34" charset="0"/>
              </a:rPr>
              <a:t>La tenuta delle scritture contabili è </a:t>
            </a:r>
            <a:r>
              <a:rPr lang="it-IT" sz="3200" b="1" dirty="0">
                <a:latin typeface="Calibri" panose="020F0502020204030204" pitchFamily="34" charset="0"/>
              </a:rPr>
              <a:t>un obbligo generale anche con riferimento all’attività istituzionale</a:t>
            </a:r>
            <a:r>
              <a:rPr lang="it-IT" sz="3200" dirty="0">
                <a:latin typeface="Calibri" panose="020F0502020204030204" pitchFamily="34" charset="0"/>
              </a:rPr>
              <a:t>. </a:t>
            </a:r>
          </a:p>
          <a:p>
            <a:r>
              <a:rPr lang="it-IT" sz="3200" dirty="0">
                <a:latin typeface="Calibri" panose="020F0502020204030204" pitchFamily="34" charset="0"/>
              </a:rPr>
              <a:t>L’art. 87 del Codice prevede che tutti gli ETS non commerciali sono chiamati a tenere scritture contabili cronologiche e sistematiche atte a rappresentare con </a:t>
            </a:r>
            <a:r>
              <a:rPr lang="it-IT" sz="3200" b="1" dirty="0">
                <a:latin typeface="Calibri" panose="020F0502020204030204" pitchFamily="34" charset="0"/>
              </a:rPr>
              <a:t>compiutezza e analiticità</a:t>
            </a:r>
            <a:r>
              <a:rPr lang="it-IT" sz="3200" dirty="0">
                <a:latin typeface="Calibri" panose="020F0502020204030204" pitchFamily="34" charset="0"/>
              </a:rPr>
              <a:t> le operazioni poste in essere in ogni periodo di gestione e a rappresentare in apposito documento la situazione patrimoniale, economica e finanziaria, </a:t>
            </a:r>
            <a:r>
              <a:rPr lang="it-IT" sz="3200" b="1" dirty="0">
                <a:latin typeface="Calibri" panose="020F0502020204030204" pitchFamily="34" charset="0"/>
              </a:rPr>
              <a:t>distinguendo le attività istituzionali da quelle secondarie</a:t>
            </a:r>
          </a:p>
          <a:p>
            <a:endParaRPr lang="it-IT" sz="32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31</a:t>
            </a:fld>
            <a:endParaRPr lang="it-IT" dirty="0"/>
          </a:p>
        </p:txBody>
      </p:sp>
    </p:spTree>
    <p:extLst>
      <p:ext uri="{BB962C8B-B14F-4D97-AF65-F5344CB8AC3E}">
        <p14:creationId xmlns:p14="http://schemas.microsoft.com/office/powerpoint/2010/main" val="2861426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160336"/>
            <a:ext cx="10382944" cy="820392"/>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407368" y="1196752"/>
            <a:ext cx="11305256" cy="4968551"/>
          </a:xfrm>
        </p:spPr>
        <p:txBody>
          <a:bodyPr>
            <a:noAutofit/>
          </a:bodyPr>
          <a:lstStyle/>
          <a:p>
            <a:r>
              <a:rPr lang="it-IT" sz="3200" dirty="0"/>
              <a:t>In caso di svolgimento di attività commerciali sussiste anche l’obbligo di tenere le scritture contabili previste dall’art. 18 del D.P.R. n. 600/1973</a:t>
            </a:r>
          </a:p>
          <a:p>
            <a:r>
              <a:rPr lang="it-IT" sz="3200" dirty="0"/>
              <a:t>Obbligo </a:t>
            </a:r>
            <a:r>
              <a:rPr lang="it-IT" sz="3200" b="1" dirty="0"/>
              <a:t>contabilità separata </a:t>
            </a:r>
            <a:r>
              <a:rPr lang="it-IT" sz="3200" dirty="0"/>
              <a:t>per attività commerciali</a:t>
            </a:r>
          </a:p>
          <a:p>
            <a:r>
              <a:rPr lang="it-IT" sz="3200" dirty="0"/>
              <a:t>Agevolazioni per i soggetti minori (proventi per anno non superiori a € 220.000)</a:t>
            </a:r>
          </a:p>
          <a:p>
            <a:r>
              <a:rPr lang="it-IT" sz="3200" dirty="0"/>
              <a:t>Per la raccolta pubblica di fondi è necessaria la redazione di uno specifico rendiconto (contabilità analitica?)</a:t>
            </a:r>
            <a:endParaRPr lang="it-IT" sz="32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32</a:t>
            </a:fld>
            <a:endParaRPr lang="it-IT"/>
          </a:p>
        </p:txBody>
      </p:sp>
    </p:spTree>
    <p:extLst>
      <p:ext uri="{BB962C8B-B14F-4D97-AF65-F5344CB8AC3E}">
        <p14:creationId xmlns:p14="http://schemas.microsoft.com/office/powerpoint/2010/main" val="1355308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526960" cy="634081"/>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479376" y="1124745"/>
            <a:ext cx="11233248" cy="5001420"/>
          </a:xfrm>
        </p:spPr>
        <p:txBody>
          <a:bodyPr>
            <a:noAutofit/>
          </a:bodyPr>
          <a:lstStyle/>
          <a:p>
            <a:r>
              <a:rPr lang="it-IT" sz="4000" dirty="0">
                <a:latin typeface="Calibri" panose="020F0502020204030204" pitchFamily="34" charset="0"/>
              </a:rPr>
              <a:t>Gli ETS possono ottenere la </a:t>
            </a:r>
            <a:r>
              <a:rPr lang="it-IT" sz="4000" b="1" dirty="0">
                <a:latin typeface="Calibri" panose="020F0502020204030204" pitchFamily="34" charset="0"/>
              </a:rPr>
              <a:t>Personalità Giuridica</a:t>
            </a:r>
            <a:r>
              <a:rPr lang="it-IT" sz="4000" dirty="0">
                <a:latin typeface="Calibri" panose="020F0502020204030204" pitchFamily="34" charset="0"/>
              </a:rPr>
              <a:t>, in deroga alla disposizioni del DPR n. 361/2000, purché si dotino di uno specifico patrimonio minimo (art. 22 CTS)</a:t>
            </a:r>
          </a:p>
          <a:p>
            <a:pPr marL="0" indent="0">
              <a:buNone/>
            </a:pPr>
            <a:endParaRPr lang="it-IT" sz="4000" dirty="0">
              <a:latin typeface="Calibri" panose="020F0502020204030204" pitchFamily="34" charset="0"/>
            </a:endParaRPr>
          </a:p>
          <a:p>
            <a:pPr lvl="1"/>
            <a:r>
              <a:rPr lang="it-IT" sz="4000" b="1" dirty="0">
                <a:latin typeface="Calibri" panose="020F0502020204030204" pitchFamily="34" charset="0"/>
              </a:rPr>
              <a:t>€ 15.000 per le associazioni</a:t>
            </a:r>
          </a:p>
          <a:p>
            <a:pPr lvl="1"/>
            <a:r>
              <a:rPr lang="it-IT" sz="4000" b="1" dirty="0">
                <a:latin typeface="Calibri" panose="020F0502020204030204" pitchFamily="34" charset="0"/>
              </a:rPr>
              <a:t>€ 30.000 per le fondazioni</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33</a:t>
            </a:fld>
            <a:endParaRPr lang="it-IT"/>
          </a:p>
        </p:txBody>
      </p:sp>
    </p:spTree>
    <p:extLst>
      <p:ext uri="{BB962C8B-B14F-4D97-AF65-F5344CB8AC3E}">
        <p14:creationId xmlns:p14="http://schemas.microsoft.com/office/powerpoint/2010/main" val="1812197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238928" cy="562073"/>
          </a:xfrm>
        </p:spPr>
        <p:txBody>
          <a:bodyPr>
            <a:normAutofit fontScale="90000"/>
          </a:bodyPr>
          <a:lstStyle/>
          <a:p>
            <a:pPr algn="ctr"/>
            <a:r>
              <a:rPr lang="it-IT" dirty="0"/>
              <a:t>Scritture contabili e bilancio</a:t>
            </a:r>
          </a:p>
        </p:txBody>
      </p:sp>
      <p:sp>
        <p:nvSpPr>
          <p:cNvPr id="3" name="Segnaposto contenuto 2"/>
          <p:cNvSpPr>
            <a:spLocks noGrp="1"/>
          </p:cNvSpPr>
          <p:nvPr>
            <p:ph idx="1"/>
          </p:nvPr>
        </p:nvSpPr>
        <p:spPr>
          <a:xfrm>
            <a:off x="479376" y="1052737"/>
            <a:ext cx="11233248" cy="5073428"/>
          </a:xfrm>
        </p:spPr>
        <p:txBody>
          <a:bodyPr>
            <a:noAutofit/>
          </a:bodyPr>
          <a:lstStyle/>
          <a:p>
            <a:pPr marL="0" indent="0">
              <a:buNone/>
            </a:pPr>
            <a:r>
              <a:rPr lang="it-IT" sz="3200" b="1" dirty="0"/>
              <a:t> </a:t>
            </a:r>
            <a:r>
              <a:rPr lang="it-IT" sz="3200" b="1" dirty="0">
                <a:latin typeface="Calibri" panose="020F0502020204030204" pitchFamily="34" charset="0"/>
              </a:rPr>
              <a:t>Regole di tutela del patrimonio minimo (personalità giuridica)</a:t>
            </a:r>
            <a:endParaRPr lang="it-IT" sz="3200" dirty="0">
              <a:latin typeface="Calibri" panose="020F0502020204030204" pitchFamily="34" charset="0"/>
            </a:endParaRPr>
          </a:p>
          <a:p>
            <a:r>
              <a:rPr lang="it-IT" sz="3200" dirty="0">
                <a:latin typeface="Calibri" panose="020F0502020204030204" pitchFamily="34" charset="0"/>
              </a:rPr>
              <a:t>«quando risulta che il patrimonio minimo… è diminuito di oltre un terzo in conseguenza di perdite, l’organo di  amministrazione, e nel caso di sua inerzia, l’organo di controllo, ove nominato, devono senza indugio, in un’associazione, convocare l’assemblea per deliberare, ed in una fondazione deliberare, la ricostituzione del patrimonio minimo oppure la trasformazione, la prosecuzione dell’attività in forma di associazione non riconosciuta, la fusione o lo scioglimento dell’ente.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34</a:t>
            </a:fld>
            <a:endParaRPr lang="it-IT"/>
          </a:p>
        </p:txBody>
      </p:sp>
    </p:spTree>
    <p:extLst>
      <p:ext uri="{BB962C8B-B14F-4D97-AF65-F5344CB8AC3E}">
        <p14:creationId xmlns:p14="http://schemas.microsoft.com/office/powerpoint/2010/main" val="545530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128448" cy="706089"/>
          </a:xfrm>
        </p:spPr>
        <p:txBody>
          <a:bodyPr>
            <a:normAutofit/>
          </a:bodyPr>
          <a:lstStyle/>
          <a:p>
            <a:pPr algn="ctr"/>
            <a:r>
              <a:rPr lang="it-IT" sz="4000" dirty="0"/>
              <a:t>Ordinamento e Amministrazione: Assemblea</a:t>
            </a:r>
          </a:p>
        </p:txBody>
      </p:sp>
      <p:sp>
        <p:nvSpPr>
          <p:cNvPr id="3" name="Segnaposto contenuto 2"/>
          <p:cNvSpPr>
            <a:spLocks noGrp="1"/>
          </p:cNvSpPr>
          <p:nvPr>
            <p:ph idx="1"/>
          </p:nvPr>
        </p:nvSpPr>
        <p:spPr>
          <a:xfrm>
            <a:off x="609600" y="1268761"/>
            <a:ext cx="10972800" cy="4857404"/>
          </a:xfrm>
        </p:spPr>
        <p:txBody>
          <a:bodyPr>
            <a:noAutofit/>
          </a:bodyPr>
          <a:lstStyle/>
          <a:p>
            <a:r>
              <a:rPr lang="it-IT" sz="3600" dirty="0">
                <a:latin typeface="Calibri" panose="020F0502020204030204" pitchFamily="34" charset="0"/>
              </a:rPr>
              <a:t>L’art. 24 del Codice prevede che nell’assemblea delle associazioni </a:t>
            </a:r>
            <a:r>
              <a:rPr lang="it-IT" sz="3600" b="1" dirty="0">
                <a:latin typeface="Calibri" panose="020F0502020204030204" pitchFamily="34" charset="0"/>
              </a:rPr>
              <a:t>ogni associato ha un voto</a:t>
            </a:r>
            <a:r>
              <a:rPr lang="it-IT" sz="3600" dirty="0">
                <a:latin typeface="Calibri" panose="020F0502020204030204" pitchFamily="34" charset="0"/>
              </a:rPr>
              <a:t>. Solo agli ETS che siano a loro volta associati lo statuto può attribuire più voti, ma fino a un massimo di 5.</a:t>
            </a:r>
          </a:p>
          <a:p>
            <a:r>
              <a:rPr lang="it-IT" sz="3600" dirty="0">
                <a:latin typeface="Calibri" panose="020F0502020204030204" pitchFamily="34" charset="0"/>
              </a:rPr>
              <a:t>Il Codice non stabilisce i quorum costitutivi o deliberativi e le regole di funzionamento delle assemblee: si dovrà fare riferimento alla disciplina del Libro I c.c. per quanto non disposto dallo statuto</a:t>
            </a:r>
            <a:endParaRPr lang="it-IT" sz="34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35</a:t>
            </a:fld>
            <a:endParaRPr lang="it-IT"/>
          </a:p>
        </p:txBody>
      </p:sp>
    </p:spTree>
    <p:extLst>
      <p:ext uri="{BB962C8B-B14F-4D97-AF65-F5344CB8AC3E}">
        <p14:creationId xmlns:p14="http://schemas.microsoft.com/office/powerpoint/2010/main" val="874007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439" y="260648"/>
            <a:ext cx="10109009" cy="634081"/>
          </a:xfrm>
        </p:spPr>
        <p:txBody>
          <a:bodyPr>
            <a:noAutofit/>
          </a:bodyPr>
          <a:lstStyle/>
          <a:p>
            <a:pPr algn="ctr"/>
            <a:r>
              <a:rPr lang="it-IT" sz="3200" dirty="0"/>
              <a:t>Ordinamento e Amministrazione: Organo Amministrativo</a:t>
            </a:r>
          </a:p>
        </p:txBody>
      </p:sp>
      <p:sp>
        <p:nvSpPr>
          <p:cNvPr id="3" name="Segnaposto contenuto 2"/>
          <p:cNvSpPr>
            <a:spLocks noGrp="1"/>
          </p:cNvSpPr>
          <p:nvPr>
            <p:ph idx="1"/>
          </p:nvPr>
        </p:nvSpPr>
        <p:spPr>
          <a:xfrm>
            <a:off x="609600" y="1124744"/>
            <a:ext cx="10972800" cy="5001421"/>
          </a:xfrm>
        </p:spPr>
        <p:txBody>
          <a:bodyPr>
            <a:noAutofit/>
          </a:bodyPr>
          <a:lstStyle/>
          <a:p>
            <a:r>
              <a:rPr lang="it-IT" sz="3400" dirty="0">
                <a:latin typeface="Calibri" panose="020F0502020204030204" pitchFamily="34" charset="0"/>
              </a:rPr>
              <a:t>L’art. 26 del Codice prevede la </a:t>
            </a:r>
            <a:r>
              <a:rPr lang="it-IT" sz="3400" b="1" dirty="0">
                <a:latin typeface="Calibri" panose="020F0502020204030204" pitchFamily="34" charset="0"/>
              </a:rPr>
              <a:t>presenza obbligatoria di un organo amministrativo</a:t>
            </a:r>
            <a:r>
              <a:rPr lang="it-IT" sz="3400" dirty="0">
                <a:latin typeface="Calibri" panose="020F0502020204030204" pitchFamily="34" charset="0"/>
              </a:rPr>
              <a:t> composto per la maggioranza da persone fisiche associate o designate dagli enti associati</a:t>
            </a:r>
          </a:p>
          <a:p>
            <a:pPr marL="0" indent="0">
              <a:buNone/>
            </a:pPr>
            <a:endParaRPr lang="it-IT" sz="3400" dirty="0">
              <a:latin typeface="Calibri" panose="020F0502020204030204" pitchFamily="34" charset="0"/>
            </a:endParaRPr>
          </a:p>
          <a:p>
            <a:r>
              <a:rPr lang="it-IT" sz="3400" dirty="0">
                <a:latin typeface="Calibri" panose="020F0502020204030204" pitchFamily="34" charset="0"/>
              </a:rPr>
              <a:t>L’atto costitutivo può richiedere specifici requisiti di onorabilità, professionalità ed indipendenza (codici di comportamento fissati da associazioni di rappresentanza o da reti associative)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36</a:t>
            </a:fld>
            <a:endParaRPr lang="it-IT"/>
          </a:p>
        </p:txBody>
      </p:sp>
    </p:spTree>
    <p:extLst>
      <p:ext uri="{BB962C8B-B14F-4D97-AF65-F5344CB8AC3E}">
        <p14:creationId xmlns:p14="http://schemas.microsoft.com/office/powerpoint/2010/main" val="138828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632504" cy="634081"/>
          </a:xfrm>
        </p:spPr>
        <p:txBody>
          <a:bodyPr>
            <a:noAutofit/>
          </a:bodyPr>
          <a:lstStyle/>
          <a:p>
            <a:pPr algn="ctr"/>
            <a:r>
              <a:rPr lang="it-IT" sz="3200" dirty="0"/>
              <a:t>Ordinamento e Amministrazione: Organo di controllo</a:t>
            </a:r>
          </a:p>
        </p:txBody>
      </p:sp>
      <p:sp>
        <p:nvSpPr>
          <p:cNvPr id="3" name="Segnaposto contenuto 2"/>
          <p:cNvSpPr>
            <a:spLocks noGrp="1"/>
          </p:cNvSpPr>
          <p:nvPr>
            <p:ph idx="1"/>
          </p:nvPr>
        </p:nvSpPr>
        <p:spPr>
          <a:xfrm>
            <a:off x="335360" y="908721"/>
            <a:ext cx="11377264" cy="5217444"/>
          </a:xfrm>
        </p:spPr>
        <p:txBody>
          <a:bodyPr>
            <a:noAutofit/>
          </a:bodyPr>
          <a:lstStyle/>
          <a:p>
            <a:pPr marL="0" indent="0">
              <a:buNone/>
            </a:pPr>
            <a:r>
              <a:rPr lang="it-IT" sz="2800" dirty="0">
                <a:latin typeface="Calibri" panose="020F0502020204030204" pitchFamily="34" charset="0"/>
              </a:rPr>
              <a:t>L’art. 30 del Codice prevede che deve essere nominato un </a:t>
            </a:r>
            <a:r>
              <a:rPr lang="it-IT" sz="2800" b="1" dirty="0">
                <a:latin typeface="Calibri" panose="020F0502020204030204" pitchFamily="34" charset="0"/>
              </a:rPr>
              <a:t>organo di controllo</a:t>
            </a:r>
            <a:r>
              <a:rPr lang="it-IT" sz="2800" dirty="0">
                <a:latin typeface="Calibri" panose="020F0502020204030204" pitchFamily="34" charset="0"/>
              </a:rPr>
              <a:t>, anche monocratico:</a:t>
            </a:r>
          </a:p>
          <a:p>
            <a:pPr lvl="1"/>
            <a:r>
              <a:rPr lang="it-IT" sz="2600" dirty="0">
                <a:latin typeface="Calibri" panose="020F0502020204030204" pitchFamily="34" charset="0"/>
              </a:rPr>
              <a:t>1 nelle fondazioni</a:t>
            </a:r>
          </a:p>
          <a:p>
            <a:pPr lvl="1"/>
            <a:r>
              <a:rPr lang="it-IT" sz="2600" dirty="0">
                <a:latin typeface="Calibri" panose="020F0502020204030204" pitchFamily="34" charset="0"/>
              </a:rPr>
              <a:t>2 nelle associazioni, riconosciute o non riconosciute, del Terzo settore quando siano superati per due esercizi consecutivi due dei seguenti limiti:</a:t>
            </a:r>
          </a:p>
          <a:p>
            <a:pPr marL="594360" lvl="2" indent="0">
              <a:buNone/>
            </a:pPr>
            <a:r>
              <a:rPr lang="it-IT" sz="2400" dirty="0">
                <a:latin typeface="Calibri" panose="020F0502020204030204" pitchFamily="34" charset="0"/>
              </a:rPr>
              <a:t>totale dell’attivo dello stato patrimoniale: 110.000 €</a:t>
            </a:r>
          </a:p>
          <a:p>
            <a:pPr marL="594360" lvl="2" indent="0">
              <a:buNone/>
            </a:pPr>
            <a:r>
              <a:rPr lang="it-IT" sz="2400" dirty="0">
                <a:latin typeface="Calibri" panose="020F0502020204030204" pitchFamily="34" charset="0"/>
              </a:rPr>
              <a:t>ricavi, rendite, proventi, entrate comunque denominate: 220.000 €</a:t>
            </a:r>
          </a:p>
          <a:p>
            <a:pPr marL="594360" lvl="2" indent="0">
              <a:buNone/>
            </a:pPr>
            <a:r>
              <a:rPr lang="it-IT" sz="2400" dirty="0">
                <a:latin typeface="Calibri" panose="020F0502020204030204" pitchFamily="34" charset="0"/>
              </a:rPr>
              <a:t>dipendenti occupati in media durante l’esercizio: 5 unità</a:t>
            </a:r>
          </a:p>
          <a:p>
            <a:pPr marL="594360" lvl="2" indent="0">
              <a:buNone/>
            </a:pPr>
            <a:endParaRPr lang="it-IT" sz="2400" dirty="0">
              <a:latin typeface="Calibri" panose="020F0502020204030204" pitchFamily="34" charset="0"/>
            </a:endParaRPr>
          </a:p>
          <a:p>
            <a:pPr marL="0" lvl="0" indent="0">
              <a:buClr>
                <a:srgbClr val="727CA3"/>
              </a:buClr>
              <a:buNone/>
            </a:pPr>
            <a:r>
              <a:rPr lang="it-IT" sz="2800" dirty="0">
                <a:solidFill>
                  <a:prstClr val="black"/>
                </a:solidFill>
                <a:latin typeface="Calibri" panose="020F0502020204030204" pitchFamily="34" charset="0"/>
              </a:rPr>
              <a:t>Almeno uno dei componenti deve essere un revisore legale dei conti, iscritto nell’apposito registro</a:t>
            </a:r>
          </a:p>
          <a:p>
            <a:pPr marL="594360" lvl="2" indent="0">
              <a:buNone/>
            </a:pPr>
            <a:endParaRPr lang="it-IT" sz="2400" dirty="0">
              <a:latin typeface="Calibri" panose="020F0502020204030204" pitchFamily="34" charset="0"/>
            </a:endParaRPr>
          </a:p>
          <a:p>
            <a:pPr lvl="2">
              <a:buFont typeface="Wingdings" panose="05000000000000000000" pitchFamily="2" charset="2"/>
              <a:buChar char="§"/>
            </a:pPr>
            <a:endParaRPr lang="it-IT" sz="2400" dirty="0">
              <a:latin typeface="Calibri" panose="020F0502020204030204" pitchFamily="34" charset="0"/>
            </a:endParaRPr>
          </a:p>
          <a:p>
            <a:pPr lvl="2">
              <a:buFont typeface="Wingdings" panose="05000000000000000000" pitchFamily="2" charset="2"/>
              <a:buChar char="§"/>
            </a:pPr>
            <a:endParaRPr lang="it-IT" sz="2400" dirty="0">
              <a:latin typeface="Calibri" panose="020F0502020204030204" pitchFamily="34" charset="0"/>
            </a:endParaRPr>
          </a:p>
          <a:p>
            <a:pPr lvl="2">
              <a:buFont typeface="Wingdings" panose="05000000000000000000" pitchFamily="2" charset="2"/>
              <a:buChar char="§"/>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37</a:t>
            </a:fld>
            <a:endParaRPr lang="it-IT" dirty="0"/>
          </a:p>
        </p:txBody>
      </p:sp>
    </p:spTree>
    <p:extLst>
      <p:ext uri="{BB962C8B-B14F-4D97-AF65-F5344CB8AC3E}">
        <p14:creationId xmlns:p14="http://schemas.microsoft.com/office/powerpoint/2010/main" val="963919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704512" cy="634081"/>
          </a:xfrm>
        </p:spPr>
        <p:txBody>
          <a:bodyPr>
            <a:normAutofit/>
          </a:bodyPr>
          <a:lstStyle/>
          <a:p>
            <a:pPr algn="ctr"/>
            <a:r>
              <a:rPr lang="it-IT" sz="3200" dirty="0"/>
              <a:t>Ordinamento e Amministrazione: Organo di controllo</a:t>
            </a:r>
          </a:p>
        </p:txBody>
      </p:sp>
      <p:sp>
        <p:nvSpPr>
          <p:cNvPr id="3" name="Segnaposto contenuto 2"/>
          <p:cNvSpPr>
            <a:spLocks noGrp="1"/>
          </p:cNvSpPr>
          <p:nvPr>
            <p:ph idx="1"/>
          </p:nvPr>
        </p:nvSpPr>
        <p:spPr>
          <a:xfrm>
            <a:off x="551384" y="1124744"/>
            <a:ext cx="11233248" cy="4824536"/>
          </a:xfrm>
        </p:spPr>
        <p:txBody>
          <a:bodyPr>
            <a:noAutofit/>
          </a:bodyPr>
          <a:lstStyle/>
          <a:p>
            <a:pPr marL="0" indent="0">
              <a:buNone/>
            </a:pPr>
            <a:r>
              <a:rPr lang="it-IT" sz="3000" dirty="0"/>
              <a:t>Il Codice del Terzo Settore non contiene norme sulle modalità di svolgimento dell’attività e sulla relazione al bilancio dell’organo di controllo. E’ tuttavia necessario tenere in considerazione che l’organo di controllo:</a:t>
            </a:r>
          </a:p>
          <a:p>
            <a:pPr marL="0" indent="0">
              <a:buNone/>
            </a:pPr>
            <a:endParaRPr lang="it-IT" sz="3000" dirty="0"/>
          </a:p>
          <a:p>
            <a:r>
              <a:rPr lang="it-IT" sz="3000" dirty="0"/>
              <a:t>esercita anche attività di monitoraggio sul perseguimento delle finalità civiche, solidaristiche e di utilità sociale (art.30, comma 7);</a:t>
            </a:r>
          </a:p>
          <a:p>
            <a:endParaRPr lang="it-IT" sz="3000" dirty="0"/>
          </a:p>
          <a:p>
            <a:r>
              <a:rPr lang="it-IT" sz="3000" dirty="0"/>
              <a:t>tiene conto, nella relazione all’assemblea delle (eventuali) denunzie di </a:t>
            </a:r>
            <a:r>
              <a:rPr lang="it-IT" sz="3000" i="1" dirty="0"/>
              <a:t>fatti censurabili </a:t>
            </a:r>
            <a:r>
              <a:rPr lang="it-IT" sz="3000" dirty="0"/>
              <a:t>da parte degli associati</a:t>
            </a:r>
            <a:r>
              <a:rPr lang="it-IT" sz="3000" i="1" dirty="0"/>
              <a:t> </a:t>
            </a:r>
            <a:r>
              <a:rPr lang="it-IT" sz="3000" dirty="0"/>
              <a:t>(art.29, c. 2)</a:t>
            </a:r>
            <a:endParaRPr lang="it-IT" sz="3000" dirty="0">
              <a:latin typeface="Calibri" panose="020F0502020204030204" pitchFamily="34" charset="0"/>
            </a:endParaRPr>
          </a:p>
          <a:p>
            <a:pPr lvl="2">
              <a:buFont typeface="Wingdings" panose="05000000000000000000" pitchFamily="2" charset="2"/>
              <a:buChar char="§"/>
            </a:pPr>
            <a:endParaRPr lang="it-IT" sz="2400" dirty="0">
              <a:latin typeface="Calibri" panose="020F0502020204030204" pitchFamily="34" charset="0"/>
            </a:endParaRPr>
          </a:p>
          <a:p>
            <a:pPr lvl="2">
              <a:buFont typeface="Wingdings" panose="05000000000000000000" pitchFamily="2" charset="2"/>
              <a:buChar char="§"/>
            </a:pPr>
            <a:endParaRPr lang="it-IT" sz="2400" dirty="0">
              <a:latin typeface="Calibri" panose="020F0502020204030204" pitchFamily="34" charset="0"/>
            </a:endParaRPr>
          </a:p>
          <a:p>
            <a:pPr lvl="2">
              <a:buFont typeface="Wingdings" panose="05000000000000000000" pitchFamily="2" charset="2"/>
              <a:buChar char="§"/>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38</a:t>
            </a:fld>
            <a:endParaRPr lang="it-IT" dirty="0"/>
          </a:p>
        </p:txBody>
      </p:sp>
    </p:spTree>
    <p:extLst>
      <p:ext uri="{BB962C8B-B14F-4D97-AF65-F5344CB8AC3E}">
        <p14:creationId xmlns:p14="http://schemas.microsoft.com/office/powerpoint/2010/main" val="4201813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488488" cy="706089"/>
          </a:xfrm>
        </p:spPr>
        <p:txBody>
          <a:bodyPr>
            <a:normAutofit/>
          </a:bodyPr>
          <a:lstStyle/>
          <a:p>
            <a:pPr algn="ctr"/>
            <a:r>
              <a:rPr lang="it-IT" sz="3200" dirty="0"/>
              <a:t>Ordinamento e Amministrazione: Organo di controllo</a:t>
            </a:r>
          </a:p>
        </p:txBody>
      </p:sp>
      <p:sp>
        <p:nvSpPr>
          <p:cNvPr id="3" name="Segnaposto contenuto 2"/>
          <p:cNvSpPr>
            <a:spLocks noGrp="1"/>
          </p:cNvSpPr>
          <p:nvPr>
            <p:ph idx="1"/>
          </p:nvPr>
        </p:nvSpPr>
        <p:spPr>
          <a:xfrm>
            <a:off x="335360" y="980729"/>
            <a:ext cx="11521280" cy="5375622"/>
          </a:xfrm>
        </p:spPr>
        <p:txBody>
          <a:bodyPr>
            <a:noAutofit/>
          </a:bodyPr>
          <a:lstStyle/>
          <a:p>
            <a:r>
              <a:rPr lang="it-IT" sz="3200" dirty="0">
                <a:latin typeface="Calibri" panose="020F0502020204030204" pitchFamily="34" charset="0"/>
              </a:rPr>
              <a:t>L’organo di controllo vigila:</a:t>
            </a:r>
          </a:p>
          <a:p>
            <a:pPr lvl="1">
              <a:buFont typeface="Wingdings" panose="05000000000000000000" pitchFamily="2" charset="2"/>
              <a:buChar char="§"/>
            </a:pPr>
            <a:r>
              <a:rPr lang="it-IT" sz="2200" dirty="0">
                <a:latin typeface="Calibri" panose="020F0502020204030204" pitchFamily="34" charset="0"/>
              </a:rPr>
              <a:t>sull’osservanza della legge e dello statuto e sul rispetto dei principi di corretta amministrazione </a:t>
            </a:r>
          </a:p>
          <a:p>
            <a:pPr lvl="1">
              <a:buFont typeface="Wingdings" panose="05000000000000000000" pitchFamily="2" charset="2"/>
              <a:buChar char="§"/>
            </a:pPr>
            <a:r>
              <a:rPr lang="it-IT" sz="2200" dirty="0">
                <a:latin typeface="Calibri" panose="020F0502020204030204" pitchFamily="34" charset="0"/>
              </a:rPr>
              <a:t>sulla adeguatezza dell’assetto organizzativo, amministrativo e contabile e sul suo concreto funzionamento</a:t>
            </a:r>
          </a:p>
          <a:p>
            <a:pPr lvl="1">
              <a:buFont typeface="Wingdings" panose="05000000000000000000" pitchFamily="2" charset="2"/>
              <a:buChar char="§"/>
            </a:pPr>
            <a:r>
              <a:rPr lang="it-IT" sz="2200" dirty="0">
                <a:latin typeface="Calibri" panose="020F0502020204030204" pitchFamily="34" charset="0"/>
              </a:rPr>
              <a:t>ha compiti di monitoraggio dell’osservanza delle finalità civiche, solidaristiche e di utilità sociale, dei cui esiti dà atto nel bilancio sociale</a:t>
            </a:r>
          </a:p>
          <a:p>
            <a:pPr lvl="1">
              <a:buFont typeface="Wingdings" panose="05000000000000000000" pitchFamily="2" charset="2"/>
              <a:buChar char="§"/>
            </a:pPr>
            <a:r>
              <a:rPr lang="it-IT" sz="2200" dirty="0">
                <a:latin typeface="Calibri" panose="020F0502020204030204" pitchFamily="34" charset="0"/>
              </a:rPr>
              <a:t>attesta che il bilancio sociale sia stato redatto in conformità alle linee guida di cui all’art.14</a:t>
            </a:r>
          </a:p>
          <a:p>
            <a:pPr lvl="1">
              <a:buFont typeface="Wingdings" panose="05000000000000000000" pitchFamily="2" charset="2"/>
              <a:buChar char="§"/>
            </a:pPr>
            <a:r>
              <a:rPr lang="it-IT" sz="2200" dirty="0">
                <a:latin typeface="Calibri" panose="020F0502020204030204" pitchFamily="34" charset="0"/>
              </a:rPr>
              <a:t>esercita inoltre il controllo contabile nel caso in cui non sia nominato un soggetto incaricato della revisione legale dei conti; in tale caso, l’organo di controllo deve essere  costituito da revisori legali dei conti, iscritti nell’apposito registro</a:t>
            </a:r>
          </a:p>
          <a:p>
            <a:r>
              <a:rPr lang="it-IT" sz="3200" dirty="0">
                <a:latin typeface="Calibri" panose="020F0502020204030204" pitchFamily="34" charset="0"/>
              </a:rPr>
              <a:t>I componenti possono in qualsiasi momento procedere ad atti di ispezione e controllo, anche individualmente</a:t>
            </a:r>
          </a:p>
          <a:p>
            <a:pPr lvl="2">
              <a:buFont typeface="Wingdings" panose="05000000000000000000" pitchFamily="2" charset="2"/>
              <a:buChar char="§"/>
            </a:pPr>
            <a:endParaRPr lang="it-IT" dirty="0">
              <a:latin typeface="Calibri" panose="020F0502020204030204" pitchFamily="34" charset="0"/>
            </a:endParaRPr>
          </a:p>
          <a:p>
            <a:pPr lvl="2">
              <a:buFont typeface="Wingdings" panose="05000000000000000000" pitchFamily="2" charset="2"/>
              <a:buChar char="§"/>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a:p>
            <a:pPr marL="594360" lvl="2" indent="0">
              <a:buNone/>
            </a:pPr>
            <a:endParaRPr lang="it-IT" sz="24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r>
              <a:rPr lang="it-IT" dirty="0"/>
              <a:t>31</a:t>
            </a:r>
          </a:p>
        </p:txBody>
      </p:sp>
    </p:spTree>
    <p:extLst>
      <p:ext uri="{BB962C8B-B14F-4D97-AF65-F5344CB8AC3E}">
        <p14:creationId xmlns:p14="http://schemas.microsoft.com/office/powerpoint/2010/main" val="2934107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9865096" cy="634081"/>
          </a:xfrm>
        </p:spPr>
        <p:txBody>
          <a:bodyPr>
            <a:noAutofit/>
          </a:bodyPr>
          <a:lstStyle/>
          <a:p>
            <a:pPr algn="ctr"/>
            <a:r>
              <a:rPr lang="it-IT" sz="4800" dirty="0"/>
              <a:t>La figura del Volontario (art. 17 CTS)</a:t>
            </a:r>
          </a:p>
        </p:txBody>
      </p:sp>
      <p:sp>
        <p:nvSpPr>
          <p:cNvPr id="3" name="Segnaposto contenuto 2"/>
          <p:cNvSpPr>
            <a:spLocks noGrp="1"/>
          </p:cNvSpPr>
          <p:nvPr>
            <p:ph idx="1"/>
          </p:nvPr>
        </p:nvSpPr>
        <p:spPr>
          <a:xfrm>
            <a:off x="407368" y="1052736"/>
            <a:ext cx="11175032" cy="5073429"/>
          </a:xfrm>
        </p:spPr>
        <p:txBody>
          <a:bodyPr>
            <a:noAutofit/>
          </a:bodyPr>
          <a:lstStyle/>
          <a:p>
            <a:pPr marL="0" indent="0" algn="just">
              <a:buNone/>
            </a:pPr>
            <a:endParaRPr lang="it-IT" sz="4000" dirty="0">
              <a:latin typeface="Calibri" panose="020F0502020204030204" pitchFamily="34" charset="0"/>
            </a:endParaRPr>
          </a:p>
          <a:p>
            <a:pPr marL="0" indent="0" algn="just">
              <a:buNone/>
            </a:pPr>
            <a:r>
              <a:rPr lang="it-IT" sz="4000" dirty="0">
                <a:latin typeface="Calibri" panose="020F0502020204030204" pitchFamily="34" charset="0"/>
              </a:rPr>
              <a:t>Ai fini della presente legge per </a:t>
            </a:r>
            <a:r>
              <a:rPr lang="it-IT" sz="4000" b="1" dirty="0">
                <a:latin typeface="Calibri" panose="020F0502020204030204" pitchFamily="34" charset="0"/>
              </a:rPr>
              <a:t>attività</a:t>
            </a:r>
            <a:r>
              <a:rPr lang="it-IT" sz="4000" dirty="0">
                <a:latin typeface="Calibri" panose="020F0502020204030204" pitchFamily="34" charset="0"/>
              </a:rPr>
              <a:t> di volontariato deve intendersi quella </a:t>
            </a:r>
            <a:r>
              <a:rPr lang="it-IT" sz="4000" b="1" dirty="0">
                <a:latin typeface="Calibri" panose="020F0502020204030204" pitchFamily="34" charset="0"/>
              </a:rPr>
              <a:t>prestata in modo personale, spontaneo e gratuito</a:t>
            </a:r>
            <a:r>
              <a:rPr lang="it-IT" sz="4000" dirty="0">
                <a:latin typeface="Calibri" panose="020F0502020204030204" pitchFamily="34" charset="0"/>
              </a:rPr>
              <a:t>, </a:t>
            </a:r>
            <a:r>
              <a:rPr lang="it-IT" sz="4000" b="1" dirty="0">
                <a:latin typeface="Calibri" panose="020F0502020204030204" pitchFamily="34" charset="0"/>
              </a:rPr>
              <a:t>tramite l’organizzazione </a:t>
            </a:r>
            <a:r>
              <a:rPr lang="it-IT" sz="4000" dirty="0">
                <a:latin typeface="Calibri" panose="020F0502020204030204" pitchFamily="34" charset="0"/>
              </a:rPr>
              <a:t>di cui il volontario fa parte, </a:t>
            </a:r>
            <a:r>
              <a:rPr lang="it-IT" sz="4000" b="1" dirty="0">
                <a:latin typeface="Calibri" panose="020F0502020204030204" pitchFamily="34" charset="0"/>
              </a:rPr>
              <a:t>senza fini di lucro</a:t>
            </a:r>
            <a:r>
              <a:rPr lang="it-IT" sz="4000" dirty="0">
                <a:latin typeface="Calibri" panose="020F0502020204030204" pitchFamily="34" charset="0"/>
              </a:rPr>
              <a:t> anche indiretto ed </a:t>
            </a:r>
            <a:r>
              <a:rPr lang="it-IT" sz="4000" b="1" dirty="0">
                <a:latin typeface="Calibri" panose="020F0502020204030204" pitchFamily="34" charset="0"/>
              </a:rPr>
              <a:t>esclusivamente per fini di solidarietà</a:t>
            </a:r>
            <a:r>
              <a:rPr lang="it-IT" sz="4000" dirty="0">
                <a:latin typeface="Calibri" panose="020F0502020204030204" pitchFamily="34" charset="0"/>
              </a:rPr>
              <a:t> (Legge 266/1991,art. 2)</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40</a:t>
            </a:fld>
            <a:endParaRPr lang="it-IT"/>
          </a:p>
        </p:txBody>
      </p:sp>
    </p:spTree>
    <p:extLst>
      <p:ext uri="{BB962C8B-B14F-4D97-AF65-F5344CB8AC3E}">
        <p14:creationId xmlns:p14="http://schemas.microsoft.com/office/powerpoint/2010/main" val="571107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10081120" cy="634081"/>
          </a:xfrm>
        </p:spPr>
        <p:txBody>
          <a:bodyPr>
            <a:noAutofit/>
          </a:bodyPr>
          <a:lstStyle/>
          <a:p>
            <a:pPr algn="ctr"/>
            <a:r>
              <a:rPr lang="it-IT" sz="4800" dirty="0"/>
              <a:t>La figura del Volontario (art. 17 CTS)</a:t>
            </a:r>
          </a:p>
        </p:txBody>
      </p:sp>
      <p:sp>
        <p:nvSpPr>
          <p:cNvPr id="3" name="Segnaposto contenuto 2"/>
          <p:cNvSpPr>
            <a:spLocks noGrp="1"/>
          </p:cNvSpPr>
          <p:nvPr>
            <p:ph idx="1"/>
          </p:nvPr>
        </p:nvSpPr>
        <p:spPr>
          <a:xfrm>
            <a:off x="407368" y="1268761"/>
            <a:ext cx="11175032" cy="4857404"/>
          </a:xfrm>
        </p:spPr>
        <p:txBody>
          <a:bodyPr>
            <a:noAutofit/>
          </a:bodyPr>
          <a:lstStyle/>
          <a:p>
            <a:pPr marL="0" indent="0" algn="just">
              <a:buNone/>
            </a:pPr>
            <a:r>
              <a:rPr lang="it-IT" sz="3600" dirty="0">
                <a:latin typeface="Calibri" panose="020F0502020204030204" pitchFamily="34" charset="0"/>
              </a:rPr>
              <a:t>Il volontario è una persona che, per sua libera scelta, svolge attività svolge attività in favore della comunità e del bene comune, per il tramite di un’organizzazione (ETS), mettendo a disposizione il proprio tempo e le proprie capacità per promuovere risposte ai bisogni delle persone e delle comunità beneficiarie della sua azione, in modo personale, spontaneo e gratuito, senza fini di lucro, neanche indiretti, ed esclusivamente per fini di solidarietà</a:t>
            </a:r>
          </a:p>
          <a:p>
            <a:pPr marL="0" indent="0" algn="just">
              <a:buNone/>
            </a:pPr>
            <a:endParaRPr lang="it-IT" sz="3600" dirty="0">
              <a:latin typeface="Calibri" panose="020F0502020204030204" pitchFamily="34" charset="0"/>
            </a:endParaRPr>
          </a:p>
          <a:p>
            <a:pPr marL="0" indent="0" algn="just">
              <a:buNone/>
            </a:pPr>
            <a:endParaRPr lang="it-IT" sz="36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41</a:t>
            </a:fld>
            <a:endParaRPr lang="it-IT"/>
          </a:p>
        </p:txBody>
      </p:sp>
    </p:spTree>
    <p:extLst>
      <p:ext uri="{BB962C8B-B14F-4D97-AF65-F5344CB8AC3E}">
        <p14:creationId xmlns:p14="http://schemas.microsoft.com/office/powerpoint/2010/main" val="38140636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416480" cy="634081"/>
          </a:xfrm>
        </p:spPr>
        <p:txBody>
          <a:bodyPr>
            <a:noAutofit/>
          </a:bodyPr>
          <a:lstStyle/>
          <a:p>
            <a:pPr algn="ctr"/>
            <a:r>
              <a:rPr lang="it-IT" sz="4800" dirty="0"/>
              <a:t>La figura del Volontario (art. 17 CTS)</a:t>
            </a:r>
          </a:p>
        </p:txBody>
      </p:sp>
      <p:sp>
        <p:nvSpPr>
          <p:cNvPr id="3" name="Segnaposto contenuto 2"/>
          <p:cNvSpPr>
            <a:spLocks noGrp="1"/>
          </p:cNvSpPr>
          <p:nvPr>
            <p:ph idx="1"/>
          </p:nvPr>
        </p:nvSpPr>
        <p:spPr>
          <a:xfrm>
            <a:off x="191344" y="1196753"/>
            <a:ext cx="11593288" cy="4929412"/>
          </a:xfrm>
        </p:spPr>
        <p:txBody>
          <a:bodyPr>
            <a:noAutofit/>
          </a:bodyPr>
          <a:lstStyle/>
          <a:p>
            <a:pPr algn="just"/>
            <a:r>
              <a:rPr lang="it-IT" sz="3600" dirty="0">
                <a:latin typeface="Calibri" panose="020F0502020204030204" pitchFamily="34" charset="0"/>
              </a:rPr>
              <a:t>la qualità di volontario è </a:t>
            </a:r>
            <a:r>
              <a:rPr lang="it-IT" sz="3600" b="1" dirty="0">
                <a:latin typeface="Calibri" panose="020F0502020204030204" pitchFamily="34" charset="0"/>
              </a:rPr>
              <a:t>incompatibile</a:t>
            </a:r>
            <a:r>
              <a:rPr lang="it-IT" sz="3600" dirty="0">
                <a:latin typeface="Calibri" panose="020F0502020204030204" pitchFamily="34" charset="0"/>
              </a:rPr>
              <a:t> con qualsiasi forma di rapporto di lavoro subordinato o autonomo e con </a:t>
            </a:r>
            <a:r>
              <a:rPr lang="it-IT" sz="3600" b="1" dirty="0">
                <a:latin typeface="Calibri" panose="020F0502020204030204" pitchFamily="34" charset="0"/>
              </a:rPr>
              <a:t>ogni altro rapporto di lavoro retribuito </a:t>
            </a:r>
            <a:r>
              <a:rPr lang="it-IT" sz="3600" dirty="0">
                <a:latin typeface="Calibri" panose="020F0502020204030204" pitchFamily="34" charset="0"/>
              </a:rPr>
              <a:t>con l’ente di cui il volontario è socio o associato o tramite il quale svolge la propria attività volontaria;</a:t>
            </a:r>
          </a:p>
          <a:p>
            <a:pPr algn="just"/>
            <a:r>
              <a:rPr lang="it-IT" sz="3600" dirty="0">
                <a:latin typeface="Calibri" panose="020F0502020204030204" pitchFamily="34" charset="0"/>
              </a:rPr>
              <a:t>non si considera volontario l’associato che occasionalmente coadiuvi gli organi sociali nello svolgimento delle loro funzioni</a:t>
            </a:r>
          </a:p>
          <a:p>
            <a:pPr marL="0" indent="0" algn="just">
              <a:buNone/>
            </a:pPr>
            <a:endParaRPr lang="it-IT" sz="3600" dirty="0">
              <a:latin typeface="Calibri" panose="020F0502020204030204" pitchFamily="34" charset="0"/>
            </a:endParaRPr>
          </a:p>
          <a:p>
            <a:pPr marL="0" indent="0" algn="just">
              <a:buNone/>
            </a:pPr>
            <a:endParaRPr lang="it-IT" sz="36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42</a:t>
            </a:fld>
            <a:endParaRPr lang="it-IT"/>
          </a:p>
        </p:txBody>
      </p:sp>
    </p:spTree>
    <p:extLst>
      <p:ext uri="{BB962C8B-B14F-4D97-AF65-F5344CB8AC3E}">
        <p14:creationId xmlns:p14="http://schemas.microsoft.com/office/powerpoint/2010/main" val="37999938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056440" cy="659058"/>
          </a:xfrm>
        </p:spPr>
        <p:txBody>
          <a:bodyPr>
            <a:normAutofit fontScale="90000"/>
          </a:bodyPr>
          <a:lstStyle/>
          <a:p>
            <a:pPr algn="ctr"/>
            <a:r>
              <a:rPr lang="it-IT" dirty="0"/>
              <a:t>Volontari e attività di volontariato</a:t>
            </a:r>
          </a:p>
        </p:txBody>
      </p:sp>
      <p:sp>
        <p:nvSpPr>
          <p:cNvPr id="3" name="Segnaposto contenuto 2"/>
          <p:cNvSpPr>
            <a:spLocks noGrp="1"/>
          </p:cNvSpPr>
          <p:nvPr>
            <p:ph idx="1"/>
          </p:nvPr>
        </p:nvSpPr>
        <p:spPr>
          <a:xfrm>
            <a:off x="263352" y="1124744"/>
            <a:ext cx="11593288" cy="5040560"/>
          </a:xfrm>
        </p:spPr>
        <p:txBody>
          <a:bodyPr>
            <a:noAutofit/>
          </a:bodyPr>
          <a:lstStyle/>
          <a:p>
            <a:pPr marL="0" indent="0">
              <a:buNone/>
            </a:pPr>
            <a:r>
              <a:rPr lang="it-IT" sz="2800" dirty="0">
                <a:latin typeface="Calibri" panose="020F0502020204030204" pitchFamily="34" charset="0"/>
              </a:rPr>
              <a:t>Gli ETS possono avvalersi di volontari per le proprie attività, purché rispettino le seguenti norme:</a:t>
            </a:r>
          </a:p>
          <a:p>
            <a:r>
              <a:rPr lang="it-IT" sz="2800" dirty="0">
                <a:latin typeface="Calibri" panose="020F0502020204030204" pitchFamily="34" charset="0"/>
              </a:rPr>
              <a:t>obbligo di tenuta di un Registro dei volontari non occasionali;</a:t>
            </a:r>
          </a:p>
          <a:p>
            <a:r>
              <a:rPr lang="it-IT" sz="2800" dirty="0">
                <a:latin typeface="Calibri" panose="020F0502020204030204" pitchFamily="34" charset="0"/>
              </a:rPr>
              <a:t>obbligo assicurativo per tutti contro infortuni, malattie, r.c.t.;</a:t>
            </a:r>
          </a:p>
          <a:p>
            <a:r>
              <a:rPr lang="it-IT" sz="2800" dirty="0">
                <a:latin typeface="Calibri" panose="020F0502020204030204" pitchFamily="34" charset="0"/>
              </a:rPr>
              <a:t>il volontariato è gratuito, per tutti gli ETS, ammessi solo rimborsi spese:</a:t>
            </a:r>
          </a:p>
          <a:p>
            <a:pPr lvl="1"/>
            <a:r>
              <a:rPr lang="it-IT" sz="2800" dirty="0">
                <a:latin typeface="Calibri" panose="020F0502020204030204" pitchFamily="34" charset="0"/>
              </a:rPr>
              <a:t>effettivamente sostenute (non forfettari) </a:t>
            </a:r>
          </a:p>
          <a:p>
            <a:pPr lvl="1"/>
            <a:r>
              <a:rPr lang="it-IT" sz="2800" dirty="0">
                <a:latin typeface="Calibri" panose="020F0502020204030204" pitchFamily="34" charset="0"/>
              </a:rPr>
              <a:t>nel limite € 150,00/mese e € 10/giorno, privi di giustificativi  e con una dichiarazione sostitutiva del volontario, previa delibera dell’organo sociale competente che definisca tipologie di spese e attività di volontariato ammesse a tale procedura</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43</a:t>
            </a:fld>
            <a:endParaRPr lang="it-IT"/>
          </a:p>
        </p:txBody>
      </p:sp>
    </p:spTree>
    <p:extLst>
      <p:ext uri="{BB962C8B-B14F-4D97-AF65-F5344CB8AC3E}">
        <p14:creationId xmlns:p14="http://schemas.microsoft.com/office/powerpoint/2010/main" val="42086494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La fiscalità degli ETS</a:t>
            </a:r>
          </a:p>
        </p:txBody>
      </p:sp>
      <p:sp>
        <p:nvSpPr>
          <p:cNvPr id="3" name="Segnaposto contenuto 2"/>
          <p:cNvSpPr>
            <a:spLocks noGrp="1"/>
          </p:cNvSpPr>
          <p:nvPr>
            <p:ph idx="1"/>
          </p:nvPr>
        </p:nvSpPr>
        <p:spPr>
          <a:xfrm>
            <a:off x="407368" y="1196752"/>
            <a:ext cx="11377264" cy="4937760"/>
          </a:xfrm>
        </p:spPr>
        <p:txBody>
          <a:bodyPr>
            <a:noAutofit/>
          </a:bodyPr>
          <a:lstStyle/>
          <a:p>
            <a:pPr marL="0" indent="0">
              <a:buNone/>
            </a:pPr>
            <a:r>
              <a:rPr lang="it-IT" sz="3600" dirty="0">
                <a:latin typeface="Calibri" panose="020F0502020204030204" pitchFamily="34" charset="0"/>
              </a:rPr>
              <a:t>Ai fini delle imposte sui redditi, sono considerati </a:t>
            </a:r>
            <a:r>
              <a:rPr lang="it-IT" sz="3600" b="1" dirty="0">
                <a:latin typeface="Calibri" panose="020F0502020204030204" pitchFamily="34" charset="0"/>
              </a:rPr>
              <a:t>non commerciali </a:t>
            </a:r>
            <a:r>
              <a:rPr lang="it-IT" sz="3600" dirty="0">
                <a:latin typeface="Calibri" panose="020F0502020204030204" pitchFamily="34" charset="0"/>
              </a:rPr>
              <a:t>(art. 79 del CTS):</a:t>
            </a:r>
          </a:p>
          <a:p>
            <a:pPr marL="0" indent="0">
              <a:buNone/>
            </a:pPr>
            <a:endParaRPr lang="it-IT" sz="3600" b="1" dirty="0">
              <a:latin typeface="Calibri" panose="020F0502020204030204" pitchFamily="34" charset="0"/>
            </a:endParaRPr>
          </a:p>
          <a:p>
            <a:r>
              <a:rPr lang="it-IT" sz="3600" dirty="0">
                <a:latin typeface="Calibri" panose="020F0502020204030204" pitchFamily="34" charset="0"/>
              </a:rPr>
              <a:t>Gli enti del terzo settore che svolgono, in via esclusiva o prevalente, le attività di interesse generale di cui all’art. 5 del CTS secondo modalità non commerciali. </a:t>
            </a:r>
          </a:p>
          <a:p>
            <a:r>
              <a:rPr lang="it-IT" sz="3600" dirty="0">
                <a:latin typeface="Calibri" panose="020F0502020204030204" pitchFamily="34" charset="0"/>
              </a:rPr>
              <a:t>Le attività commerciali </a:t>
            </a:r>
            <a:r>
              <a:rPr lang="it-IT" sz="3600" b="1" dirty="0">
                <a:latin typeface="Calibri" panose="020F0502020204030204" pitchFamily="34" charset="0"/>
              </a:rPr>
              <a:t>non devono</a:t>
            </a:r>
            <a:r>
              <a:rPr lang="it-IT" sz="3600" dirty="0">
                <a:latin typeface="Calibri" panose="020F0502020204030204" pitchFamily="34" charset="0"/>
              </a:rPr>
              <a:t>, quindi, </a:t>
            </a:r>
            <a:r>
              <a:rPr lang="it-IT" sz="3600" b="1" dirty="0">
                <a:latin typeface="Calibri" panose="020F0502020204030204" pitchFamily="34" charset="0"/>
              </a:rPr>
              <a:t>essere prevalenti</a:t>
            </a:r>
            <a:r>
              <a:rPr lang="it-IT" sz="3600" dirty="0">
                <a:latin typeface="Calibri" panose="020F0502020204030204" pitchFamily="34" charset="0"/>
              </a:rPr>
              <a:t>.</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44</a:t>
            </a:fld>
            <a:endParaRPr lang="it-IT"/>
          </a:p>
        </p:txBody>
      </p:sp>
    </p:spTree>
    <p:extLst>
      <p:ext uri="{BB962C8B-B14F-4D97-AF65-F5344CB8AC3E}">
        <p14:creationId xmlns:p14="http://schemas.microsoft.com/office/powerpoint/2010/main" val="1579620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La fiscalità degli ETS</a:t>
            </a:r>
          </a:p>
        </p:txBody>
      </p:sp>
      <p:sp>
        <p:nvSpPr>
          <p:cNvPr id="3" name="Segnaposto contenuto 2"/>
          <p:cNvSpPr>
            <a:spLocks noGrp="1"/>
          </p:cNvSpPr>
          <p:nvPr>
            <p:ph idx="1"/>
          </p:nvPr>
        </p:nvSpPr>
        <p:spPr>
          <a:xfrm>
            <a:off x="695400" y="1052736"/>
            <a:ext cx="10972800" cy="5081776"/>
          </a:xfrm>
        </p:spPr>
        <p:txBody>
          <a:bodyPr>
            <a:noAutofit/>
          </a:bodyPr>
          <a:lstStyle/>
          <a:p>
            <a:pPr marL="0" indent="0">
              <a:buNone/>
            </a:pPr>
            <a:r>
              <a:rPr lang="it-IT" sz="3600" b="1" dirty="0">
                <a:latin typeface="Calibri" panose="020F0502020204030204" pitchFamily="34" charset="0"/>
              </a:rPr>
              <a:t>Non si considerano commerciali </a:t>
            </a:r>
            <a:r>
              <a:rPr lang="it-IT" sz="3600" dirty="0">
                <a:latin typeface="Calibri" panose="020F0502020204030204" pitchFamily="34" charset="0"/>
              </a:rPr>
              <a:t>(art. 79 comma 2 CTS):</a:t>
            </a:r>
          </a:p>
          <a:p>
            <a:pPr marL="0" indent="0">
              <a:buNone/>
            </a:pPr>
            <a:endParaRPr lang="it-IT" sz="3600" dirty="0">
              <a:latin typeface="Calibri" panose="020F0502020204030204" pitchFamily="34" charset="0"/>
            </a:endParaRPr>
          </a:p>
          <a:p>
            <a:r>
              <a:rPr lang="it-IT" sz="3600" dirty="0">
                <a:latin typeface="Calibri" panose="020F0502020204030204" pitchFamily="34" charset="0"/>
              </a:rPr>
              <a:t>Le attività di interesse generale di cui all’art. 5 del CTS, tenendo conto anche degli apporti economici delle pubbliche amministrazioni, qualora svolte a titolo gratuito o quando i ricavi non superano i </a:t>
            </a:r>
            <a:r>
              <a:rPr lang="it-IT" sz="3600" b="1" dirty="0">
                <a:latin typeface="Calibri" panose="020F0502020204030204" pitchFamily="34" charset="0"/>
              </a:rPr>
              <a:t>costi effettivi</a:t>
            </a:r>
            <a:r>
              <a:rPr lang="it-IT" sz="3600" dirty="0">
                <a:latin typeface="Calibri" panose="020F0502020204030204" pitchFamily="34" charset="0"/>
              </a:rPr>
              <a:t> (</a:t>
            </a:r>
            <a:r>
              <a:rPr lang="it-IT" sz="3600" u="sng" dirty="0">
                <a:latin typeface="Calibri" panose="020F0502020204030204" pitchFamily="34" charset="0"/>
              </a:rPr>
              <a:t>in misura non superiore al 10% per due annualità consecutive secondo il decreto correttivo</a:t>
            </a:r>
            <a:r>
              <a:rPr lang="it-IT" sz="3600" dirty="0">
                <a:latin typeface="Calibri" panose="020F0502020204030204" pitchFamily="34" charset="0"/>
              </a:rPr>
              <a:t>)</a:t>
            </a:r>
            <a:endParaRPr lang="it-IT" sz="36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45</a:t>
            </a:fld>
            <a:endParaRPr lang="it-IT"/>
          </a:p>
        </p:txBody>
      </p:sp>
    </p:spTree>
    <p:extLst>
      <p:ext uri="{BB962C8B-B14F-4D97-AF65-F5344CB8AC3E}">
        <p14:creationId xmlns:p14="http://schemas.microsoft.com/office/powerpoint/2010/main" val="2323031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La fiscalità degli ETS</a:t>
            </a:r>
          </a:p>
        </p:txBody>
      </p:sp>
      <p:sp>
        <p:nvSpPr>
          <p:cNvPr id="3" name="Segnaposto contenuto 2"/>
          <p:cNvSpPr>
            <a:spLocks noGrp="1"/>
          </p:cNvSpPr>
          <p:nvPr>
            <p:ph idx="1"/>
          </p:nvPr>
        </p:nvSpPr>
        <p:spPr>
          <a:xfrm>
            <a:off x="767408" y="1196752"/>
            <a:ext cx="10814992" cy="4968552"/>
          </a:xfrm>
        </p:spPr>
        <p:txBody>
          <a:bodyPr>
            <a:noAutofit/>
          </a:bodyPr>
          <a:lstStyle/>
          <a:p>
            <a:pPr marL="0" indent="0">
              <a:buNone/>
            </a:pPr>
            <a:r>
              <a:rPr lang="it-IT" sz="3600" b="1" dirty="0">
                <a:latin typeface="Calibri" panose="020F0502020204030204" pitchFamily="34" charset="0"/>
              </a:rPr>
              <a:t>Non si considerano commerciali </a:t>
            </a:r>
            <a:r>
              <a:rPr lang="it-IT" sz="3600" dirty="0">
                <a:latin typeface="Calibri" panose="020F0502020204030204" pitchFamily="34" charset="0"/>
              </a:rPr>
              <a:t>(art. 79 comma 3 CTS):</a:t>
            </a:r>
          </a:p>
          <a:p>
            <a:endParaRPr lang="it-IT" sz="3600" dirty="0">
              <a:latin typeface="Calibri" panose="020F0502020204030204" pitchFamily="34" charset="0"/>
            </a:endParaRPr>
          </a:p>
          <a:p>
            <a:r>
              <a:rPr lang="it-IT" sz="3600" dirty="0">
                <a:latin typeface="Calibri" panose="020F0502020204030204" pitchFamily="34" charset="0"/>
              </a:rPr>
              <a:t>Le attività di ricerca scientifica di particolare interesse sociale svolte direttamente dagli ETS, purché tutti gli utili siano reinvestiti nella ricerca e nella pubblica diffusione dei loro dati, o affidate ad università e altri organismi di ricerca.</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46</a:t>
            </a:fld>
            <a:endParaRPr lang="it-IT"/>
          </a:p>
        </p:txBody>
      </p:sp>
    </p:spTree>
    <p:extLst>
      <p:ext uri="{BB962C8B-B14F-4D97-AF65-F5344CB8AC3E}">
        <p14:creationId xmlns:p14="http://schemas.microsoft.com/office/powerpoint/2010/main" val="1444155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La fiscalità degli ETS</a:t>
            </a:r>
          </a:p>
        </p:txBody>
      </p:sp>
      <p:sp>
        <p:nvSpPr>
          <p:cNvPr id="3" name="Segnaposto contenuto 2"/>
          <p:cNvSpPr>
            <a:spLocks noGrp="1"/>
          </p:cNvSpPr>
          <p:nvPr>
            <p:ph idx="1"/>
          </p:nvPr>
        </p:nvSpPr>
        <p:spPr>
          <a:xfrm>
            <a:off x="263352" y="980728"/>
            <a:ext cx="11665296" cy="5153784"/>
          </a:xfrm>
        </p:spPr>
        <p:txBody>
          <a:bodyPr>
            <a:noAutofit/>
          </a:bodyPr>
          <a:lstStyle/>
          <a:p>
            <a:pPr marL="0" indent="0">
              <a:buNone/>
            </a:pPr>
            <a:r>
              <a:rPr lang="it-IT" sz="3200" b="1" dirty="0">
                <a:latin typeface="Calibri" panose="020F0502020204030204" pitchFamily="34" charset="0"/>
              </a:rPr>
              <a:t>Non si considerano commerciali</a:t>
            </a:r>
            <a:r>
              <a:rPr lang="it-IT" sz="2800" b="1" dirty="0">
                <a:latin typeface="Calibri" panose="020F0502020204030204" pitchFamily="34" charset="0"/>
              </a:rPr>
              <a:t> </a:t>
            </a:r>
            <a:r>
              <a:rPr lang="it-IT" sz="2800" dirty="0">
                <a:latin typeface="Calibri" panose="020F0502020204030204" pitchFamily="34" charset="0"/>
              </a:rPr>
              <a:t>(art. 79 comma 6 CTS):</a:t>
            </a:r>
          </a:p>
          <a:p>
            <a:r>
              <a:rPr lang="it-IT" sz="2800" dirty="0">
                <a:latin typeface="Calibri" panose="020F0502020204030204" pitchFamily="34" charset="0"/>
              </a:rPr>
              <a:t>l’attività svolta dalle associazioni del Terzo settore </a:t>
            </a:r>
            <a:r>
              <a:rPr lang="it-IT" sz="2800" b="1" dirty="0">
                <a:latin typeface="Calibri" panose="020F0502020204030204" pitchFamily="34" charset="0"/>
              </a:rPr>
              <a:t>nei confronti dei propri associati</a:t>
            </a:r>
            <a:r>
              <a:rPr lang="it-IT" sz="2800" dirty="0">
                <a:latin typeface="Calibri" panose="020F0502020204030204" pitchFamily="34" charset="0"/>
              </a:rPr>
              <a:t>, </a:t>
            </a:r>
            <a:r>
              <a:rPr lang="it-IT" sz="2800" b="1" dirty="0">
                <a:latin typeface="Calibri" panose="020F0502020204030204" pitchFamily="34" charset="0"/>
              </a:rPr>
              <a:t>familiari e conviventi </a:t>
            </a:r>
            <a:r>
              <a:rPr lang="it-IT" sz="2800" dirty="0">
                <a:latin typeface="Calibri" panose="020F0502020204030204" pitchFamily="34" charset="0"/>
              </a:rPr>
              <a:t>degli stessi in conformità alle finalità istituzionali dell’ente.</a:t>
            </a:r>
          </a:p>
          <a:p>
            <a:r>
              <a:rPr lang="it-IT" sz="2800" dirty="0">
                <a:latin typeface="Calibri" panose="020F0502020204030204" pitchFamily="34" charset="0"/>
              </a:rPr>
              <a:t>Non concorrono alla formazione del reddito delle associazioni del Terzo settore le somme versate dagli associati a titolo di </a:t>
            </a:r>
            <a:r>
              <a:rPr lang="it-IT" sz="2800" b="1" dirty="0">
                <a:latin typeface="Calibri" panose="020F0502020204030204" pitchFamily="34" charset="0"/>
              </a:rPr>
              <a:t>quote o contributi associativi</a:t>
            </a:r>
            <a:r>
              <a:rPr lang="it-IT" sz="2800" dirty="0">
                <a:latin typeface="Calibri" panose="020F0502020204030204" pitchFamily="34" charset="0"/>
              </a:rPr>
              <a:t>. </a:t>
            </a:r>
            <a:r>
              <a:rPr lang="it-IT" sz="2800" b="1" dirty="0">
                <a:latin typeface="Calibri" panose="020F0502020204030204" pitchFamily="34" charset="0"/>
              </a:rPr>
              <a:t>Si considerano</a:t>
            </a:r>
            <a:r>
              <a:rPr lang="it-IT" sz="2800" dirty="0">
                <a:latin typeface="Calibri" panose="020F0502020204030204" pitchFamily="34" charset="0"/>
              </a:rPr>
              <a:t>, tuttavia, </a:t>
            </a:r>
            <a:r>
              <a:rPr lang="it-IT" sz="2800" b="1" dirty="0">
                <a:latin typeface="Calibri" panose="020F0502020204030204" pitchFamily="34" charset="0"/>
              </a:rPr>
              <a:t>attività di natura commerciale </a:t>
            </a:r>
            <a:r>
              <a:rPr lang="it-IT" sz="2800" dirty="0">
                <a:latin typeface="Calibri" panose="020F0502020204030204" pitchFamily="34" charset="0"/>
              </a:rPr>
              <a:t>le cessioni di beni e le prestazioni di servizi effettuate nei confronti degli associati, familiari o conviventi degli stessi </a:t>
            </a:r>
            <a:r>
              <a:rPr lang="it-IT" sz="2800" b="1" dirty="0">
                <a:latin typeface="Calibri" panose="020F0502020204030204" pitchFamily="34" charset="0"/>
              </a:rPr>
              <a:t>verso pagamento di corrispettivi specifici</a:t>
            </a:r>
            <a:r>
              <a:rPr lang="it-IT" sz="2800" dirty="0">
                <a:latin typeface="Calibri" panose="020F0502020204030204" pitchFamily="34" charset="0"/>
              </a:rPr>
              <a:t>, </a:t>
            </a:r>
            <a:r>
              <a:rPr lang="it-IT" sz="2800" b="1" dirty="0">
                <a:latin typeface="Calibri" panose="020F0502020204030204" pitchFamily="34" charset="0"/>
              </a:rPr>
              <a:t>compresi i contributi e le quote supplementari determinati in funzione delle maggiori o diverse prestazioni alle quali danno diritto</a:t>
            </a:r>
            <a:endParaRPr lang="it-IT" sz="28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47</a:t>
            </a:fld>
            <a:endParaRPr lang="it-IT"/>
          </a:p>
        </p:txBody>
      </p:sp>
    </p:spTree>
    <p:extLst>
      <p:ext uri="{BB962C8B-B14F-4D97-AF65-F5344CB8AC3E}">
        <p14:creationId xmlns:p14="http://schemas.microsoft.com/office/powerpoint/2010/main" val="1285933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40"/>
            <a:ext cx="10972800" cy="499084"/>
          </a:xfrm>
        </p:spPr>
        <p:txBody>
          <a:bodyPr>
            <a:normAutofit fontScale="90000"/>
          </a:bodyPr>
          <a:lstStyle/>
          <a:p>
            <a:pPr algn="ctr"/>
            <a:r>
              <a:rPr lang="it-IT" dirty="0"/>
              <a:t>La fiscalità degli ETS</a:t>
            </a:r>
          </a:p>
        </p:txBody>
      </p:sp>
      <p:sp>
        <p:nvSpPr>
          <p:cNvPr id="3" name="Segnaposto contenuto 2"/>
          <p:cNvSpPr>
            <a:spLocks noGrp="1"/>
          </p:cNvSpPr>
          <p:nvPr>
            <p:ph idx="1"/>
          </p:nvPr>
        </p:nvSpPr>
        <p:spPr>
          <a:xfrm>
            <a:off x="695400" y="1196752"/>
            <a:ext cx="10972800" cy="4937760"/>
          </a:xfrm>
        </p:spPr>
        <p:txBody>
          <a:bodyPr>
            <a:noAutofit/>
          </a:bodyPr>
          <a:lstStyle/>
          <a:p>
            <a:pPr marL="0" indent="0">
              <a:buNone/>
            </a:pPr>
            <a:r>
              <a:rPr lang="it-IT" sz="3200" b="1" dirty="0">
                <a:latin typeface="Calibri" panose="020F0502020204030204" pitchFamily="34" charset="0"/>
              </a:rPr>
              <a:t>Non concorrono alla formazione del reddito </a:t>
            </a:r>
            <a:r>
              <a:rPr lang="it-IT" sz="3200" dirty="0">
                <a:latin typeface="Calibri" panose="020F0502020204030204" pitchFamily="34" charset="0"/>
              </a:rPr>
              <a:t>(art. 79 c. 4 CTS):</a:t>
            </a:r>
          </a:p>
          <a:p>
            <a:r>
              <a:rPr lang="it-IT" sz="3200" dirty="0">
                <a:latin typeface="Calibri" panose="020F0502020204030204" pitchFamily="34" charset="0"/>
              </a:rPr>
              <a:t>I fondi pervenuti a seguito di raccolte pubbliche effettuate occasionalmente anche mediante offerte di beni di modico valore o di servizi ai sovventori, in concomitanza di celebrazioni, ricorrenze o campagne di sensibilizzazione;</a:t>
            </a:r>
          </a:p>
          <a:p>
            <a:r>
              <a:rPr lang="it-IT" sz="3200" dirty="0">
                <a:latin typeface="Calibri" panose="020F0502020204030204" pitchFamily="34" charset="0"/>
              </a:rPr>
              <a:t>I contributi e gli apporti erogati da parte delle amministrazioni pubbliche, di cui all’art. 1, comma 2, </a:t>
            </a:r>
            <a:r>
              <a:rPr lang="it-IT" sz="3200" dirty="0" err="1">
                <a:latin typeface="Calibri" panose="020F0502020204030204" pitchFamily="34" charset="0"/>
              </a:rPr>
              <a:t>D.Lgs.</a:t>
            </a:r>
            <a:r>
              <a:rPr lang="it-IT" sz="3200" dirty="0">
                <a:latin typeface="Calibri" panose="020F0502020204030204" pitchFamily="34" charset="0"/>
              </a:rPr>
              <a:t> n. 165/2001, per lo svolgimento delle attività di cui ai commi 2 e 3 (generali e di ricerca)</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48</a:t>
            </a:fld>
            <a:endParaRPr lang="it-IT"/>
          </a:p>
        </p:txBody>
      </p:sp>
    </p:spTree>
    <p:extLst>
      <p:ext uri="{BB962C8B-B14F-4D97-AF65-F5344CB8AC3E}">
        <p14:creationId xmlns:p14="http://schemas.microsoft.com/office/powerpoint/2010/main" val="2665988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La fiscalità degli ETS</a:t>
            </a:r>
          </a:p>
        </p:txBody>
      </p:sp>
      <p:sp>
        <p:nvSpPr>
          <p:cNvPr id="3" name="Segnaposto contenuto 2"/>
          <p:cNvSpPr>
            <a:spLocks noGrp="1"/>
          </p:cNvSpPr>
          <p:nvPr>
            <p:ph idx="1"/>
          </p:nvPr>
        </p:nvSpPr>
        <p:spPr>
          <a:xfrm>
            <a:off x="695400" y="1196752"/>
            <a:ext cx="10972800" cy="4937760"/>
          </a:xfrm>
        </p:spPr>
        <p:txBody>
          <a:bodyPr>
            <a:noAutofit/>
          </a:bodyPr>
          <a:lstStyle/>
          <a:p>
            <a:pPr marL="0" indent="0">
              <a:buNone/>
            </a:pPr>
            <a:r>
              <a:rPr lang="it-IT" sz="3200" b="1" dirty="0">
                <a:latin typeface="Calibri" panose="020F0502020204030204" pitchFamily="34" charset="0"/>
              </a:rPr>
              <a:t>ETS qualificati come Enti Commerciali </a:t>
            </a:r>
            <a:r>
              <a:rPr lang="it-IT" sz="3200" dirty="0">
                <a:latin typeface="Calibri" panose="020F0502020204030204" pitchFamily="34" charset="0"/>
              </a:rPr>
              <a:t>(art. 79 c. 5 CTS):</a:t>
            </a:r>
          </a:p>
          <a:p>
            <a:r>
              <a:rPr lang="it-IT" sz="3200" dirty="0">
                <a:latin typeface="Calibri" panose="020F0502020204030204" pitchFamily="34" charset="0"/>
              </a:rPr>
              <a:t>Gli ETS assumono fiscalmente la </a:t>
            </a:r>
            <a:r>
              <a:rPr lang="it-IT" sz="3200" b="1" dirty="0">
                <a:latin typeface="Calibri" panose="020F0502020204030204" pitchFamily="34" charset="0"/>
              </a:rPr>
              <a:t>qualifica di enti commerciali </a:t>
            </a:r>
            <a:r>
              <a:rPr lang="it-IT" sz="3200" dirty="0">
                <a:latin typeface="Calibri" panose="020F0502020204030204" pitchFamily="34" charset="0"/>
              </a:rPr>
              <a:t>qualora i </a:t>
            </a:r>
            <a:r>
              <a:rPr lang="it-IT" sz="3200" b="1" dirty="0">
                <a:latin typeface="Calibri" panose="020F0502020204030204" pitchFamily="34" charset="0"/>
              </a:rPr>
              <a:t>proventi delle attività di interesse generale</a:t>
            </a:r>
            <a:r>
              <a:rPr lang="it-IT" sz="3200" dirty="0">
                <a:latin typeface="Calibri" panose="020F0502020204030204" pitchFamily="34" charset="0"/>
              </a:rPr>
              <a:t>, </a:t>
            </a:r>
            <a:r>
              <a:rPr lang="it-IT" sz="3200" b="1" dirty="0">
                <a:latin typeface="Calibri" panose="020F0502020204030204" pitchFamily="34" charset="0"/>
              </a:rPr>
              <a:t>svolte in forma d’impresa</a:t>
            </a:r>
            <a:r>
              <a:rPr lang="it-IT" sz="3200" dirty="0">
                <a:latin typeface="Calibri" panose="020F0502020204030204" pitchFamily="34" charset="0"/>
              </a:rPr>
              <a:t> e non in conformità ai criteri indicati nei commi 2 e 3, </a:t>
            </a:r>
            <a:r>
              <a:rPr lang="it-IT" sz="3200" b="1" dirty="0">
                <a:latin typeface="Calibri" panose="020F0502020204030204" pitchFamily="34" charset="0"/>
              </a:rPr>
              <a:t>e delle attività secondarie </a:t>
            </a:r>
            <a:r>
              <a:rPr lang="it-IT" sz="3200" dirty="0">
                <a:latin typeface="Calibri" panose="020F0502020204030204" pitchFamily="34" charset="0"/>
              </a:rPr>
              <a:t>come definite dall’art. 6 del CTS (</a:t>
            </a:r>
            <a:r>
              <a:rPr lang="it-IT" sz="3200" b="1" i="1" dirty="0">
                <a:latin typeface="Calibri" panose="020F0502020204030204" pitchFamily="34" charset="0"/>
              </a:rPr>
              <a:t>attività diverse</a:t>
            </a:r>
            <a:r>
              <a:rPr lang="it-IT" sz="3200" dirty="0">
                <a:latin typeface="Calibri" panose="020F0502020204030204" pitchFamily="34" charset="0"/>
              </a:rPr>
              <a:t>), fatta eccezione per le attività di sponsorizzazione svolte nel rispetto dei criteri stabiliti da un futuro decreto ministeriale, </a:t>
            </a:r>
            <a:r>
              <a:rPr lang="it-IT" sz="3200" b="1" dirty="0">
                <a:latin typeface="Calibri" panose="020F0502020204030204" pitchFamily="34" charset="0"/>
              </a:rPr>
              <a:t>superano le entrate delle attività non commerciali. </a:t>
            </a:r>
            <a:endParaRPr lang="it-IT" sz="3200"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49</a:t>
            </a:fld>
            <a:endParaRPr lang="it-IT" dirty="0"/>
          </a:p>
        </p:txBody>
      </p:sp>
    </p:spTree>
    <p:extLst>
      <p:ext uri="{BB962C8B-B14F-4D97-AF65-F5344CB8AC3E}">
        <p14:creationId xmlns:p14="http://schemas.microsoft.com/office/powerpoint/2010/main" val="36004706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La fiscalità degli ETS</a:t>
            </a:r>
          </a:p>
        </p:txBody>
      </p:sp>
      <p:sp>
        <p:nvSpPr>
          <p:cNvPr id="3" name="Segnaposto contenuto 2"/>
          <p:cNvSpPr>
            <a:spLocks noGrp="1"/>
          </p:cNvSpPr>
          <p:nvPr>
            <p:ph idx="1"/>
          </p:nvPr>
        </p:nvSpPr>
        <p:spPr>
          <a:xfrm>
            <a:off x="695400" y="1196752"/>
            <a:ext cx="10972800" cy="4937760"/>
          </a:xfrm>
        </p:spPr>
        <p:txBody>
          <a:bodyPr>
            <a:noAutofit/>
          </a:bodyPr>
          <a:lstStyle/>
          <a:p>
            <a:r>
              <a:rPr lang="it-IT" sz="3200" b="1" dirty="0">
                <a:latin typeface="Calibri" panose="020F0502020204030204" pitchFamily="34" charset="0"/>
              </a:rPr>
              <a:t>Le entrate delle attività non commerciali sono:</a:t>
            </a:r>
          </a:p>
          <a:p>
            <a:pPr lvl="1">
              <a:buFont typeface="Wingdings" panose="05000000000000000000" pitchFamily="2" charset="2"/>
              <a:buChar char="§"/>
            </a:pPr>
            <a:r>
              <a:rPr lang="it-IT" sz="3200" dirty="0">
                <a:latin typeface="Calibri" panose="020F0502020204030204" pitchFamily="34" charset="0"/>
              </a:rPr>
              <a:t>I contributi;</a:t>
            </a:r>
          </a:p>
          <a:p>
            <a:pPr lvl="1">
              <a:buFont typeface="Wingdings" panose="05000000000000000000" pitchFamily="2" charset="2"/>
              <a:buChar char="§"/>
            </a:pPr>
            <a:r>
              <a:rPr lang="it-IT" sz="3200" dirty="0">
                <a:latin typeface="Calibri" panose="020F0502020204030204" pitchFamily="34" charset="0"/>
              </a:rPr>
              <a:t>Le sovvenzioni;</a:t>
            </a:r>
          </a:p>
          <a:p>
            <a:pPr lvl="1">
              <a:buFont typeface="Wingdings" panose="05000000000000000000" pitchFamily="2" charset="2"/>
              <a:buChar char="§"/>
            </a:pPr>
            <a:r>
              <a:rPr lang="it-IT" sz="3200" dirty="0">
                <a:latin typeface="Calibri" panose="020F0502020204030204" pitchFamily="34" charset="0"/>
              </a:rPr>
              <a:t>Le liberalità;</a:t>
            </a:r>
          </a:p>
          <a:p>
            <a:pPr lvl="1">
              <a:buFont typeface="Wingdings" panose="05000000000000000000" pitchFamily="2" charset="2"/>
              <a:buChar char="§"/>
            </a:pPr>
            <a:r>
              <a:rPr lang="it-IT" sz="3200" dirty="0">
                <a:latin typeface="Calibri" panose="020F0502020204030204" pitchFamily="34" charset="0"/>
              </a:rPr>
              <a:t>Le quote associative dell’ente;</a:t>
            </a:r>
          </a:p>
          <a:p>
            <a:pPr lvl="1">
              <a:buFont typeface="Wingdings" panose="05000000000000000000" pitchFamily="2" charset="2"/>
              <a:buChar char="§"/>
            </a:pPr>
            <a:r>
              <a:rPr lang="it-IT" sz="3200" dirty="0">
                <a:latin typeface="Calibri" panose="020F0502020204030204" pitchFamily="34" charset="0"/>
              </a:rPr>
              <a:t>Ogni altra attività assimilabile alle precedenti ivi compresi i proventi e le entrate considerate non commerciali ai sensi dei commi 2, 3 e 4 dell’art. 79</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50</a:t>
            </a:fld>
            <a:endParaRPr lang="it-IT" dirty="0"/>
          </a:p>
        </p:txBody>
      </p:sp>
    </p:spTree>
    <p:extLst>
      <p:ext uri="{BB962C8B-B14F-4D97-AF65-F5344CB8AC3E}">
        <p14:creationId xmlns:p14="http://schemas.microsoft.com/office/powerpoint/2010/main" val="1416594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9"/>
            <a:ext cx="10972800" cy="562073"/>
          </a:xfrm>
        </p:spPr>
        <p:txBody>
          <a:bodyPr>
            <a:normAutofit fontScale="90000"/>
          </a:bodyPr>
          <a:lstStyle/>
          <a:p>
            <a:pPr algn="ctr"/>
            <a:r>
              <a:rPr lang="it-IT" dirty="0"/>
              <a:t>Regimi fiscali per gli ETS</a:t>
            </a:r>
          </a:p>
        </p:txBody>
      </p:sp>
      <p:sp>
        <p:nvSpPr>
          <p:cNvPr id="3" name="Segnaposto contenuto 2"/>
          <p:cNvSpPr>
            <a:spLocks noGrp="1"/>
          </p:cNvSpPr>
          <p:nvPr>
            <p:ph idx="1"/>
          </p:nvPr>
        </p:nvSpPr>
        <p:spPr>
          <a:xfrm>
            <a:off x="695400" y="1196752"/>
            <a:ext cx="10972800" cy="4937760"/>
          </a:xfrm>
        </p:spPr>
        <p:txBody>
          <a:bodyPr>
            <a:noAutofit/>
          </a:bodyPr>
          <a:lstStyle/>
          <a:p>
            <a:pPr marL="0" indent="0">
              <a:buNone/>
            </a:pPr>
            <a:endParaRPr lang="it-IT" sz="3400" dirty="0">
              <a:latin typeface="Calibri" panose="020F0502020204030204" pitchFamily="34" charset="0"/>
            </a:endParaRPr>
          </a:p>
          <a:p>
            <a:pPr marL="0" indent="0">
              <a:buNone/>
            </a:pPr>
            <a:r>
              <a:rPr lang="it-IT" sz="3400" dirty="0">
                <a:latin typeface="Calibri" panose="020F0502020204030204" pitchFamily="34" charset="0"/>
              </a:rPr>
              <a:t>Sono previsti regimi di determinazione forfetaria del reddito:</a:t>
            </a:r>
          </a:p>
          <a:p>
            <a:pPr marL="0" indent="0">
              <a:buNone/>
            </a:pPr>
            <a:endParaRPr lang="it-IT" sz="3400" dirty="0">
              <a:latin typeface="Calibri" panose="020F0502020204030204" pitchFamily="34" charset="0"/>
            </a:endParaRPr>
          </a:p>
          <a:p>
            <a:r>
              <a:rPr lang="it-IT" sz="3400" dirty="0">
                <a:latin typeface="Calibri" panose="020F0502020204030204" pitchFamily="34" charset="0"/>
              </a:rPr>
              <a:t>Regime forfettario </a:t>
            </a:r>
            <a:r>
              <a:rPr lang="it-IT" sz="3400" b="1" dirty="0">
                <a:latin typeface="Calibri" panose="020F0502020204030204" pitchFamily="34" charset="0"/>
              </a:rPr>
              <a:t>per tutti gli ETS </a:t>
            </a:r>
            <a:r>
              <a:rPr lang="it-IT" sz="3400" dirty="0">
                <a:latin typeface="Calibri" panose="020F0502020204030204" pitchFamily="34" charset="0"/>
              </a:rPr>
              <a:t>(art. 80 CTS)</a:t>
            </a:r>
          </a:p>
          <a:p>
            <a:pPr marL="0" indent="0">
              <a:buNone/>
            </a:pPr>
            <a:endParaRPr lang="it-IT" sz="3400" dirty="0">
              <a:latin typeface="Calibri" panose="020F0502020204030204" pitchFamily="34" charset="0"/>
            </a:endParaRPr>
          </a:p>
          <a:p>
            <a:r>
              <a:rPr lang="it-IT" sz="3400" dirty="0">
                <a:latin typeface="Calibri" panose="020F0502020204030204" pitchFamily="34" charset="0"/>
              </a:rPr>
              <a:t>Regime forfettario </a:t>
            </a:r>
            <a:r>
              <a:rPr lang="it-IT" sz="3400" b="1" dirty="0">
                <a:latin typeface="Calibri" panose="020F0502020204030204" pitchFamily="34" charset="0"/>
              </a:rPr>
              <a:t>specifico per APS e ODV </a:t>
            </a:r>
            <a:r>
              <a:rPr lang="it-IT" sz="3400" dirty="0">
                <a:latin typeface="Calibri" panose="020F0502020204030204" pitchFamily="34" charset="0"/>
              </a:rPr>
              <a:t>(art. 86 CTS)</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51</a:t>
            </a:fld>
            <a:endParaRPr lang="it-IT" dirty="0"/>
          </a:p>
        </p:txBody>
      </p:sp>
    </p:spTree>
    <p:extLst>
      <p:ext uri="{BB962C8B-B14F-4D97-AF65-F5344CB8AC3E}">
        <p14:creationId xmlns:p14="http://schemas.microsoft.com/office/powerpoint/2010/main" val="24109252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128448" cy="562073"/>
          </a:xfrm>
        </p:spPr>
        <p:txBody>
          <a:bodyPr>
            <a:normAutofit fontScale="90000"/>
          </a:bodyPr>
          <a:lstStyle/>
          <a:p>
            <a:pPr algn="ctr"/>
            <a:r>
              <a:rPr lang="it-IT" dirty="0"/>
              <a:t>Regime forfetario per tutti gli ETS</a:t>
            </a:r>
          </a:p>
        </p:txBody>
      </p:sp>
      <p:sp>
        <p:nvSpPr>
          <p:cNvPr id="3" name="Segnaposto contenuto 2"/>
          <p:cNvSpPr>
            <a:spLocks noGrp="1"/>
          </p:cNvSpPr>
          <p:nvPr>
            <p:ph idx="1"/>
          </p:nvPr>
        </p:nvSpPr>
        <p:spPr>
          <a:xfrm>
            <a:off x="695400" y="1196752"/>
            <a:ext cx="10972800" cy="4937760"/>
          </a:xfrm>
        </p:spPr>
        <p:txBody>
          <a:bodyPr>
            <a:noAutofit/>
          </a:bodyPr>
          <a:lstStyle/>
          <a:p>
            <a:r>
              <a:rPr lang="it-IT" sz="4000" dirty="0">
                <a:latin typeface="Calibri" panose="020F0502020204030204" pitchFamily="34" charset="0"/>
              </a:rPr>
              <a:t>Art. 80 Codice del Terzo Settore: </a:t>
            </a:r>
          </a:p>
          <a:p>
            <a:pPr marL="0" indent="0">
              <a:buNone/>
            </a:pPr>
            <a:r>
              <a:rPr lang="it-IT" sz="4000" dirty="0">
                <a:latin typeface="Calibri" panose="020F0502020204030204" pitchFamily="34" charset="0"/>
              </a:rPr>
              <a:t>«Gli ETS non commerciali … possono optare per la determinazione forfettaria del reddito d’impresa applicando all’ammontare dei ricavi conseguiti nell’esercizio delle attività di cui agli artt. 5 e 6, quando svolte con modalità commerciali, il coefficiente di redditività nella misura indicata nelle lettere a) e b)…»</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52</a:t>
            </a:fld>
            <a:endParaRPr lang="it-IT" dirty="0"/>
          </a:p>
        </p:txBody>
      </p:sp>
    </p:spTree>
    <p:extLst>
      <p:ext uri="{BB962C8B-B14F-4D97-AF65-F5344CB8AC3E}">
        <p14:creationId xmlns:p14="http://schemas.microsoft.com/office/powerpoint/2010/main" val="20919027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200456" cy="634081"/>
          </a:xfrm>
        </p:spPr>
        <p:txBody>
          <a:bodyPr>
            <a:normAutofit fontScale="90000"/>
          </a:bodyPr>
          <a:lstStyle/>
          <a:p>
            <a:pPr algn="ctr"/>
            <a:r>
              <a:rPr lang="it-IT" dirty="0"/>
              <a:t>Regime forfetario per tutti gli ETS</a:t>
            </a:r>
          </a:p>
        </p:txBody>
      </p:sp>
      <p:graphicFrame>
        <p:nvGraphicFramePr>
          <p:cNvPr id="8" name="Segnaposto contenuto 7"/>
          <p:cNvGraphicFramePr>
            <a:graphicFrameLocks noGrp="1"/>
          </p:cNvGraphicFramePr>
          <p:nvPr>
            <p:ph sz="half" idx="1"/>
            <p:extLst>
              <p:ext uri="{D42A27DB-BD31-4B8C-83A1-F6EECF244321}">
                <p14:modId xmlns:p14="http://schemas.microsoft.com/office/powerpoint/2010/main" val="3524350541"/>
              </p:ext>
            </p:extLst>
          </p:nvPr>
        </p:nvGraphicFramePr>
        <p:xfrm>
          <a:off x="609600" y="1600200"/>
          <a:ext cx="5384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Segnaposto contenuto 7"/>
          <p:cNvGraphicFramePr>
            <a:graphicFrameLocks noGrp="1"/>
          </p:cNvGraphicFramePr>
          <p:nvPr>
            <p:ph sz="half" idx="2"/>
            <p:extLst>
              <p:ext uri="{D42A27DB-BD31-4B8C-83A1-F6EECF244321}">
                <p14:modId xmlns:p14="http://schemas.microsoft.com/office/powerpoint/2010/main" val="1419250742"/>
              </p:ext>
            </p:extLst>
          </p:nvPr>
        </p:nvGraphicFramePr>
        <p:xfrm>
          <a:off x="6197600" y="1600200"/>
          <a:ext cx="5384800"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53</a:t>
            </a:fld>
            <a:endParaRPr lang="it-IT" dirty="0"/>
          </a:p>
        </p:txBody>
      </p:sp>
    </p:spTree>
    <p:extLst>
      <p:ext uri="{BB962C8B-B14F-4D97-AF65-F5344CB8AC3E}">
        <p14:creationId xmlns:p14="http://schemas.microsoft.com/office/powerpoint/2010/main" val="2784371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200456" cy="562073"/>
          </a:xfrm>
        </p:spPr>
        <p:txBody>
          <a:bodyPr>
            <a:normAutofit fontScale="90000"/>
          </a:bodyPr>
          <a:lstStyle/>
          <a:p>
            <a:pPr algn="ctr"/>
            <a:r>
              <a:rPr lang="it-IT" dirty="0"/>
              <a:t>Regime forfetario per tutti gli ETS</a:t>
            </a:r>
          </a:p>
        </p:txBody>
      </p:sp>
      <p:sp>
        <p:nvSpPr>
          <p:cNvPr id="3" name="Segnaposto contenuto 2"/>
          <p:cNvSpPr>
            <a:spLocks noGrp="1"/>
          </p:cNvSpPr>
          <p:nvPr>
            <p:ph idx="1"/>
          </p:nvPr>
        </p:nvSpPr>
        <p:spPr>
          <a:xfrm>
            <a:off x="335360" y="1052735"/>
            <a:ext cx="11593288" cy="5303615"/>
          </a:xfrm>
        </p:spPr>
        <p:txBody>
          <a:bodyPr>
            <a:noAutofit/>
          </a:bodyPr>
          <a:lstStyle/>
          <a:p>
            <a:r>
              <a:rPr lang="it-IT" sz="2600" dirty="0">
                <a:latin typeface="Calibri" panose="020F0502020204030204" pitchFamily="34" charset="0"/>
              </a:rPr>
              <a:t>L’</a:t>
            </a:r>
            <a:r>
              <a:rPr lang="it-IT" sz="2600" b="1" dirty="0">
                <a:latin typeface="Calibri" panose="020F0502020204030204" pitchFamily="34" charset="0"/>
              </a:rPr>
              <a:t>opzione</a:t>
            </a:r>
            <a:r>
              <a:rPr lang="it-IT" sz="2600" dirty="0">
                <a:latin typeface="Calibri" panose="020F0502020204030204" pitchFamily="34" charset="0"/>
              </a:rPr>
              <a:t> per la determinazione forfettaria del reddito è </a:t>
            </a:r>
            <a:r>
              <a:rPr lang="it-IT" sz="2600" b="1" dirty="0">
                <a:latin typeface="Calibri" panose="020F0502020204030204" pitchFamily="34" charset="0"/>
              </a:rPr>
              <a:t>esercitata nella dichiarazione annuale dei redditi</a:t>
            </a:r>
            <a:r>
              <a:rPr lang="it-IT" sz="2600" dirty="0">
                <a:latin typeface="Calibri" panose="020F0502020204030204" pitchFamily="34" charset="0"/>
              </a:rPr>
              <a:t> (o in caso di inizio attività con la relativa comunicazione) ed </a:t>
            </a:r>
            <a:r>
              <a:rPr lang="it-IT" sz="2600" b="1" dirty="0">
                <a:latin typeface="Calibri" panose="020F0502020204030204" pitchFamily="34" charset="0"/>
              </a:rPr>
              <a:t>ha effetto </a:t>
            </a:r>
            <a:r>
              <a:rPr lang="it-IT" sz="2600" dirty="0">
                <a:latin typeface="Calibri" panose="020F0502020204030204" pitchFamily="34" charset="0"/>
              </a:rPr>
              <a:t>dall’inizio del periodo d’imposta nel corso del quale è esercitata fino a revoca o, comunque, </a:t>
            </a:r>
            <a:r>
              <a:rPr lang="it-IT" sz="2600" b="1" dirty="0">
                <a:latin typeface="Calibri" panose="020F0502020204030204" pitchFamily="34" charset="0"/>
              </a:rPr>
              <a:t>per un triennio</a:t>
            </a:r>
            <a:r>
              <a:rPr lang="it-IT" sz="2600" dirty="0">
                <a:latin typeface="Calibri" panose="020F0502020204030204" pitchFamily="34" charset="0"/>
              </a:rPr>
              <a:t>;</a:t>
            </a:r>
          </a:p>
          <a:p>
            <a:r>
              <a:rPr lang="it-IT" sz="2600" dirty="0">
                <a:latin typeface="Calibri" panose="020F0502020204030204" pitchFamily="34" charset="0"/>
              </a:rPr>
              <a:t>I componenti positivi o negativi di reddito  riferiti ad anni precedenti a quello in cui ha effetto il regime forfettario, la cui tassazione o deduzione è stata rinviata in conformità alle disposizioni di legge, partecipano per le quote residue alla formazione del reddito dell’esercizio precedente a quello di efficacia del regime;</a:t>
            </a:r>
          </a:p>
          <a:p>
            <a:r>
              <a:rPr lang="it-IT" sz="2600" b="1" dirty="0">
                <a:latin typeface="Calibri" panose="020F0502020204030204" pitchFamily="34" charset="0"/>
              </a:rPr>
              <a:t>Le perdite fiscali pregresse sono scomputabili </a:t>
            </a:r>
            <a:r>
              <a:rPr lang="it-IT" sz="2600" dirty="0">
                <a:latin typeface="Calibri" panose="020F0502020204030204" pitchFamily="34" charset="0"/>
              </a:rPr>
              <a:t>dal reddito determinato forfettariamente, secondo le regole del TUIR;</a:t>
            </a:r>
          </a:p>
          <a:p>
            <a:r>
              <a:rPr lang="it-IT" sz="2600" dirty="0">
                <a:latin typeface="Calibri" panose="020F0502020204030204" pitchFamily="34" charset="0"/>
              </a:rPr>
              <a:t>Viene </a:t>
            </a:r>
            <a:r>
              <a:rPr lang="it-IT" sz="2600" b="1" dirty="0">
                <a:latin typeface="Calibri" panose="020F0502020204030204" pitchFamily="34" charset="0"/>
              </a:rPr>
              <a:t>esclusa l’applicabilità degli studi di settore, dei parametri e degli indici sintetici di affidabilità.</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54</a:t>
            </a:fld>
            <a:endParaRPr lang="it-IT" dirty="0"/>
          </a:p>
        </p:txBody>
      </p:sp>
    </p:spTree>
    <p:extLst>
      <p:ext uri="{BB962C8B-B14F-4D97-AF65-F5344CB8AC3E}">
        <p14:creationId xmlns:p14="http://schemas.microsoft.com/office/powerpoint/2010/main" val="935610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912424" cy="700274"/>
          </a:xfrm>
        </p:spPr>
        <p:txBody>
          <a:bodyPr>
            <a:noAutofit/>
          </a:bodyPr>
          <a:lstStyle/>
          <a:p>
            <a:pPr algn="ctr"/>
            <a:r>
              <a:rPr lang="it-IT" sz="4000" dirty="0"/>
              <a:t>Regime forfetario specifico per ODV e APS</a:t>
            </a:r>
          </a:p>
        </p:txBody>
      </p:sp>
      <p:sp>
        <p:nvSpPr>
          <p:cNvPr id="3" name="Segnaposto contenuto 2"/>
          <p:cNvSpPr>
            <a:spLocks noGrp="1"/>
          </p:cNvSpPr>
          <p:nvPr>
            <p:ph idx="1"/>
          </p:nvPr>
        </p:nvSpPr>
        <p:spPr>
          <a:xfrm>
            <a:off x="407368" y="1196752"/>
            <a:ext cx="11377264" cy="4937760"/>
          </a:xfrm>
        </p:spPr>
        <p:txBody>
          <a:bodyPr>
            <a:noAutofit/>
          </a:bodyPr>
          <a:lstStyle/>
          <a:p>
            <a:r>
              <a:rPr lang="it-IT" sz="3600" dirty="0">
                <a:latin typeface="Calibri" panose="020F0502020204030204" pitchFamily="34" charset="0"/>
              </a:rPr>
              <a:t>L’art. 86 del CTS riguarda il regime forfettario per le attività commerciali di APS e ODV</a:t>
            </a:r>
          </a:p>
          <a:p>
            <a:r>
              <a:rPr lang="it-IT" sz="3600" dirty="0">
                <a:latin typeface="Calibri" panose="020F0502020204030204" pitchFamily="34" charset="0"/>
              </a:rPr>
              <a:t>Possono accedere a questo regime solo le ODV e le APS che nel periodo d’imposta precedente hanno percepito </a:t>
            </a:r>
            <a:r>
              <a:rPr lang="it-IT" sz="3600" b="1" dirty="0">
                <a:latin typeface="Calibri" panose="020F0502020204030204" pitchFamily="34" charset="0"/>
              </a:rPr>
              <a:t>ricavi</a:t>
            </a:r>
            <a:r>
              <a:rPr lang="it-IT" sz="3600" dirty="0">
                <a:latin typeface="Calibri" panose="020F0502020204030204" pitchFamily="34" charset="0"/>
              </a:rPr>
              <a:t>, ragguagliati al periodo, </a:t>
            </a:r>
            <a:r>
              <a:rPr lang="it-IT" sz="3600" b="1" dirty="0">
                <a:latin typeface="Calibri" panose="020F0502020204030204" pitchFamily="34" charset="0"/>
              </a:rPr>
              <a:t>non superiori a 130.000 €</a:t>
            </a:r>
          </a:p>
          <a:p>
            <a:r>
              <a:rPr lang="it-IT" sz="3600" dirty="0">
                <a:latin typeface="Calibri" panose="020F0502020204030204" pitchFamily="34" charset="0"/>
              </a:rPr>
              <a:t>L’opzione per la determinazione forfetaria del reddito è esercitata nella dichiarazione annuale dei redditi (o, in caso di inizio attività, nella relativa comunicazione)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55</a:t>
            </a:fld>
            <a:endParaRPr lang="it-IT" dirty="0"/>
          </a:p>
        </p:txBody>
      </p:sp>
    </p:spTree>
    <p:extLst>
      <p:ext uri="{BB962C8B-B14F-4D97-AF65-F5344CB8AC3E}">
        <p14:creationId xmlns:p14="http://schemas.microsoft.com/office/powerpoint/2010/main" val="2936803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056440" cy="700274"/>
          </a:xfrm>
        </p:spPr>
        <p:txBody>
          <a:bodyPr>
            <a:noAutofit/>
          </a:bodyPr>
          <a:lstStyle/>
          <a:p>
            <a:pPr algn="ctr"/>
            <a:r>
              <a:rPr lang="it-IT" sz="4000" dirty="0"/>
              <a:t>Regime forfetario specifico per ODV e APS</a:t>
            </a:r>
          </a:p>
        </p:txBody>
      </p:sp>
      <p:graphicFrame>
        <p:nvGraphicFramePr>
          <p:cNvPr id="5" name="Segnaposto contenuto 4"/>
          <p:cNvGraphicFramePr>
            <a:graphicFrameLocks noGrp="1"/>
          </p:cNvGraphicFramePr>
          <p:nvPr>
            <p:ph idx="1"/>
            <p:extLst>
              <p:ext uri="{D42A27DB-BD31-4B8C-83A1-F6EECF244321}">
                <p14:modId xmlns:p14="http://schemas.microsoft.com/office/powerpoint/2010/main" val="3121762229"/>
              </p:ext>
            </p:extLst>
          </p:nvPr>
        </p:nvGraphicFramePr>
        <p:xfrm>
          <a:off x="695400" y="1196752"/>
          <a:ext cx="10972800" cy="4937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56</a:t>
            </a:fld>
            <a:endParaRPr lang="it-IT" dirty="0"/>
          </a:p>
        </p:txBody>
      </p:sp>
    </p:spTree>
    <p:extLst>
      <p:ext uri="{BB962C8B-B14F-4D97-AF65-F5344CB8AC3E}">
        <p14:creationId xmlns:p14="http://schemas.microsoft.com/office/powerpoint/2010/main" val="36111831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056440" cy="562073"/>
          </a:xfrm>
        </p:spPr>
        <p:txBody>
          <a:bodyPr>
            <a:noAutofit/>
          </a:bodyPr>
          <a:lstStyle/>
          <a:p>
            <a:pPr algn="ctr"/>
            <a:r>
              <a:rPr lang="it-IT" sz="4000" dirty="0"/>
              <a:t>Regime forfetario specifico per ODV e APS</a:t>
            </a:r>
          </a:p>
        </p:txBody>
      </p:sp>
      <p:sp>
        <p:nvSpPr>
          <p:cNvPr id="3" name="Segnaposto contenuto 2"/>
          <p:cNvSpPr>
            <a:spLocks noGrp="1"/>
          </p:cNvSpPr>
          <p:nvPr>
            <p:ph idx="1"/>
          </p:nvPr>
        </p:nvSpPr>
        <p:spPr>
          <a:xfrm>
            <a:off x="695400" y="1196752"/>
            <a:ext cx="10972800" cy="4937760"/>
          </a:xfrm>
        </p:spPr>
        <p:txBody>
          <a:bodyPr>
            <a:noAutofit/>
          </a:bodyPr>
          <a:lstStyle/>
          <a:p>
            <a:r>
              <a:rPr lang="it-IT" sz="3600" dirty="0">
                <a:latin typeface="Calibri" panose="020F0502020204030204" pitchFamily="34" charset="0"/>
              </a:rPr>
              <a:t>Valgono le stesse regole previste dai commi 5, 6 e 7 dell’art. 80 riguardanti:</a:t>
            </a:r>
          </a:p>
          <a:p>
            <a:pPr marL="0" indent="0">
              <a:buNone/>
            </a:pPr>
            <a:endParaRPr lang="it-IT" sz="3600" dirty="0">
              <a:latin typeface="Calibri" panose="020F0502020204030204" pitchFamily="34" charset="0"/>
            </a:endParaRPr>
          </a:p>
          <a:p>
            <a:pPr lvl="1">
              <a:buFont typeface="Wingdings" panose="05000000000000000000" pitchFamily="2" charset="2"/>
              <a:buChar char="§"/>
            </a:pPr>
            <a:r>
              <a:rPr lang="it-IT" sz="3600" dirty="0">
                <a:latin typeface="Calibri" panose="020F0502020204030204" pitchFamily="34" charset="0"/>
              </a:rPr>
              <a:t>le deducibilità/tassazione dei componenti negativi/positivi riferiti ad anni precedenti l’opzione;</a:t>
            </a:r>
          </a:p>
          <a:p>
            <a:pPr lvl="1">
              <a:buFont typeface="Wingdings" panose="05000000000000000000" pitchFamily="2" charset="2"/>
              <a:buChar char="§"/>
            </a:pPr>
            <a:r>
              <a:rPr lang="it-IT" sz="3600" dirty="0">
                <a:latin typeface="Calibri" panose="020F0502020204030204" pitchFamily="34" charset="0"/>
              </a:rPr>
              <a:t>la </a:t>
            </a:r>
            <a:r>
              <a:rPr lang="it-IT" sz="3600" dirty="0" err="1">
                <a:latin typeface="Calibri" panose="020F0502020204030204" pitchFamily="34" charset="0"/>
              </a:rPr>
              <a:t>scomputabilità</a:t>
            </a:r>
            <a:r>
              <a:rPr lang="it-IT" sz="3600" dirty="0">
                <a:latin typeface="Calibri" panose="020F0502020204030204" pitchFamily="34" charset="0"/>
              </a:rPr>
              <a:t> delle perdite fiscali pregresse;  </a:t>
            </a:r>
          </a:p>
          <a:p>
            <a:pPr lvl="1">
              <a:buFont typeface="Wingdings" panose="05000000000000000000" pitchFamily="2" charset="2"/>
              <a:buChar char="§"/>
            </a:pPr>
            <a:r>
              <a:rPr lang="it-IT" sz="3600" dirty="0">
                <a:latin typeface="Calibri" panose="020F0502020204030204" pitchFamily="34" charset="0"/>
              </a:rPr>
              <a:t>l’esclusione da studi di settore, parametri e ISA.</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57</a:t>
            </a:fld>
            <a:endParaRPr lang="it-IT" dirty="0"/>
          </a:p>
        </p:txBody>
      </p:sp>
    </p:spTree>
    <p:extLst>
      <p:ext uri="{BB962C8B-B14F-4D97-AF65-F5344CB8AC3E}">
        <p14:creationId xmlns:p14="http://schemas.microsoft.com/office/powerpoint/2010/main" val="18617401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128448" cy="700274"/>
          </a:xfrm>
        </p:spPr>
        <p:txBody>
          <a:bodyPr>
            <a:noAutofit/>
          </a:bodyPr>
          <a:lstStyle/>
          <a:p>
            <a:pPr algn="ctr"/>
            <a:r>
              <a:rPr lang="it-IT" sz="4000" dirty="0"/>
              <a:t>Regime forfetario specifico per ODV e APS</a:t>
            </a:r>
          </a:p>
        </p:txBody>
      </p:sp>
      <p:sp>
        <p:nvSpPr>
          <p:cNvPr id="3" name="Segnaposto contenuto 2"/>
          <p:cNvSpPr>
            <a:spLocks noGrp="1"/>
          </p:cNvSpPr>
          <p:nvPr>
            <p:ph idx="1"/>
          </p:nvPr>
        </p:nvSpPr>
        <p:spPr>
          <a:xfrm>
            <a:off x="479376" y="1196752"/>
            <a:ext cx="11305256" cy="4937760"/>
          </a:xfrm>
        </p:spPr>
        <p:txBody>
          <a:bodyPr>
            <a:noAutofit/>
          </a:bodyPr>
          <a:lstStyle/>
          <a:p>
            <a:r>
              <a:rPr lang="it-IT" sz="2800" dirty="0">
                <a:latin typeface="Calibri" panose="020F0502020204030204" pitchFamily="34" charset="0"/>
              </a:rPr>
              <a:t>L’applicazione del regime forfettario comporta </a:t>
            </a:r>
            <a:r>
              <a:rPr lang="it-IT" sz="2800" b="1" dirty="0">
                <a:latin typeface="Calibri" panose="020F0502020204030204" pitchFamily="34" charset="0"/>
              </a:rPr>
              <a:t>l’esonero dagli obblighi di registrazione e tenuta delle scritture contabili </a:t>
            </a:r>
            <a:r>
              <a:rPr lang="it-IT" sz="2800" dirty="0">
                <a:latin typeface="Calibri" panose="020F0502020204030204" pitchFamily="34" charset="0"/>
              </a:rPr>
              <a:t>(ai fini fiscali);</a:t>
            </a:r>
          </a:p>
          <a:p>
            <a:r>
              <a:rPr lang="it-IT" sz="2800" b="1" dirty="0">
                <a:latin typeface="Calibri" panose="020F0502020204030204" pitchFamily="34" charset="0"/>
              </a:rPr>
              <a:t>Non vi è l’obbligo di operare ritenute alla fonte</a:t>
            </a:r>
            <a:r>
              <a:rPr lang="it-IT" sz="2800" dirty="0">
                <a:latin typeface="Calibri" panose="020F0502020204030204" pitchFamily="34" charset="0"/>
              </a:rPr>
              <a:t>, salvo dover poi indicare in dichiarazione annuale il percettore;</a:t>
            </a:r>
          </a:p>
          <a:p>
            <a:r>
              <a:rPr lang="it-IT" sz="2800" b="1" dirty="0">
                <a:latin typeface="Calibri" panose="020F0502020204030204" pitchFamily="34" charset="0"/>
              </a:rPr>
              <a:t>Non si applica la rivalsa IVA e non si detrae l’IVA sugli acquisti</a:t>
            </a:r>
            <a:r>
              <a:rPr lang="it-IT" sz="2800" dirty="0">
                <a:latin typeface="Calibri" panose="020F0502020204030204" pitchFamily="34" charset="0"/>
              </a:rPr>
              <a:t>; vi è  inoltre, l’esonero da tutti gli altri obblighi previsti dal Testo unico IVA.</a:t>
            </a:r>
          </a:p>
          <a:p>
            <a:pPr marL="0" indent="0">
              <a:buNone/>
            </a:pPr>
            <a:endParaRPr lang="it-IT" sz="2800" dirty="0">
              <a:latin typeface="Calibri" panose="020F0502020204030204" pitchFamily="34" charset="0"/>
            </a:endParaRPr>
          </a:p>
          <a:p>
            <a:pPr marL="0" indent="0">
              <a:buNone/>
            </a:pPr>
            <a:r>
              <a:rPr lang="it-IT" sz="2800" dirty="0">
                <a:latin typeface="Calibri" panose="020F0502020204030204" pitchFamily="34" charset="0"/>
              </a:rPr>
              <a:t>ODV e APS possono comunque optare per l’applicazione ordinaria dell’IVA e per l’applicazione delle imposte sul reddito in maniera ordinaria o sulla base del regime forfettario ex art. 80 CTS.</a:t>
            </a:r>
            <a:endParaRPr lang="it-IT" sz="28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58</a:t>
            </a:fld>
            <a:endParaRPr lang="it-IT" dirty="0"/>
          </a:p>
        </p:txBody>
      </p:sp>
    </p:spTree>
    <p:extLst>
      <p:ext uri="{BB962C8B-B14F-4D97-AF65-F5344CB8AC3E}">
        <p14:creationId xmlns:p14="http://schemas.microsoft.com/office/powerpoint/2010/main" val="16624889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056440" cy="562073"/>
          </a:xfrm>
        </p:spPr>
        <p:txBody>
          <a:bodyPr>
            <a:noAutofit/>
          </a:bodyPr>
          <a:lstStyle/>
          <a:p>
            <a:pPr algn="ctr"/>
            <a:r>
              <a:rPr lang="it-IT" sz="4400" dirty="0"/>
              <a:t>Imposte indirette: immobili (art. 82 CTS)</a:t>
            </a:r>
          </a:p>
        </p:txBody>
      </p:sp>
      <p:sp>
        <p:nvSpPr>
          <p:cNvPr id="3" name="Segnaposto contenuto 2"/>
          <p:cNvSpPr>
            <a:spLocks noGrp="1"/>
          </p:cNvSpPr>
          <p:nvPr>
            <p:ph idx="1"/>
          </p:nvPr>
        </p:nvSpPr>
        <p:spPr>
          <a:xfrm>
            <a:off x="407368" y="1196752"/>
            <a:ext cx="11377264" cy="4968552"/>
          </a:xfrm>
        </p:spPr>
        <p:txBody>
          <a:bodyPr>
            <a:noAutofit/>
          </a:bodyPr>
          <a:lstStyle/>
          <a:p>
            <a:r>
              <a:rPr lang="it-IT" sz="2800" b="1" dirty="0">
                <a:latin typeface="Calibri" panose="020F0502020204030204" pitchFamily="34" charset="0"/>
              </a:rPr>
              <a:t>Esenzione IMU – TASI </a:t>
            </a:r>
            <a:r>
              <a:rPr lang="it-IT" sz="2800" dirty="0">
                <a:latin typeface="Calibri" panose="020F0502020204030204" pitchFamily="34" charset="0"/>
              </a:rPr>
              <a:t>degli immobili posseduti e utilizzati dagli ETS non commerciali, destinati esclusivamente allo svolgimento, con modalità non commerciali, di determinate attività</a:t>
            </a:r>
          </a:p>
          <a:p>
            <a:r>
              <a:rPr lang="it-IT" sz="2800" b="1" dirty="0">
                <a:latin typeface="Calibri" panose="020F0502020204030204" pitchFamily="34" charset="0"/>
              </a:rPr>
              <a:t>Esenzione dalle imposte sulle successioni/donazioni e dalle imposte ipotecaria e catastale</a:t>
            </a:r>
            <a:r>
              <a:rPr lang="it-IT" sz="2800" dirty="0">
                <a:latin typeface="Calibri" panose="020F0502020204030204" pitchFamily="34" charset="0"/>
              </a:rPr>
              <a:t> per i trasferimenti a titolo gratuito in favore degli ETS</a:t>
            </a:r>
          </a:p>
          <a:p>
            <a:r>
              <a:rPr lang="it-IT" sz="2800" b="1" dirty="0">
                <a:latin typeface="Calibri" panose="020F0502020204030204" pitchFamily="34" charset="0"/>
              </a:rPr>
              <a:t>Applicazione in misura fissa delle imposte di registro, ipotecaria e catastale</a:t>
            </a:r>
            <a:r>
              <a:rPr lang="it-IT" sz="2800" dirty="0">
                <a:latin typeface="Calibri" panose="020F0502020204030204" pitchFamily="34" charset="0"/>
              </a:rPr>
              <a:t> per i trasferimenti di beni immobili o per gli atti traslativi/costitutivi di diritti reali immobiliari di godimento in favore di ETS e imprese sociali</a:t>
            </a:r>
            <a:endParaRPr lang="it-IT" sz="2800" b="1" dirty="0">
              <a:latin typeface="Calibri" panose="020F0502020204030204" pitchFamily="34" charset="0"/>
            </a:endParaRP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59</a:t>
            </a:fld>
            <a:endParaRPr lang="it-IT" dirty="0"/>
          </a:p>
        </p:txBody>
      </p:sp>
    </p:spTree>
    <p:extLst>
      <p:ext uri="{BB962C8B-B14F-4D97-AF65-F5344CB8AC3E}">
        <p14:creationId xmlns:p14="http://schemas.microsoft.com/office/powerpoint/2010/main" val="38018353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984432" cy="562073"/>
          </a:xfrm>
        </p:spPr>
        <p:txBody>
          <a:bodyPr>
            <a:noAutofit/>
          </a:bodyPr>
          <a:lstStyle/>
          <a:p>
            <a:pPr algn="ctr"/>
            <a:r>
              <a:rPr lang="it-IT" sz="4400" dirty="0"/>
              <a:t>Imposte indirette: altre (art. 82 CTS)</a:t>
            </a:r>
          </a:p>
        </p:txBody>
      </p:sp>
      <p:sp>
        <p:nvSpPr>
          <p:cNvPr id="3" name="Segnaposto contenuto 2"/>
          <p:cNvSpPr>
            <a:spLocks noGrp="1"/>
          </p:cNvSpPr>
          <p:nvPr>
            <p:ph idx="1"/>
          </p:nvPr>
        </p:nvSpPr>
        <p:spPr>
          <a:xfrm>
            <a:off x="551384" y="1052736"/>
            <a:ext cx="11116816" cy="5081776"/>
          </a:xfrm>
        </p:spPr>
        <p:txBody>
          <a:bodyPr>
            <a:noAutofit/>
          </a:bodyPr>
          <a:lstStyle/>
          <a:p>
            <a:r>
              <a:rPr lang="it-IT" sz="3800" b="1" dirty="0">
                <a:latin typeface="Calibri" panose="020F0502020204030204" pitchFamily="34" charset="0"/>
              </a:rPr>
              <a:t>Imposta di registro, ipotecaria e catastale fisse per gli atti costitutivi e le modifiche statutarie</a:t>
            </a:r>
            <a:r>
              <a:rPr lang="it-IT" sz="3800" dirty="0">
                <a:latin typeface="Calibri" panose="020F0502020204030204" pitchFamily="34" charset="0"/>
              </a:rPr>
              <a:t>, comprese le operazioni di fusione, scissione o trasformazione (sono totalmente esenti gli atti costitutivi delle ODV)</a:t>
            </a:r>
          </a:p>
          <a:p>
            <a:r>
              <a:rPr lang="it-IT" sz="3800" b="1" dirty="0">
                <a:latin typeface="Calibri" panose="020F0502020204030204" pitchFamily="34" charset="0"/>
              </a:rPr>
              <a:t>Esenzione dall’imposta di bollo</a:t>
            </a:r>
          </a:p>
          <a:p>
            <a:r>
              <a:rPr lang="it-IT" sz="3800" b="1" dirty="0">
                <a:latin typeface="Calibri" panose="020F0502020204030204" pitchFamily="34" charset="0"/>
              </a:rPr>
              <a:t>Esenzione dall’imposta sugli intrattenimenti</a:t>
            </a:r>
          </a:p>
          <a:p>
            <a:r>
              <a:rPr lang="it-IT" sz="3800" b="1" dirty="0">
                <a:latin typeface="Calibri" panose="020F0502020204030204" pitchFamily="34" charset="0"/>
              </a:rPr>
              <a:t>Esenzione dalle tasse sulle concessioni governative</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60</a:t>
            </a:fld>
            <a:endParaRPr lang="it-IT" dirty="0"/>
          </a:p>
        </p:txBody>
      </p:sp>
    </p:spTree>
    <p:extLst>
      <p:ext uri="{BB962C8B-B14F-4D97-AF65-F5344CB8AC3E}">
        <p14:creationId xmlns:p14="http://schemas.microsoft.com/office/powerpoint/2010/main" val="18997681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768408" cy="562073"/>
          </a:xfrm>
        </p:spPr>
        <p:txBody>
          <a:bodyPr>
            <a:noAutofit/>
          </a:bodyPr>
          <a:lstStyle/>
          <a:p>
            <a:pPr algn="ctr"/>
            <a:r>
              <a:rPr lang="it-IT" sz="4800" dirty="0"/>
              <a:t>Erogazioni liberali in favore degli ETS</a:t>
            </a:r>
          </a:p>
        </p:txBody>
      </p:sp>
      <p:sp>
        <p:nvSpPr>
          <p:cNvPr id="3" name="Segnaposto contenuto 2"/>
          <p:cNvSpPr>
            <a:spLocks noGrp="1"/>
          </p:cNvSpPr>
          <p:nvPr>
            <p:ph idx="1"/>
          </p:nvPr>
        </p:nvSpPr>
        <p:spPr>
          <a:xfrm>
            <a:off x="479376" y="1052735"/>
            <a:ext cx="11233248" cy="5303615"/>
          </a:xfrm>
        </p:spPr>
        <p:txBody>
          <a:bodyPr>
            <a:noAutofit/>
          </a:bodyPr>
          <a:lstStyle/>
          <a:p>
            <a:r>
              <a:rPr lang="it-IT" sz="3500" b="1" u="sng" dirty="0">
                <a:latin typeface="Calibri" panose="020F0502020204030204" pitchFamily="34" charset="0"/>
              </a:rPr>
              <a:t>Persone fisiche:</a:t>
            </a:r>
          </a:p>
          <a:p>
            <a:pPr marL="0" indent="0">
              <a:buNone/>
            </a:pPr>
            <a:endParaRPr lang="it-IT" sz="3500" b="1" dirty="0">
              <a:latin typeface="Calibri" panose="020F0502020204030204" pitchFamily="34" charset="0"/>
            </a:endParaRPr>
          </a:p>
          <a:p>
            <a:r>
              <a:rPr lang="it-IT" sz="3500" b="1" dirty="0">
                <a:latin typeface="Calibri" panose="020F0502020204030204" pitchFamily="34" charset="0"/>
              </a:rPr>
              <a:t>Detrazione </a:t>
            </a:r>
            <a:r>
              <a:rPr lang="it-IT" sz="3500" dirty="0">
                <a:latin typeface="Calibri" panose="020F0502020204030204" pitchFamily="34" charset="0"/>
              </a:rPr>
              <a:t>dall’Irpef di un importo pari al </a:t>
            </a:r>
            <a:r>
              <a:rPr lang="it-IT" sz="3500" b="1" dirty="0">
                <a:latin typeface="Calibri" panose="020F0502020204030204" pitchFamily="34" charset="0"/>
              </a:rPr>
              <a:t>30%</a:t>
            </a:r>
            <a:r>
              <a:rPr lang="it-IT" sz="3500" dirty="0">
                <a:latin typeface="Calibri" panose="020F0502020204030204" pitchFamily="34" charset="0"/>
              </a:rPr>
              <a:t> degli oneri sostenuti dal contribuente per erogazioni liberali in favore di ETS non commerciali, </a:t>
            </a:r>
            <a:r>
              <a:rPr lang="it-IT" sz="3500" b="1" dirty="0">
                <a:latin typeface="Calibri" panose="020F0502020204030204" pitchFamily="34" charset="0"/>
              </a:rPr>
              <a:t>per un importo complessivo</a:t>
            </a:r>
            <a:r>
              <a:rPr lang="it-IT" sz="3500" dirty="0">
                <a:latin typeface="Calibri" panose="020F0502020204030204" pitchFamily="34" charset="0"/>
              </a:rPr>
              <a:t>, </a:t>
            </a:r>
            <a:r>
              <a:rPr lang="it-IT" sz="3500" b="1" dirty="0">
                <a:latin typeface="Calibri" panose="020F0502020204030204" pitchFamily="34" charset="0"/>
              </a:rPr>
              <a:t>per anno, non superiore a € 30.000</a:t>
            </a:r>
          </a:p>
          <a:p>
            <a:r>
              <a:rPr lang="it-IT" sz="3500" dirty="0">
                <a:latin typeface="Calibri" panose="020F0502020204030204" pitchFamily="34" charset="0"/>
              </a:rPr>
              <a:t>L’importo è </a:t>
            </a:r>
            <a:r>
              <a:rPr lang="it-IT" sz="3500" b="1" dirty="0">
                <a:latin typeface="Calibri" panose="020F0502020204030204" pitchFamily="34" charset="0"/>
              </a:rPr>
              <a:t>elevato al 35% qualora l’erogazione sia a favore di ODV</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61</a:t>
            </a:fld>
            <a:endParaRPr lang="it-IT" dirty="0"/>
          </a:p>
        </p:txBody>
      </p:sp>
    </p:spTree>
    <p:extLst>
      <p:ext uri="{BB962C8B-B14F-4D97-AF65-F5344CB8AC3E}">
        <p14:creationId xmlns:p14="http://schemas.microsoft.com/office/powerpoint/2010/main" val="16167630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840416" cy="562073"/>
          </a:xfrm>
        </p:spPr>
        <p:txBody>
          <a:bodyPr>
            <a:noAutofit/>
          </a:bodyPr>
          <a:lstStyle/>
          <a:p>
            <a:pPr algn="ctr"/>
            <a:r>
              <a:rPr lang="it-IT" sz="4800" dirty="0"/>
              <a:t>Erogazioni liberali in favore degli ETS</a:t>
            </a:r>
          </a:p>
        </p:txBody>
      </p:sp>
      <p:sp>
        <p:nvSpPr>
          <p:cNvPr id="3" name="Segnaposto contenuto 2"/>
          <p:cNvSpPr>
            <a:spLocks noGrp="1"/>
          </p:cNvSpPr>
          <p:nvPr>
            <p:ph idx="1"/>
          </p:nvPr>
        </p:nvSpPr>
        <p:spPr>
          <a:xfrm>
            <a:off x="695400" y="1196752"/>
            <a:ext cx="10972800" cy="4937760"/>
          </a:xfrm>
        </p:spPr>
        <p:txBody>
          <a:bodyPr>
            <a:noAutofit/>
          </a:bodyPr>
          <a:lstStyle/>
          <a:p>
            <a:r>
              <a:rPr lang="it-IT" sz="3600" b="1" u="sng" dirty="0">
                <a:latin typeface="Calibri" panose="020F0502020204030204" pitchFamily="34" charset="0"/>
              </a:rPr>
              <a:t>Persone fisiche, enti e società:</a:t>
            </a:r>
          </a:p>
          <a:p>
            <a:pPr marL="0" indent="0">
              <a:buNone/>
            </a:pPr>
            <a:endParaRPr lang="it-IT" sz="3600" b="1" u="sng" dirty="0">
              <a:latin typeface="Calibri" panose="020F0502020204030204" pitchFamily="34" charset="0"/>
            </a:endParaRPr>
          </a:p>
          <a:p>
            <a:r>
              <a:rPr lang="it-IT" sz="3600" dirty="0"/>
              <a:t>Liberalità in denaro o in natura </a:t>
            </a:r>
            <a:r>
              <a:rPr lang="it-IT" sz="3600" b="1" dirty="0"/>
              <a:t>deducibili </a:t>
            </a:r>
            <a:r>
              <a:rPr lang="it-IT" sz="3600" dirty="0"/>
              <a:t>dal reddito complessivo netto del soggetto erogatore </a:t>
            </a:r>
            <a:r>
              <a:rPr lang="it-IT" sz="3600" b="1" dirty="0"/>
              <a:t>nel limite del 10% del reddito complessivo dichiarato</a:t>
            </a:r>
          </a:p>
          <a:p>
            <a:pPr marL="0" indent="0">
              <a:buNone/>
            </a:pPr>
            <a:endParaRPr lang="it-IT" sz="3600" b="1" dirty="0"/>
          </a:p>
          <a:p>
            <a:pPr marL="0" indent="0">
              <a:buNone/>
            </a:pPr>
            <a:r>
              <a:rPr lang="it-IT" sz="3200" dirty="0"/>
              <a:t>(</a:t>
            </a:r>
            <a:r>
              <a:rPr lang="it-IT" sz="3200" dirty="0">
                <a:latin typeface="Calibri" panose="020F0502020204030204" pitchFamily="34" charset="0"/>
              </a:rPr>
              <a:t>per le imprese limite precedente 2% e solo in favore di enti legalmente riconosciuti)</a:t>
            </a:r>
          </a:p>
        </p:txBody>
      </p:sp>
      <p:sp>
        <p:nvSpPr>
          <p:cNvPr id="6" name="Segnaposto numero diapositiva 5">
            <a:extLst>
              <a:ext uri="{FF2B5EF4-FFF2-40B4-BE49-F238E27FC236}">
                <a16:creationId xmlns:a16="http://schemas.microsoft.com/office/drawing/2014/main" id="{F3983999-91B7-4BB6-993B-EADD49605398}"/>
              </a:ext>
            </a:extLst>
          </p:cNvPr>
          <p:cNvSpPr>
            <a:spLocks noGrp="1"/>
          </p:cNvSpPr>
          <p:nvPr>
            <p:ph type="sldNum" sz="quarter" idx="12"/>
          </p:nvPr>
        </p:nvSpPr>
        <p:spPr/>
        <p:txBody>
          <a:bodyPr/>
          <a:lstStyle/>
          <a:p>
            <a:fld id="{66FCF8DB-989D-4758-ABFB-E195259F854E}" type="slidenum">
              <a:rPr lang="it-IT" smtClean="0"/>
              <a:t>62</a:t>
            </a:fld>
            <a:endParaRPr lang="it-IT" dirty="0"/>
          </a:p>
        </p:txBody>
      </p:sp>
    </p:spTree>
    <p:extLst>
      <p:ext uri="{BB962C8B-B14F-4D97-AF65-F5344CB8AC3E}">
        <p14:creationId xmlns:p14="http://schemas.microsoft.com/office/powerpoint/2010/main" val="2049708982"/>
      </p:ext>
    </p:extLst>
  </p:cSld>
  <p:clrMapOvr>
    <a:masterClrMapping/>
  </p:clrMapOvr>
</p:sld>
</file>

<file path=ppt/theme/theme1.xml><?xml version="1.0" encoding="utf-8"?>
<a:theme xmlns:a="http://schemas.openxmlformats.org/drawingml/2006/main" name="Fondazione Stud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ondazione Studi" id="{846FE1A8-4074-46A0-A09B-0C93744EA91E}" vid="{358CA522-AD8F-41B6-869F-1E59A41F626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Fondazione Studi</Template>
  <TotalTime>12222</TotalTime>
  <Words>5060</Words>
  <Application>Microsoft Office PowerPoint</Application>
  <PresentationFormat>Widescreen</PresentationFormat>
  <Paragraphs>456</Paragraphs>
  <Slides>62</Slides>
  <Notes>61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62</vt:i4>
      </vt:variant>
    </vt:vector>
  </HeadingPairs>
  <TitlesOfParts>
    <vt:vector size="66" baseType="lpstr">
      <vt:lpstr>Arial</vt:lpstr>
      <vt:lpstr>Calibri</vt:lpstr>
      <vt:lpstr>Wingdings</vt:lpstr>
      <vt:lpstr>Fondazione Studi</vt:lpstr>
      <vt:lpstr> C.2.28 – Il nuovo codice del Terzo Settore  C.2.29 – Modifiche ed integrazioni </vt:lpstr>
      <vt:lpstr>Riforma del Terzo Settore: contesto</vt:lpstr>
      <vt:lpstr>L’impianto normativo</vt:lpstr>
      <vt:lpstr>Organicità della riforma</vt:lpstr>
      <vt:lpstr>Organicità della riforma</vt:lpstr>
      <vt:lpstr>Definizione</vt:lpstr>
      <vt:lpstr>Chi sono gli E.T.S.</vt:lpstr>
      <vt:lpstr>Chi sono gli E.T.S.</vt:lpstr>
      <vt:lpstr>Esclusioni </vt:lpstr>
      <vt:lpstr>Le Organizzazioni di Volontariato (ODV) </vt:lpstr>
      <vt:lpstr>Le Organizzazioni di Volontariato (ODV) </vt:lpstr>
      <vt:lpstr>Le Organizzazioni di Volontariato (ODV) </vt:lpstr>
      <vt:lpstr>Le Organizzazioni di Volontariato (ODV) </vt:lpstr>
      <vt:lpstr>Le Associazioni di Promozione Sociale (APS) </vt:lpstr>
      <vt:lpstr>Le Associazioni di Promozione Sociale (APS) </vt:lpstr>
      <vt:lpstr>Gli Enti Filantropici</vt:lpstr>
      <vt:lpstr>Gli Enti Filantropici</vt:lpstr>
      <vt:lpstr>Cosa fanno gli E.T.S.</vt:lpstr>
      <vt:lpstr>Cosa fanno gli E.T.S.</vt:lpstr>
      <vt:lpstr>Cosa fanno gli E.T.S.</vt:lpstr>
      <vt:lpstr>Scioglimento degli E.T.S.</vt:lpstr>
      <vt:lpstr>Registro Unico Nazionale (RUNTS)</vt:lpstr>
      <vt:lpstr>Principio di sussidiarietà</vt:lpstr>
      <vt:lpstr>Principio di sussidiarietà</vt:lpstr>
      <vt:lpstr>Principio di trasparenza</vt:lpstr>
      <vt:lpstr>Principio di trasparenza: adempimenti obbligatori</vt:lpstr>
      <vt:lpstr>Scritture contabili e bilancio</vt:lpstr>
      <vt:lpstr>Scritture contabili e bilancio</vt:lpstr>
      <vt:lpstr>Scritture contabili e bilancio</vt:lpstr>
      <vt:lpstr>Scritture contabili e bilancio</vt:lpstr>
      <vt:lpstr>Scritture contabili e bilancio</vt:lpstr>
      <vt:lpstr>Scritture contabili e bilancio</vt:lpstr>
      <vt:lpstr>Scritture contabili e bilancio</vt:lpstr>
      <vt:lpstr>Scritture contabili e bilancio</vt:lpstr>
      <vt:lpstr>Ordinamento e Amministrazione: Assemblea</vt:lpstr>
      <vt:lpstr>Ordinamento e Amministrazione: Organo Amministrativo</vt:lpstr>
      <vt:lpstr>Ordinamento e Amministrazione: Organo di controllo</vt:lpstr>
      <vt:lpstr>Ordinamento e Amministrazione: Organo di controllo</vt:lpstr>
      <vt:lpstr>Ordinamento e Amministrazione: Organo di controllo</vt:lpstr>
      <vt:lpstr>La figura del Volontario (art. 17 CTS)</vt:lpstr>
      <vt:lpstr>La figura del Volontario (art. 17 CTS)</vt:lpstr>
      <vt:lpstr>La figura del Volontario (art. 17 CTS)</vt:lpstr>
      <vt:lpstr>Volontari e attività di volontariato</vt:lpstr>
      <vt:lpstr>La fiscalità degli ETS</vt:lpstr>
      <vt:lpstr>La fiscalità degli ETS</vt:lpstr>
      <vt:lpstr>La fiscalità degli ETS</vt:lpstr>
      <vt:lpstr>La fiscalità degli ETS</vt:lpstr>
      <vt:lpstr>La fiscalità degli ETS</vt:lpstr>
      <vt:lpstr>La fiscalità degli ETS</vt:lpstr>
      <vt:lpstr>La fiscalità degli ETS</vt:lpstr>
      <vt:lpstr>Regimi fiscali per gli ETS</vt:lpstr>
      <vt:lpstr>Regime forfetario per tutti gli ETS</vt:lpstr>
      <vt:lpstr>Regime forfetario per tutti gli ETS</vt:lpstr>
      <vt:lpstr>Regime forfetario per tutti gli ETS</vt:lpstr>
      <vt:lpstr>Regime forfetario specifico per ODV e APS</vt:lpstr>
      <vt:lpstr>Regime forfetario specifico per ODV e APS</vt:lpstr>
      <vt:lpstr>Regime forfetario specifico per ODV e APS</vt:lpstr>
      <vt:lpstr>Regime forfetario specifico per ODV e APS</vt:lpstr>
      <vt:lpstr>Imposte indirette: immobili (art. 82 CTS)</vt:lpstr>
      <vt:lpstr>Imposte indirette: altre (art. 82 CTS)</vt:lpstr>
      <vt:lpstr>Erogazioni liberali in favore degli ETS</vt:lpstr>
      <vt:lpstr>Erogazioni liberali in favore degli ETS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di formazione obbligatoria dei Consulenti del Lavoro / Revisori Legali</dc:title>
  <dc:creator>EDASET</dc:creator>
  <cp:lastModifiedBy>Francesco</cp:lastModifiedBy>
  <cp:revision>67</cp:revision>
  <dcterms:created xsi:type="dcterms:W3CDTF">2019-09-25T13:13:05Z</dcterms:created>
  <dcterms:modified xsi:type="dcterms:W3CDTF">2019-10-14T20:58:12Z</dcterms:modified>
</cp:coreProperties>
</file>