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0" r:id="rId18"/>
    <p:sldId id="271" r:id="rId19"/>
  </p:sldIdLst>
  <p:sldSz cx="12192000" cy="685800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44251EF9-4162-4E26-9361-023D8C06919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3"/>
            <p14:sldId id="274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62E6F-5B3C-48E5-A107-B842DB5515E6}" type="datetimeFigureOut">
              <a:rPr lang="it-IT" smtClean="0"/>
              <a:t>10/10/2019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96EF9-4037-4D1E-A17D-9D7E13AF4F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51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969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9536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6EF9-4037-4D1E-A17D-9D7E13AF4FF5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203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784-357B-4981-9F56-036F868C5BC1}" type="datetime1">
              <a:rPr lang="it-IT" smtClean="0"/>
              <a:t>10/10/2019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54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A0EE-C97E-4782-920F-D7D4C496712C}" type="datetime1">
              <a:rPr lang="it-IT" smtClean="0"/>
              <a:t>10/10/2019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5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DC144-0647-4964-A2B3-CA358C69FEFF}" type="datetime1">
              <a:rPr lang="it-IT" smtClean="0"/>
              <a:t>10/10/2019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232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969C-2B1B-4E0F-A296-37C0DA0D531B}" type="datetime1">
              <a:rPr lang="it-IT" smtClean="0"/>
              <a:t>10/10/2019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6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99D7-E659-4948-867F-55CA89DB7C8D}" type="datetime1">
              <a:rPr lang="it-IT" smtClean="0"/>
              <a:t>10/10/2019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4846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6E4F-2BA7-41C3-B4CB-448A3A7291B1}" type="datetime1">
              <a:rPr lang="it-IT" smtClean="0"/>
              <a:t>10/10/2019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218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D2701-6BB0-49AC-8FB0-40DB30799A21}" type="datetime1">
              <a:rPr lang="it-IT" smtClean="0"/>
              <a:t>10/10/2019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681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A9631-17F8-4443-A744-432E5EA547BC}" type="datetime1">
              <a:rPr lang="it-IT" smtClean="0"/>
              <a:t>10/10/2019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33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D80F-19BB-495C-9034-87A81F7CCD0D}" type="datetime1">
              <a:rPr lang="it-IT" smtClean="0"/>
              <a:t>10/10/2019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088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D912-88B3-490F-83CE-98871368C284}" type="datetime1">
              <a:rPr lang="it-IT" smtClean="0"/>
              <a:t>10/10/2019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09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61EFC-B76B-417B-AC13-A51524C3E906}" type="datetime1">
              <a:rPr lang="it-IT" smtClean="0"/>
              <a:t>10/10/2019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Dr. Francesco Tedeschi - CdL / Revisore Legale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19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25FFD-A093-4779-97A7-EA1A1CD0BBFD}" type="datetime1">
              <a:rPr lang="it-IT" smtClean="0"/>
              <a:t>10/10/2019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Dr. Francesco Tedeschi - CdL / Revisore Legale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CF8DB-989D-4758-ABFB-E195259F85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66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91544" y="2492896"/>
            <a:ext cx="8208912" cy="1159768"/>
          </a:xfrm>
        </p:spPr>
        <p:txBody>
          <a:bodyPr>
            <a:noAutofit/>
          </a:bodyPr>
          <a:lstStyle/>
          <a:p>
            <a:r>
              <a:rPr lang="it-IT" sz="5400" dirty="0"/>
              <a:t>C.2.3 TIPOLOGIE SOCIETARIE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991544" y="3652664"/>
            <a:ext cx="8534400" cy="1752600"/>
          </a:xfrm>
        </p:spPr>
        <p:txBody>
          <a:bodyPr/>
          <a:lstStyle/>
          <a:p>
            <a:r>
              <a:rPr lang="it-IT" b="1" dirty="0"/>
              <a:t>Forme, scopi, tipicità</a:t>
            </a:r>
          </a:p>
        </p:txBody>
      </p:sp>
    </p:spTree>
    <p:extLst>
      <p:ext uri="{BB962C8B-B14F-4D97-AF65-F5344CB8AC3E}">
        <p14:creationId xmlns:p14="http://schemas.microsoft.com/office/powerpoint/2010/main" val="40219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Tipologie Societarie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196751"/>
            <a:ext cx="10972800" cy="49294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1600" dirty="0"/>
          </a:p>
          <a:p>
            <a:pPr marL="0" indent="0">
              <a:buNone/>
            </a:pPr>
            <a:r>
              <a:rPr lang="it-IT" sz="3200" dirty="0"/>
              <a:t>Quale tipo di Società costituire?	</a:t>
            </a:r>
          </a:p>
          <a:p>
            <a:pPr marL="0" indent="0">
              <a:buNone/>
            </a:pPr>
            <a:endParaRPr lang="it-IT" sz="3200" dirty="0"/>
          </a:p>
          <a:p>
            <a:r>
              <a:rPr lang="it-IT" sz="3200" dirty="0"/>
              <a:t>Profilo organizzativo</a:t>
            </a:r>
          </a:p>
          <a:p>
            <a:endParaRPr lang="it-IT" sz="3200" dirty="0"/>
          </a:p>
          <a:p>
            <a:r>
              <a:rPr lang="it-IT" sz="3200" dirty="0"/>
              <a:t>Responsabilità </a:t>
            </a:r>
          </a:p>
          <a:p>
            <a:pPr marL="0" indent="0">
              <a:buNone/>
            </a:pPr>
            <a:endParaRPr lang="it-IT" sz="3200" dirty="0"/>
          </a:p>
          <a:p>
            <a:r>
              <a:rPr lang="it-IT" sz="3200" dirty="0"/>
              <a:t>Scopo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983999-91B7-4BB6-993B-EADD4960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061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Tipologie Societarie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073428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	Società di Persone</a:t>
            </a:r>
          </a:p>
          <a:p>
            <a:endParaRPr lang="it-IT" dirty="0"/>
          </a:p>
          <a:p>
            <a:pPr lvl="1"/>
            <a:r>
              <a:rPr lang="it-IT" dirty="0"/>
              <a:t>Non hanno personalità giuridica</a:t>
            </a:r>
          </a:p>
          <a:p>
            <a:pPr lvl="1"/>
            <a:r>
              <a:rPr lang="it-IT" dirty="0"/>
              <a:t>Responsabilità illimitata dei Soci (solidale / sussidiaria)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Società di Capitali </a:t>
            </a:r>
          </a:p>
          <a:p>
            <a:pPr marL="0" indent="0">
              <a:buNone/>
            </a:pPr>
            <a:endParaRPr lang="it-IT" dirty="0"/>
          </a:p>
          <a:p>
            <a:pPr lvl="1"/>
            <a:r>
              <a:rPr lang="it-IT" dirty="0"/>
              <a:t>Hanno personalità giuridica</a:t>
            </a:r>
          </a:p>
          <a:p>
            <a:pPr lvl="1"/>
            <a:r>
              <a:rPr lang="it-IT" dirty="0"/>
              <a:t>Responsabilità dei Soci limitata al Capitale conferito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64D242-ABE0-4F88-9AB8-18BC6B9AC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14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Tipologie Societarie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5145436"/>
          </a:xfrm>
        </p:spPr>
        <p:txBody>
          <a:bodyPr>
            <a:normAutofit/>
          </a:bodyPr>
          <a:lstStyle/>
          <a:p>
            <a:r>
              <a:rPr lang="it-IT" sz="3600" dirty="0"/>
              <a:t>Società di Persone</a:t>
            </a:r>
          </a:p>
          <a:p>
            <a:endParaRPr lang="it-IT" dirty="0"/>
          </a:p>
          <a:p>
            <a:pPr lvl="1"/>
            <a:r>
              <a:rPr lang="it-IT" sz="3200" dirty="0"/>
              <a:t>società semplice (</a:t>
            </a:r>
            <a:r>
              <a:rPr lang="it-IT" sz="3200" dirty="0" err="1"/>
              <a:t>S.s.</a:t>
            </a:r>
            <a:r>
              <a:rPr lang="it-IT" sz="3200" dirty="0"/>
              <a:t>) </a:t>
            </a:r>
          </a:p>
          <a:p>
            <a:pPr marL="0" indent="0">
              <a:buNone/>
            </a:pPr>
            <a:endParaRPr lang="it-IT" sz="3200" dirty="0"/>
          </a:p>
          <a:p>
            <a:pPr lvl="1"/>
            <a:r>
              <a:rPr lang="it-IT" sz="3200" dirty="0"/>
              <a:t>società in nome collettivo (S.n.c.)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società in accomandita semplice (S.a.s.)</a:t>
            </a:r>
          </a:p>
          <a:p>
            <a:pPr lvl="1"/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A3F56A-507C-4BE6-84C5-EFBC03FC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19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Tipologie Societarie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073428"/>
          </a:xfrm>
        </p:spPr>
        <p:txBody>
          <a:bodyPr>
            <a:normAutofit lnSpcReduction="10000"/>
          </a:bodyPr>
          <a:lstStyle/>
          <a:p>
            <a:r>
              <a:rPr lang="it-IT" sz="3600" dirty="0"/>
              <a:t>Società di Capitali</a:t>
            </a:r>
          </a:p>
          <a:p>
            <a:pPr marL="0" indent="0">
              <a:buNone/>
            </a:pPr>
            <a:endParaRPr lang="it-IT" sz="2800" dirty="0"/>
          </a:p>
          <a:p>
            <a:pPr lvl="1"/>
            <a:r>
              <a:rPr lang="it-IT" sz="3200" dirty="0"/>
              <a:t>società per azioni (S.p.A.)</a:t>
            </a:r>
          </a:p>
          <a:p>
            <a:pPr lvl="1"/>
            <a:endParaRPr lang="it-IT" sz="3200" dirty="0"/>
          </a:p>
          <a:p>
            <a:pPr lvl="1"/>
            <a:r>
              <a:rPr lang="it-IT" sz="3200" dirty="0"/>
              <a:t>società in accomandita per azioni (</a:t>
            </a:r>
            <a:r>
              <a:rPr lang="it-IT" sz="3200" dirty="0" err="1"/>
              <a:t>S.a.p.a</a:t>
            </a:r>
            <a:r>
              <a:rPr lang="it-IT" sz="3200" dirty="0"/>
              <a:t>.)</a:t>
            </a:r>
          </a:p>
          <a:p>
            <a:pPr lvl="1"/>
            <a:endParaRPr lang="it-IT" sz="3200" dirty="0"/>
          </a:p>
          <a:p>
            <a:pPr lvl="1"/>
            <a:r>
              <a:rPr lang="it-IT" sz="3200" dirty="0"/>
              <a:t>società a responsabilità limitata (S.r.l.)</a:t>
            </a:r>
          </a:p>
          <a:p>
            <a:pPr lvl="1"/>
            <a:endParaRPr lang="it-IT" sz="3200" dirty="0"/>
          </a:p>
          <a:p>
            <a:pPr lvl="1"/>
            <a:r>
              <a:rPr lang="it-IT" sz="3200" dirty="0"/>
              <a:t>società a responsabilità limitata semplificata (</a:t>
            </a:r>
            <a:r>
              <a:rPr lang="it-IT" sz="3200" dirty="0" err="1"/>
              <a:t>S.r.l.s</a:t>
            </a:r>
            <a:r>
              <a:rPr lang="it-IT" sz="3200" dirty="0"/>
              <a:t>.) </a:t>
            </a:r>
          </a:p>
          <a:p>
            <a:pPr lvl="1"/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BAAEAD-1E3C-4230-B93E-77B1B59B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915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56207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Tipologie Societarie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908720"/>
            <a:ext cx="10972800" cy="5217445"/>
          </a:xfrm>
        </p:spPr>
        <p:txBody>
          <a:bodyPr>
            <a:normAutofit/>
          </a:bodyPr>
          <a:lstStyle/>
          <a:p>
            <a:r>
              <a:rPr lang="it-IT" sz="3600" dirty="0"/>
              <a:t>Società Cooperative</a:t>
            </a:r>
          </a:p>
          <a:p>
            <a:pPr lvl="1"/>
            <a:r>
              <a:rPr lang="it-IT" sz="3200" dirty="0"/>
              <a:t>Personalità giuridica</a:t>
            </a:r>
          </a:p>
          <a:p>
            <a:pPr lvl="1"/>
            <a:r>
              <a:rPr lang="it-IT" sz="3200" dirty="0"/>
              <a:t>Responsabilità limitata</a:t>
            </a:r>
          </a:p>
          <a:p>
            <a:pPr lvl="1"/>
            <a:r>
              <a:rPr lang="it-IT" sz="3200" dirty="0"/>
              <a:t>Mutualità (prevalente o non prevalente)</a:t>
            </a:r>
          </a:p>
          <a:p>
            <a:pPr lvl="0">
              <a:buClr>
                <a:srgbClr val="727CA3"/>
              </a:buClr>
            </a:pPr>
            <a:r>
              <a:rPr lang="it-IT" sz="3600" dirty="0">
                <a:solidFill>
                  <a:prstClr val="black"/>
                </a:solidFill>
              </a:rPr>
              <a:t>Consorzi</a:t>
            </a:r>
          </a:p>
          <a:p>
            <a:pPr lvl="1"/>
            <a:r>
              <a:rPr lang="it-IT" sz="3200" dirty="0"/>
              <a:t>Le società di capitali possono svolgere, attraverso la costituzione di consorzi, anche attività consortile, che consiste nella organizzazione comune per la disciplina e lo svolgimento di determinate fasi delle rispettive imprese</a:t>
            </a:r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B2B475-05A6-4FAD-A684-33EBDD6B0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19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 Costituzione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5112568"/>
          </a:xfrm>
        </p:spPr>
        <p:txBody>
          <a:bodyPr>
            <a:normAutofit fontScale="92500" lnSpcReduction="10000"/>
          </a:bodyPr>
          <a:lstStyle/>
          <a:p>
            <a:r>
              <a:rPr lang="it-IT" sz="3600" dirty="0"/>
              <a:t>Contratto di Società (atto costitutivo)</a:t>
            </a:r>
          </a:p>
          <a:p>
            <a:endParaRPr lang="it-IT" sz="3200" dirty="0"/>
          </a:p>
          <a:p>
            <a:pPr lvl="1"/>
            <a:r>
              <a:rPr lang="it-IT" sz="3200" dirty="0"/>
              <a:t>Atto notarile (</a:t>
            </a:r>
            <a:r>
              <a:rPr lang="it-IT" sz="3200" dirty="0" err="1"/>
              <a:t>SdC</a:t>
            </a:r>
            <a:r>
              <a:rPr lang="it-IT" sz="3200" dirty="0"/>
              <a:t>) o scrittura privata con firme autenticate (</a:t>
            </a:r>
            <a:r>
              <a:rPr lang="it-IT" sz="3200" dirty="0" err="1"/>
              <a:t>SdP</a:t>
            </a:r>
            <a:r>
              <a:rPr lang="it-IT" sz="3200" dirty="0"/>
              <a:t>)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Ammesso anche un solo Socio per S.p.A. e S.r.l.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Personalità giuridica acquisita con iscrizione dell’atto costitutivo presso il Registro delle Imprese (per le Società di Capitali)</a:t>
            </a:r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1F364E-2384-40B1-A5C6-02E805BE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044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Capitale minimo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980728"/>
            <a:ext cx="10972800" cy="5145437"/>
          </a:xfrm>
        </p:spPr>
        <p:txBody>
          <a:bodyPr>
            <a:normAutofit fontScale="85000" lnSpcReduction="20000"/>
          </a:bodyPr>
          <a:lstStyle/>
          <a:p>
            <a:r>
              <a:rPr lang="it-IT" sz="4200" dirty="0"/>
              <a:t>Capitale Sociale </a:t>
            </a:r>
          </a:p>
          <a:p>
            <a:pPr marL="0" indent="0">
              <a:buNone/>
            </a:pPr>
            <a:endParaRPr lang="it-IT" sz="2800" dirty="0"/>
          </a:p>
          <a:p>
            <a:pPr lvl="1"/>
            <a:r>
              <a:rPr lang="it-IT" sz="3500" dirty="0"/>
              <a:t>Società di persone: non c’è un limite minimo</a:t>
            </a:r>
          </a:p>
          <a:p>
            <a:pPr marL="274320" lvl="1" indent="0">
              <a:buNone/>
            </a:pPr>
            <a:endParaRPr lang="it-IT" sz="3500" dirty="0"/>
          </a:p>
          <a:p>
            <a:pPr lvl="1"/>
            <a:r>
              <a:rPr lang="it-IT" sz="3500" dirty="0"/>
              <a:t>S.p.A. minimo 50.000 € (art. 2327 c.c. come modificato dal D.L. 91/2014)</a:t>
            </a:r>
          </a:p>
          <a:p>
            <a:pPr lvl="1"/>
            <a:endParaRPr lang="it-IT" sz="3500" dirty="0"/>
          </a:p>
          <a:p>
            <a:pPr lvl="1"/>
            <a:r>
              <a:rPr lang="it-IT" sz="3500" dirty="0"/>
              <a:t>S.r.l.</a:t>
            </a:r>
          </a:p>
          <a:p>
            <a:pPr lvl="2"/>
            <a:r>
              <a:rPr lang="it-IT" sz="3500" dirty="0"/>
              <a:t>Ordinarie, minimo 10.000 € (art. 2463 comma 2 c.c.)</a:t>
            </a:r>
          </a:p>
          <a:p>
            <a:pPr lvl="2"/>
            <a:r>
              <a:rPr lang="it-IT" sz="3500" dirty="0"/>
              <a:t>A capitale ridotto, da 1 a 9.999 € (art. 2463 comma 4 c.c.)</a:t>
            </a:r>
          </a:p>
          <a:p>
            <a:pPr lvl="2"/>
            <a:r>
              <a:rPr lang="it-IT" sz="3500" dirty="0"/>
              <a:t>Semplificate, da 1 a 9.999 € (art. 2463 bis c.c.)</a:t>
            </a:r>
          </a:p>
          <a:p>
            <a:pPr lvl="1"/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8213AA-6893-4365-B3F3-7916B53B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824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Oggetto sociale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073428"/>
          </a:xfrm>
        </p:spPr>
        <p:txBody>
          <a:bodyPr>
            <a:normAutofit/>
          </a:bodyPr>
          <a:lstStyle/>
          <a:p>
            <a:r>
              <a:rPr lang="it-IT" sz="3600" dirty="0"/>
              <a:t>Oggetto Sociale</a:t>
            </a:r>
          </a:p>
          <a:p>
            <a:pPr marL="0" indent="0">
              <a:buNone/>
            </a:pPr>
            <a:endParaRPr lang="it-IT" dirty="0"/>
          </a:p>
          <a:p>
            <a:pPr lvl="1"/>
            <a:r>
              <a:rPr lang="it-IT" sz="3200" dirty="0"/>
              <a:t>Attività economica, determinata nell’atto costitutivo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Deve trattarsi di un’attività produttiva a contenuto patrimoniale, finalizzata alla produzione o allo scambio di beni o servizi</a:t>
            </a:r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5C487E-F80A-47F7-BF8E-88CD6FA7D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944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Scopo sociale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4771" y="908721"/>
            <a:ext cx="10972800" cy="5447630"/>
          </a:xfrm>
        </p:spPr>
        <p:txBody>
          <a:bodyPr>
            <a:normAutofit fontScale="92500" lnSpcReduction="10000"/>
          </a:bodyPr>
          <a:lstStyle/>
          <a:p>
            <a:r>
              <a:rPr lang="it-IT" sz="3600" dirty="0"/>
              <a:t>Scopo</a:t>
            </a:r>
          </a:p>
          <a:p>
            <a:endParaRPr lang="it-IT" sz="2800" dirty="0"/>
          </a:p>
          <a:p>
            <a:pPr lvl="1"/>
            <a:r>
              <a:rPr lang="it-IT" sz="3200" dirty="0"/>
              <a:t>Lucro (divisione degli utili)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Mutualistico (fornitura di beni e servizi ai Soci: Coop.)</a:t>
            </a:r>
          </a:p>
          <a:p>
            <a:pPr lvl="1"/>
            <a:endParaRPr lang="it-IT" sz="3200" dirty="0"/>
          </a:p>
          <a:p>
            <a:pPr lvl="1"/>
            <a:r>
              <a:rPr lang="it-IT" sz="3200" dirty="0"/>
              <a:t>Consortile (coordinamento di attività economiche)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Eccezione: società «benefit» (legge 208/2015 commi 376-383 e allegati 4 – 5 entrata in vigore dal 1° gennaio 2016) </a:t>
            </a:r>
            <a:r>
              <a:rPr lang="it-IT" sz="3200" dirty="0">
                <a:sym typeface="Wingdings" panose="05000000000000000000" pitchFamily="2" charset="2"/>
              </a:rPr>
              <a:t> beneficio comune</a:t>
            </a:r>
            <a:endParaRPr lang="it-IT" sz="3200" dirty="0"/>
          </a:p>
          <a:p>
            <a:pPr lvl="1"/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2E33DC-3A25-48C0-BEED-3E8924A7F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0441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Società «</a:t>
            </a:r>
            <a:r>
              <a:rPr lang="it-IT" i="1" dirty="0"/>
              <a:t>benefit»</a:t>
            </a:r>
            <a:r>
              <a:rPr lang="it-IT" dirty="0"/>
              <a:t>: scopo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073428"/>
          </a:xfrm>
        </p:spPr>
        <p:txBody>
          <a:bodyPr>
            <a:normAutofit fontScale="92500"/>
          </a:bodyPr>
          <a:lstStyle/>
          <a:p>
            <a:r>
              <a:rPr lang="it-IT" sz="3600" dirty="0"/>
              <a:t>Scopo Società Benefit</a:t>
            </a:r>
          </a:p>
          <a:p>
            <a:pPr marL="0" indent="0">
              <a:buNone/>
            </a:pPr>
            <a:r>
              <a:rPr lang="it-IT" dirty="0"/>
              <a:t> </a:t>
            </a:r>
          </a:p>
          <a:p>
            <a:pPr marL="274320" lvl="1" indent="0">
              <a:buNone/>
            </a:pPr>
            <a:r>
              <a:rPr lang="it-IT" sz="3600" dirty="0"/>
              <a:t>Le Società Benefit, «.. nell’esercizio di una attività economica, oltre allo scopo di dividerne gli utili, perseguono una o più finalità di beneficio comune e operano in modo responsabile, sostenibile e trasparente nei confronti di persone, comunità, territori e ambiente, beni ed attività culturali e sociali, enti e associazioni ed altri portatori di interesse»</a:t>
            </a:r>
          </a:p>
          <a:p>
            <a:pPr marL="274320" lvl="1" indent="0">
              <a:buNone/>
            </a:pPr>
            <a:r>
              <a:rPr lang="it-IT" dirty="0"/>
              <a:t> </a:t>
            </a:r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6F920C-B531-465B-81C8-4172FC23F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06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Il «beneficio comune»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908721"/>
            <a:ext cx="10972800" cy="5217444"/>
          </a:xfrm>
        </p:spPr>
        <p:txBody>
          <a:bodyPr>
            <a:normAutofit/>
          </a:bodyPr>
          <a:lstStyle/>
          <a:p>
            <a:endParaRPr lang="it-IT" sz="3600" dirty="0"/>
          </a:p>
          <a:p>
            <a:r>
              <a:rPr lang="it-IT" sz="3600" dirty="0"/>
              <a:t>Scopo Società Benefit: il «beneficio comune»</a:t>
            </a:r>
          </a:p>
          <a:p>
            <a:pPr marL="274320" lvl="1" indent="0">
              <a:buNone/>
            </a:pPr>
            <a:endParaRPr lang="it-IT" sz="3200" dirty="0"/>
          </a:p>
          <a:p>
            <a:pPr marL="274320" lvl="1" indent="0">
              <a:buNone/>
            </a:pPr>
            <a:r>
              <a:rPr lang="it-IT" sz="3600" dirty="0"/>
              <a:t>Per «beneficio comune» si intende il perseguimento di uno o più effetti positivi, o la riduzione degli effetti negativi, su una o più categorie sopra individuate (persone, comunità, territori, ambiente ..)</a:t>
            </a:r>
          </a:p>
          <a:p>
            <a:pPr marL="274320" lvl="1" indent="0">
              <a:buNone/>
            </a:pPr>
            <a:endParaRPr lang="it-IT" sz="3200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39ECAF-C1E5-4E32-944D-A429440D0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9452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/>
              <a:t>Organo di controllo e </a:t>
            </a:r>
            <a:r>
              <a:rPr lang="it-IT" dirty="0" err="1"/>
              <a:t>e</a:t>
            </a:r>
            <a:r>
              <a:rPr lang="it-IT" dirty="0"/>
              <a:t> revisione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980728"/>
            <a:ext cx="10972800" cy="5184576"/>
          </a:xfrm>
        </p:spPr>
        <p:txBody>
          <a:bodyPr>
            <a:normAutofit lnSpcReduction="10000"/>
          </a:bodyPr>
          <a:lstStyle/>
          <a:p>
            <a:r>
              <a:rPr lang="it-IT" sz="3200" dirty="0"/>
              <a:t>Società e revisione legale dei conti</a:t>
            </a:r>
          </a:p>
          <a:p>
            <a:pPr marL="0" indent="0">
              <a:buNone/>
            </a:pPr>
            <a:endParaRPr lang="it-IT" sz="3200" dirty="0"/>
          </a:p>
          <a:p>
            <a:pPr lvl="1"/>
            <a:r>
              <a:rPr lang="it-IT" sz="2800" dirty="0"/>
              <a:t>Organo di controllo previsto solo per le società di capitali (collegio sindacale)</a:t>
            </a:r>
          </a:p>
          <a:p>
            <a:pPr marL="0" indent="0">
              <a:buNone/>
            </a:pPr>
            <a:endParaRPr lang="it-IT" sz="2800" dirty="0"/>
          </a:p>
          <a:p>
            <a:pPr lvl="1"/>
            <a:r>
              <a:rPr lang="it-IT" sz="2800" dirty="0"/>
              <a:t>Al collegio sindacale può essere affidato o no il controllo contabile (revisione legale dei conti)</a:t>
            </a:r>
          </a:p>
          <a:p>
            <a:endParaRPr lang="it-IT" sz="2800" dirty="0"/>
          </a:p>
          <a:p>
            <a:pPr lvl="1"/>
            <a:r>
              <a:rPr lang="it-IT" sz="2800" dirty="0"/>
              <a:t>Il controllo contabile può essere affidato, in alternativa, ad un revisore legale o ad una società di revisione, iscritti nell’apposito registro</a:t>
            </a:r>
          </a:p>
          <a:p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9FC15B-D492-4D86-8ADE-42E8A40E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71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Obbligo revisione legale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303614"/>
          </a:xfrm>
        </p:spPr>
        <p:txBody>
          <a:bodyPr>
            <a:normAutofit/>
          </a:bodyPr>
          <a:lstStyle/>
          <a:p>
            <a:r>
              <a:rPr lang="it-IT" sz="3600" dirty="0"/>
              <a:t>Obbligo del controllo legale dei conti</a:t>
            </a:r>
          </a:p>
          <a:p>
            <a:pPr marL="0" indent="0">
              <a:buNone/>
            </a:pPr>
            <a:endParaRPr lang="it-IT" dirty="0"/>
          </a:p>
          <a:p>
            <a:pPr lvl="1"/>
            <a:r>
              <a:rPr lang="it-IT" sz="3200" dirty="0"/>
              <a:t>Se obbligate alla redazione del bilancio consolidato</a:t>
            </a:r>
          </a:p>
          <a:p>
            <a:pPr marL="274320" lvl="1" indent="0">
              <a:buNone/>
            </a:pPr>
            <a:endParaRPr lang="it-IT" sz="3200" dirty="0"/>
          </a:p>
          <a:p>
            <a:pPr lvl="1"/>
            <a:r>
              <a:rPr lang="it-IT" sz="3200" dirty="0"/>
              <a:t>Se il modello di </a:t>
            </a:r>
            <a:r>
              <a:rPr lang="it-IT" sz="3200" dirty="0" err="1"/>
              <a:t>governance</a:t>
            </a:r>
            <a:r>
              <a:rPr lang="it-IT" sz="3200" dirty="0"/>
              <a:t> adottato è dualistico o monistico (in entrambi i casi non è previsto il Collegio Sindacale)</a:t>
            </a:r>
          </a:p>
          <a:p>
            <a:pPr lvl="1"/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A91914-369D-4819-BDCA-F6BAB3E16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8692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34509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Obbligo revisione legale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B187640-C81B-4CD1-824F-A3284439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15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5E4AD7E-B203-42AE-82DE-833F4E157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1906228"/>
            <a:ext cx="9937104" cy="424262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AE96D1D-1EB8-40F3-AABE-8A08D84E4A71}"/>
              </a:ext>
            </a:extLst>
          </p:cNvPr>
          <p:cNvSpPr txBox="1"/>
          <p:nvPr/>
        </p:nvSpPr>
        <p:spPr>
          <a:xfrm>
            <a:off x="629562" y="1376617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SISTEMA DUALISTICO</a:t>
            </a:r>
          </a:p>
        </p:txBody>
      </p:sp>
    </p:spTree>
    <p:extLst>
      <p:ext uri="{BB962C8B-B14F-4D97-AF65-F5344CB8AC3E}">
        <p14:creationId xmlns:p14="http://schemas.microsoft.com/office/powerpoint/2010/main" val="1723615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404663"/>
            <a:ext cx="10972800" cy="28803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Obbligo revisione legale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C081D05-264B-4D97-AD0D-F3F9E5E25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16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AE96D1D-1EB8-40F3-AABE-8A08D84E4A71}"/>
              </a:ext>
            </a:extLst>
          </p:cNvPr>
          <p:cNvSpPr txBox="1"/>
          <p:nvPr/>
        </p:nvSpPr>
        <p:spPr>
          <a:xfrm>
            <a:off x="609600" y="1278858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SISTEMA MONISTICO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ECAF3DC-5A83-474B-A7C3-9C376E9FA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1700808"/>
            <a:ext cx="9793088" cy="465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92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Revisione legale nelle S.r.l.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5073429"/>
          </a:xfrm>
        </p:spPr>
        <p:txBody>
          <a:bodyPr>
            <a:normAutofit fontScale="92500" lnSpcReduction="20000"/>
          </a:bodyPr>
          <a:lstStyle/>
          <a:p>
            <a:r>
              <a:rPr lang="it-IT" sz="3500" dirty="0"/>
              <a:t>Obbligo del controllo legale dei conti</a:t>
            </a:r>
          </a:p>
          <a:p>
            <a:pPr marL="0" indent="0">
              <a:buNone/>
            </a:pPr>
            <a:endParaRPr lang="it-IT" dirty="0"/>
          </a:p>
          <a:p>
            <a:pPr lvl="1"/>
            <a:r>
              <a:rPr lang="it-IT" sz="3000" dirty="0"/>
              <a:t>S.r.l.: superamento per due esercizi consecutivi di almeno due dei seguenti limiti:</a:t>
            </a:r>
          </a:p>
          <a:p>
            <a:pPr lvl="1"/>
            <a:endParaRPr lang="it-IT" sz="3000" dirty="0"/>
          </a:p>
          <a:p>
            <a:pPr lvl="2"/>
            <a:r>
              <a:rPr lang="it-IT" sz="3000" dirty="0"/>
              <a:t>i) totale dell’attivo dello stato patrimoniale: 2 milioni di euro</a:t>
            </a:r>
          </a:p>
          <a:p>
            <a:pPr lvl="2"/>
            <a:r>
              <a:rPr lang="it-IT" sz="3000" dirty="0"/>
              <a:t>ii) ricavi delle vendite e delle prestazioni: 2 milioni di euro</a:t>
            </a:r>
          </a:p>
          <a:p>
            <a:pPr lvl="2"/>
            <a:r>
              <a:rPr lang="it-IT" sz="3000" dirty="0"/>
              <a:t>iii) dipendenti occupati in media durante l’esercizio: 10 unità</a:t>
            </a:r>
          </a:p>
          <a:p>
            <a:pPr lvl="2"/>
            <a:endParaRPr lang="it-IT" sz="2100" dirty="0"/>
          </a:p>
          <a:p>
            <a:pPr marL="594360" lvl="2" indent="0">
              <a:buNone/>
            </a:pPr>
            <a:r>
              <a:rPr lang="it-IT" dirty="0"/>
              <a:t>(art. 2477 c.c. come novellato dal D. </a:t>
            </a:r>
            <a:r>
              <a:rPr lang="it-IT" dirty="0" err="1"/>
              <a:t>Lgs</a:t>
            </a:r>
            <a:r>
              <a:rPr lang="it-IT" dirty="0"/>
              <a:t>. attuativo della legge n. 155 del 19 ottobre 2017 (il “nuovo codice della crisi di impresa”)</a:t>
            </a:r>
          </a:p>
          <a:p>
            <a:pPr lvl="2"/>
            <a:endParaRPr lang="it-IT" sz="2100" dirty="0"/>
          </a:p>
          <a:p>
            <a:pPr marL="594360" lvl="2" indent="0">
              <a:buNone/>
            </a:pPr>
            <a:endParaRPr lang="it-IT" dirty="0"/>
          </a:p>
          <a:p>
            <a:pPr lvl="1"/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AD8E6C-1E05-4ED7-8096-D2509EF3A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755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57197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Revisione legale nelle S.r.l.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5073429"/>
          </a:xfrm>
        </p:spPr>
        <p:txBody>
          <a:bodyPr>
            <a:normAutofit/>
          </a:bodyPr>
          <a:lstStyle/>
          <a:p>
            <a:r>
              <a:rPr lang="it-IT" sz="3200" dirty="0"/>
              <a:t>Obbligo del controllo legale dei conti</a:t>
            </a:r>
          </a:p>
          <a:p>
            <a:endParaRPr lang="it-IT" sz="2400" dirty="0"/>
          </a:p>
          <a:p>
            <a:r>
              <a:rPr lang="it-IT" sz="2800" dirty="0"/>
              <a:t>Resta fermo l’obbligo di nomina del revisore legale o della società di revisione, in alternativa all’affidamento del controllo contabile al Collegio Sindacale, per le S.r.l.:</a:t>
            </a:r>
          </a:p>
          <a:p>
            <a:endParaRPr lang="it-IT" sz="2800" dirty="0"/>
          </a:p>
          <a:p>
            <a:pPr lvl="1"/>
            <a:r>
              <a:rPr lang="it-IT" sz="2800" b="1" dirty="0"/>
              <a:t>tenute alla redazione del bilancio consolidato</a:t>
            </a:r>
          </a:p>
          <a:p>
            <a:pPr lvl="1"/>
            <a:endParaRPr lang="it-IT" sz="2800" dirty="0"/>
          </a:p>
          <a:p>
            <a:pPr lvl="1"/>
            <a:r>
              <a:rPr lang="it-IT" sz="2800" b="1" dirty="0"/>
              <a:t>che controllano una società obbligata alla revisione legale</a:t>
            </a:r>
          </a:p>
          <a:p>
            <a:pPr lvl="1"/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274320" lvl="1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454A03-98A7-4A81-BEC6-78347884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CF8DB-989D-4758-ABFB-E195259F854E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9631051"/>
      </p:ext>
    </p:extLst>
  </p:cSld>
  <p:clrMapOvr>
    <a:masterClrMapping/>
  </p:clrMapOvr>
</p:sld>
</file>

<file path=ppt/theme/theme1.xml><?xml version="1.0" encoding="utf-8"?>
<a:theme xmlns:a="http://schemas.openxmlformats.org/drawingml/2006/main" name="Fondazione Stud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ondazione Studi" id="{846FE1A8-4074-46A0-A09B-0C93744EA91E}" vid="{358CA522-AD8F-41B6-869F-1E59A41F626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Fondazione Studi</Template>
  <TotalTime>11767</TotalTime>
  <Words>752</Words>
  <Application>Microsoft Office PowerPoint</Application>
  <PresentationFormat>Widescreen</PresentationFormat>
  <Paragraphs>218</Paragraphs>
  <Slides>18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1" baseType="lpstr">
      <vt:lpstr>Arial</vt:lpstr>
      <vt:lpstr>Calibri</vt:lpstr>
      <vt:lpstr>Fondazione Studi</vt:lpstr>
      <vt:lpstr>C.2.3 TIPOLOGIE SOCIETARIE</vt:lpstr>
      <vt:lpstr>Tipologie Societarie</vt:lpstr>
      <vt:lpstr>Tipologie Societarie</vt:lpstr>
      <vt:lpstr>Tipologie Societarie</vt:lpstr>
      <vt:lpstr>Tipologie Societarie</vt:lpstr>
      <vt:lpstr>Tipologie Societarie</vt:lpstr>
      <vt:lpstr> Costituzione</vt:lpstr>
      <vt:lpstr>Capitale minimo</vt:lpstr>
      <vt:lpstr>Oggetto sociale</vt:lpstr>
      <vt:lpstr>Scopo sociale</vt:lpstr>
      <vt:lpstr>Società «benefit»: scopo</vt:lpstr>
      <vt:lpstr>Il «beneficio comune»</vt:lpstr>
      <vt:lpstr>Organo di controllo e e revisione </vt:lpstr>
      <vt:lpstr>Obbligo revisione legale</vt:lpstr>
      <vt:lpstr>Obbligo revisione legale</vt:lpstr>
      <vt:lpstr>Obbligo revisione legale</vt:lpstr>
      <vt:lpstr>Revisione legale nelle S.r.l.</vt:lpstr>
      <vt:lpstr>Revisione legale nelle S.r.l.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formazione obbligatoria dei Consulenti del Lavoro / Revisori Legali</dc:title>
  <dc:creator>EDASET</dc:creator>
  <cp:lastModifiedBy>Francesco</cp:lastModifiedBy>
  <cp:revision>20</cp:revision>
  <dcterms:created xsi:type="dcterms:W3CDTF">2019-09-25T13:13:05Z</dcterms:created>
  <dcterms:modified xsi:type="dcterms:W3CDTF">2019-10-10T12:20:04Z</dcterms:modified>
</cp:coreProperties>
</file>