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44251EF9-4162-4E26-9361-023D8C069198}">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4"/>
            <p14:sldId id="273"/>
            <p14:sldId id="275"/>
            <p14:sldId id="276"/>
            <p14:sldId id="277"/>
            <p14:sldId id="278"/>
            <p14:sldId id="279"/>
            <p14:sldId id="280"/>
            <p14:sldId id="281"/>
            <p14:sldId id="282"/>
            <p14:sldId id="28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79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62E6F-5B3C-48E5-A107-B842DB5515E6}" type="datetimeFigureOut">
              <a:rPr lang="it-IT" smtClean="0"/>
              <a:t>10/10/2019</a:t>
            </a:fld>
            <a:endParaRPr lang="it-IT"/>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396EF9-4037-4D1E-A17D-9D7E13AF4FF5}" type="slidenum">
              <a:rPr lang="it-IT" smtClean="0"/>
              <a:t>‹N›</a:t>
            </a:fld>
            <a:endParaRPr lang="it-IT"/>
          </a:p>
        </p:txBody>
      </p:sp>
    </p:spTree>
    <p:extLst>
      <p:ext uri="{BB962C8B-B14F-4D97-AF65-F5344CB8AC3E}">
        <p14:creationId xmlns:p14="http://schemas.microsoft.com/office/powerpoint/2010/main" val="567518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2</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3</a:t>
            </a:fld>
            <a:endParaRPr lang="it-IT"/>
          </a:p>
        </p:txBody>
      </p:sp>
    </p:spTree>
    <p:extLst>
      <p:ext uri="{BB962C8B-B14F-4D97-AF65-F5344CB8AC3E}">
        <p14:creationId xmlns:p14="http://schemas.microsoft.com/office/powerpoint/2010/main" val="3711510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a:t>Fare clic per modificare lo stile del titolo dello schema</a:t>
            </a:r>
          </a:p>
        </p:txBody>
      </p:sp>
      <p:sp>
        <p:nvSpPr>
          <p:cNvPr id="3" name="Sottotito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376A0A94-0DE5-4A1E-B242-74F5EBB5CDB7}" type="datetime1">
              <a:rPr lang="it-IT" smtClean="0"/>
              <a:t>10/10/2019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144883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AB9E3FB-ABC2-4FD1-BE36-D2CAA1B84CF0}" type="datetime1">
              <a:rPr lang="it-IT" smtClean="0"/>
              <a:t>10/10/2019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4090024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5333" b="1" cap="all"/>
            </a:lvl1pPr>
          </a:lstStyle>
          <a:p>
            <a:r>
              <a:rPr lang="it-IT"/>
              <a:t>Fare clic per modificare lo stile del titolo dello schema</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878962B0-0989-4027-8F1F-7965374BB080}" type="datetime1">
              <a:rPr lang="it-IT" smtClean="0"/>
              <a:t>10/10/2019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182011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019FB770-E81D-4AE1-A781-9E1D7F8641D9}" type="datetime1">
              <a:rPr lang="it-IT" smtClean="0"/>
              <a:t>10/10/2019</a:t>
            </a:fld>
            <a:endParaRPr lang="it-IT"/>
          </a:p>
        </p:txBody>
      </p:sp>
      <p:sp>
        <p:nvSpPr>
          <p:cNvPr id="6" name="Segnaposto piè di pagina 5"/>
          <p:cNvSpPr>
            <a:spLocks noGrp="1"/>
          </p:cNvSpPr>
          <p:nvPr>
            <p:ph type="ftr" sz="quarter" idx="11"/>
          </p:nvPr>
        </p:nvSpPr>
        <p:spPr/>
        <p:txBody>
          <a:bodyPr/>
          <a:lstStyle/>
          <a:p>
            <a:r>
              <a:rPr lang="it-IT"/>
              <a:t>Dr. Francesco Tedeschi - CdL / Revisore Legale</a:t>
            </a:r>
          </a:p>
        </p:txBody>
      </p:sp>
      <p:sp>
        <p:nvSpPr>
          <p:cNvPr id="7" name="Segnaposto numero diapositiva 6"/>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830201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 dello schema</a:t>
            </a:r>
          </a:p>
        </p:txBody>
      </p:sp>
      <p:sp>
        <p:nvSpPr>
          <p:cNvPr id="3" name="Segnaposto testo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a:t>Fare clic per modificare gli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a:t>Fare clic per modificare gli stili del testo dello schema</a:t>
            </a:r>
          </a:p>
        </p:txBody>
      </p:sp>
      <p:sp>
        <p:nvSpPr>
          <p:cNvPr id="6" name="Segnaposto contenuto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510AF821-D1F3-47E5-9F3E-6BBD1DCED6FE}" type="datetime1">
              <a:rPr lang="it-IT" smtClean="0"/>
              <a:t>10/10/2019</a:t>
            </a:fld>
            <a:endParaRPr lang="it-IT"/>
          </a:p>
        </p:txBody>
      </p:sp>
      <p:sp>
        <p:nvSpPr>
          <p:cNvPr id="8" name="Segnaposto piè di pagina 7"/>
          <p:cNvSpPr>
            <a:spLocks noGrp="1"/>
          </p:cNvSpPr>
          <p:nvPr>
            <p:ph type="ftr" sz="quarter" idx="11"/>
          </p:nvPr>
        </p:nvSpPr>
        <p:spPr/>
        <p:txBody>
          <a:bodyPr/>
          <a:lstStyle/>
          <a:p>
            <a:r>
              <a:rPr lang="it-IT"/>
              <a:t>Dr. Francesco Tedeschi - CdL / Revisore Legale</a:t>
            </a:r>
          </a:p>
        </p:txBody>
      </p:sp>
      <p:sp>
        <p:nvSpPr>
          <p:cNvPr id="9" name="Segnaposto numero diapositiva 8"/>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589736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2"/>
          <p:cNvSpPr>
            <a:spLocks noGrp="1"/>
          </p:cNvSpPr>
          <p:nvPr>
            <p:ph type="dt" sz="half" idx="10"/>
          </p:nvPr>
        </p:nvSpPr>
        <p:spPr/>
        <p:txBody>
          <a:bodyPr/>
          <a:lstStyle/>
          <a:p>
            <a:fld id="{CB4F8B58-2FE5-4B28-8799-4FE5466924DC}" type="datetime1">
              <a:rPr lang="it-IT" smtClean="0"/>
              <a:t>10/10/2019</a:t>
            </a:fld>
            <a:endParaRPr lang="it-IT"/>
          </a:p>
        </p:txBody>
      </p:sp>
      <p:sp>
        <p:nvSpPr>
          <p:cNvPr id="4" name="Segnaposto piè di pagina 3"/>
          <p:cNvSpPr>
            <a:spLocks noGrp="1"/>
          </p:cNvSpPr>
          <p:nvPr>
            <p:ph type="ftr" sz="quarter" idx="11"/>
          </p:nvPr>
        </p:nvSpPr>
        <p:spPr/>
        <p:txBody>
          <a:bodyPr/>
          <a:lstStyle/>
          <a:p>
            <a:r>
              <a:rPr lang="it-IT"/>
              <a:t>Dr. Francesco Tedeschi - CdL / Revisore Legale</a:t>
            </a:r>
          </a:p>
        </p:txBody>
      </p:sp>
      <p:sp>
        <p:nvSpPr>
          <p:cNvPr id="5" name="Segnaposto numero diapositiva 4"/>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153027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A4C9188-3BA9-4199-BDC4-71A63F72327C}" type="datetime1">
              <a:rPr lang="it-IT" smtClean="0"/>
              <a:t>10/10/2019</a:t>
            </a:fld>
            <a:endParaRPr lang="it-IT"/>
          </a:p>
        </p:txBody>
      </p:sp>
      <p:sp>
        <p:nvSpPr>
          <p:cNvPr id="3" name="Segnaposto piè di pagina 2"/>
          <p:cNvSpPr>
            <a:spLocks noGrp="1"/>
          </p:cNvSpPr>
          <p:nvPr>
            <p:ph type="ftr" sz="quarter" idx="11"/>
          </p:nvPr>
        </p:nvSpPr>
        <p:spPr/>
        <p:txBody>
          <a:bodyPr/>
          <a:lstStyle/>
          <a:p>
            <a:r>
              <a:rPr lang="it-IT"/>
              <a:t>Dr. Francesco Tedeschi - CdL / Revisore Legale</a:t>
            </a:r>
          </a:p>
        </p:txBody>
      </p:sp>
      <p:sp>
        <p:nvSpPr>
          <p:cNvPr id="4" name="Segnaposto numero diapositiva 3"/>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70473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2" y="273049"/>
            <a:ext cx="4011084" cy="1162051"/>
          </a:xfrm>
        </p:spPr>
        <p:txBody>
          <a:bodyPr anchor="b"/>
          <a:lstStyle>
            <a:lvl1pPr algn="l">
              <a:defRPr sz="2667" b="1"/>
            </a:lvl1pPr>
          </a:lstStyle>
          <a:p>
            <a:r>
              <a:rPr lang="it-IT"/>
              <a:t>Fare clic per modificare lo stile del titolo dello schema</a:t>
            </a:r>
          </a:p>
        </p:txBody>
      </p:sp>
      <p:sp>
        <p:nvSpPr>
          <p:cNvPr id="3" name="Segnaposto contenuto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9AAF4AC4-52D0-4BE3-BD45-9974CE3E6D1E}" type="datetime1">
              <a:rPr lang="it-IT" smtClean="0"/>
              <a:t>10/10/2019</a:t>
            </a:fld>
            <a:endParaRPr lang="it-IT"/>
          </a:p>
        </p:txBody>
      </p:sp>
      <p:sp>
        <p:nvSpPr>
          <p:cNvPr id="6" name="Segnaposto piè di pagina 5"/>
          <p:cNvSpPr>
            <a:spLocks noGrp="1"/>
          </p:cNvSpPr>
          <p:nvPr>
            <p:ph type="ftr" sz="quarter" idx="11"/>
          </p:nvPr>
        </p:nvSpPr>
        <p:spPr/>
        <p:txBody>
          <a:bodyPr/>
          <a:lstStyle/>
          <a:p>
            <a:r>
              <a:rPr lang="it-IT"/>
              <a:t>Dr. Francesco Tedeschi - CdL / Revisore Legale</a:t>
            </a:r>
          </a:p>
        </p:txBody>
      </p:sp>
      <p:sp>
        <p:nvSpPr>
          <p:cNvPr id="7" name="Segnaposto numero diapositiva 6"/>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3402301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9"/>
          </a:xfrm>
        </p:spPr>
        <p:txBody>
          <a:bodyPr anchor="b"/>
          <a:lstStyle>
            <a:lvl1pPr algn="l">
              <a:defRPr sz="2667" b="1"/>
            </a:lvl1pPr>
          </a:lstStyle>
          <a:p>
            <a:r>
              <a:rPr lang="it-IT"/>
              <a:t>Fare clic per modificare lo stile del titolo dello schema</a:t>
            </a:r>
          </a:p>
        </p:txBody>
      </p:sp>
      <p:sp>
        <p:nvSpPr>
          <p:cNvPr id="3" name="Segnaposto immagine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it-IT"/>
              <a:t>Fare clic sull'icona per inserire un'immagine</a:t>
            </a:r>
          </a:p>
        </p:txBody>
      </p:sp>
      <p:sp>
        <p:nvSpPr>
          <p:cNvPr id="4" name="Segnaposto testo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EEDCC46C-DB65-4AAB-A646-F1E64DECDB92}" type="datetime1">
              <a:rPr lang="it-IT" smtClean="0"/>
              <a:t>10/10/2019</a:t>
            </a:fld>
            <a:endParaRPr lang="it-IT"/>
          </a:p>
        </p:txBody>
      </p:sp>
      <p:sp>
        <p:nvSpPr>
          <p:cNvPr id="6" name="Segnaposto piè di pagina 5"/>
          <p:cNvSpPr>
            <a:spLocks noGrp="1"/>
          </p:cNvSpPr>
          <p:nvPr>
            <p:ph type="ftr" sz="quarter" idx="11"/>
          </p:nvPr>
        </p:nvSpPr>
        <p:spPr/>
        <p:txBody>
          <a:bodyPr/>
          <a:lstStyle/>
          <a:p>
            <a:r>
              <a:rPr lang="it-IT"/>
              <a:t>Dr. Francesco Tedeschi - CdL / Revisore Legale</a:t>
            </a:r>
          </a:p>
        </p:txBody>
      </p:sp>
      <p:sp>
        <p:nvSpPr>
          <p:cNvPr id="7" name="Segnaposto numero diapositiva 6"/>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4179124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2C596497-6B28-4B74-B977-503E5BFB8D3E}" type="datetime1">
              <a:rPr lang="it-IT" smtClean="0"/>
              <a:t>10/10/2019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952978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39"/>
            <a:ext cx="2743200" cy="5851525"/>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09600" y="274639"/>
            <a:ext cx="80264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9B2B312-22BC-47F3-BE5A-0DB621D201EB}" type="datetime1">
              <a:rPr lang="it-IT" smtClean="0"/>
              <a:t>10/10/2019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029232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1558121-69A0-4E9D-A299-41BAEB9A0D2E}" type="datetime1">
              <a:rPr lang="it-IT" smtClean="0"/>
              <a:t>10/10/2019</a:t>
            </a:fld>
            <a:endParaRPr lang="it-IT"/>
          </a:p>
        </p:txBody>
      </p:sp>
      <p:sp>
        <p:nvSpPr>
          <p:cNvPr id="5" name="Segnaposto piè di pa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r>
              <a:rPr lang="it-IT"/>
              <a:t>Dr. Francesco Tedeschi - CdL / Revisore Legale</a:t>
            </a:r>
          </a:p>
        </p:txBody>
      </p:sp>
      <p:sp>
        <p:nvSpPr>
          <p:cNvPr id="6" name="Segnaposto numero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66FCF8DB-989D-4758-ABFB-E195259F854E}" type="slidenum">
              <a:rPr lang="it-IT" smtClean="0"/>
              <a:t>‹N›</a:t>
            </a:fld>
            <a:endParaRPr lang="it-IT"/>
          </a:p>
        </p:txBody>
      </p:sp>
    </p:spTree>
    <p:extLst>
      <p:ext uri="{BB962C8B-B14F-4D97-AF65-F5344CB8AC3E}">
        <p14:creationId xmlns:p14="http://schemas.microsoft.com/office/powerpoint/2010/main" val="39757996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it-IT"/>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altalex.com/documents/leggi/2013/08/23/legge-di-conversione-del-d-l-28-giugno-2013-n-76" TargetMode="External"/><Relationship Id="rId2" Type="http://schemas.openxmlformats.org/officeDocument/2006/relationships/hyperlink" Target="https://www.altalex.com/documents/leggi/2013/09/30/pacchetto-per-il-lavoro-e-rinvio-aumento-iva-il-decreto-coordinato-in-gazzett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image2.slideserve.com/4306965/slide7-l.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normattiva.it/uri-res/N2Ls?urn:nir:stato:legge:2009-01-28;2!vi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2420888"/>
            <a:ext cx="12192000" cy="1375792"/>
          </a:xfrm>
        </p:spPr>
        <p:txBody>
          <a:bodyPr>
            <a:noAutofit/>
          </a:bodyPr>
          <a:lstStyle/>
          <a:p>
            <a:r>
              <a:rPr lang="it-IT" sz="5400" dirty="0"/>
              <a:t>C.2.30 – Le società a responsabilità limitata</a:t>
            </a:r>
          </a:p>
        </p:txBody>
      </p:sp>
      <p:sp>
        <p:nvSpPr>
          <p:cNvPr id="3" name="Sottotitolo 2"/>
          <p:cNvSpPr>
            <a:spLocks noGrp="1"/>
          </p:cNvSpPr>
          <p:nvPr>
            <p:ph type="subTitle" idx="1"/>
          </p:nvPr>
        </p:nvSpPr>
        <p:spPr/>
        <p:txBody>
          <a:bodyPr>
            <a:normAutofit/>
          </a:bodyPr>
          <a:lstStyle/>
          <a:p>
            <a:r>
              <a:rPr lang="it-IT" b="1" dirty="0">
                <a:latin typeface="Calibri" panose="020F0502020204030204" pitchFamily="34" charset="0"/>
                <a:cs typeface="Calibri" panose="020F0502020204030204" pitchFamily="34" charset="0"/>
              </a:rPr>
              <a:t>caratteristiche e tipicità</a:t>
            </a:r>
          </a:p>
        </p:txBody>
      </p:sp>
    </p:spTree>
    <p:extLst>
      <p:ext uri="{BB962C8B-B14F-4D97-AF65-F5344CB8AC3E}">
        <p14:creationId xmlns:p14="http://schemas.microsoft.com/office/powerpoint/2010/main" val="40219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9840416" cy="457197"/>
          </a:xfrm>
        </p:spPr>
        <p:txBody>
          <a:bodyPr>
            <a:normAutofit fontScale="90000"/>
          </a:bodyPr>
          <a:lstStyle/>
          <a:p>
            <a:pPr algn="ctr"/>
            <a:r>
              <a:rPr lang="it-IT" dirty="0">
                <a:latin typeface="Calibri" panose="020F0502020204030204" pitchFamily="34" charset="0"/>
                <a:cs typeface="Calibri" panose="020F0502020204030204" pitchFamily="34" charset="0"/>
              </a:rPr>
              <a:t>Le società a responsabilità limitata</a:t>
            </a:r>
          </a:p>
        </p:txBody>
      </p:sp>
      <p:sp>
        <p:nvSpPr>
          <p:cNvPr id="3" name="Segnaposto contenuto 2"/>
          <p:cNvSpPr>
            <a:spLocks noGrp="1"/>
          </p:cNvSpPr>
          <p:nvPr>
            <p:ph idx="1"/>
          </p:nvPr>
        </p:nvSpPr>
        <p:spPr>
          <a:xfrm>
            <a:off x="628386" y="980728"/>
            <a:ext cx="10972800" cy="5102027"/>
          </a:xfrm>
        </p:spPr>
        <p:txBody>
          <a:bodyPr>
            <a:normAutofit fontScale="92500"/>
          </a:bodyPr>
          <a:lstStyle/>
          <a:p>
            <a:pPr marL="0" indent="0">
              <a:buNone/>
            </a:pPr>
            <a:r>
              <a:rPr lang="it-IT" sz="3600" dirty="0">
                <a:latin typeface="Calibri" panose="020F0502020204030204" pitchFamily="34" charset="0"/>
                <a:cs typeface="Calibri" panose="020F0502020204030204" pitchFamily="34" charset="0"/>
              </a:rPr>
              <a:t>La società a responsabilità limitata è una società di capitali in cui:</a:t>
            </a:r>
          </a:p>
          <a:p>
            <a:pPr marL="0" indent="0">
              <a:buNone/>
            </a:pPr>
            <a:endParaRPr lang="it-IT" sz="3600" dirty="0">
              <a:latin typeface="Calibri" panose="020F0502020204030204" pitchFamily="34" charset="0"/>
              <a:cs typeface="Calibri" panose="020F0502020204030204" pitchFamily="34" charset="0"/>
            </a:endParaRPr>
          </a:p>
          <a:p>
            <a:r>
              <a:rPr lang="it-IT" sz="3600" dirty="0">
                <a:latin typeface="Calibri" panose="020F0502020204030204" pitchFamily="34" charset="0"/>
                <a:cs typeface="Calibri" panose="020F0502020204030204" pitchFamily="34" charset="0"/>
              </a:rPr>
              <a:t>per le obbligazioni sociali risponde soltanto la società con il suo patrimonio (art. 2462, comma 1 c.c..); </a:t>
            </a:r>
          </a:p>
          <a:p>
            <a:pPr marL="0" indent="0">
              <a:buNone/>
            </a:pPr>
            <a:endParaRPr lang="it-IT" sz="3600" dirty="0">
              <a:latin typeface="Calibri" panose="020F0502020204030204" pitchFamily="34" charset="0"/>
              <a:cs typeface="Calibri" panose="020F0502020204030204" pitchFamily="34" charset="0"/>
            </a:endParaRPr>
          </a:p>
          <a:p>
            <a:r>
              <a:rPr lang="it-IT" sz="3600" dirty="0">
                <a:latin typeface="Calibri" panose="020F0502020204030204" pitchFamily="34" charset="0"/>
                <a:cs typeface="Calibri" panose="020F0502020204030204" pitchFamily="34" charset="0"/>
              </a:rPr>
              <a:t>le partecipazioni dei soci non possono essere rappresentate da azioni che, non possono, inoltre, essere oggetto di offerta al pubblico (art. 2468, comma 1 c.c.).</a:t>
            </a:r>
          </a:p>
          <a:p>
            <a:pPr marL="0" indent="0">
              <a:buNone/>
            </a:pPr>
            <a:endParaRPr lang="it-IT" dirty="0"/>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2</a:t>
            </a:fld>
            <a:endParaRPr lang="it-IT"/>
          </a:p>
        </p:txBody>
      </p:sp>
    </p:spTree>
    <p:extLst>
      <p:ext uri="{BB962C8B-B14F-4D97-AF65-F5344CB8AC3E}">
        <p14:creationId xmlns:p14="http://schemas.microsoft.com/office/powerpoint/2010/main" val="1580611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rot="10800000" flipV="1">
            <a:off x="479376" y="410937"/>
            <a:ext cx="10585176" cy="209751"/>
          </a:xfrm>
        </p:spPr>
        <p:txBody>
          <a:bodyPr>
            <a:normAutofit fontScale="90000"/>
          </a:bodyPr>
          <a:lstStyle/>
          <a:p>
            <a:pPr algn="ctr"/>
            <a:r>
              <a:rPr lang="it-IT" dirty="0">
                <a:latin typeface="Calibri" panose="020F0502020204030204" pitchFamily="34" charset="0"/>
                <a:cs typeface="Calibri" panose="020F0502020204030204" pitchFamily="34" charset="0"/>
              </a:rPr>
              <a:t>S.r.l. prima della riforma</a:t>
            </a:r>
          </a:p>
        </p:txBody>
      </p:sp>
      <p:sp>
        <p:nvSpPr>
          <p:cNvPr id="3" name="Segnaposto contenuto 2"/>
          <p:cNvSpPr>
            <a:spLocks noGrp="1"/>
          </p:cNvSpPr>
          <p:nvPr>
            <p:ph idx="1"/>
          </p:nvPr>
        </p:nvSpPr>
        <p:spPr>
          <a:xfrm>
            <a:off x="609600" y="1166018"/>
            <a:ext cx="10972800" cy="4525963"/>
          </a:xfrm>
        </p:spPr>
        <p:txBody>
          <a:bodyPr/>
          <a:lstStyle/>
          <a:p>
            <a:pPr marL="0" indent="0">
              <a:buNone/>
            </a:pPr>
            <a:r>
              <a:rPr lang="it-IT" sz="3600" dirty="0">
                <a:latin typeface="Calibri" panose="020F0502020204030204" pitchFamily="34" charset="0"/>
                <a:cs typeface="Calibri" panose="020F0502020204030204" pitchFamily="34" charset="0"/>
              </a:rPr>
              <a:t>Prima della riforma del 2003, l’assetto organizzativo delle società a responsabilità limitata ricalcava il modello base delle S.p.A..</a:t>
            </a:r>
          </a:p>
          <a:p>
            <a:pPr marL="0" indent="0">
              <a:buNone/>
            </a:pPr>
            <a:endParaRPr lang="it-IT" sz="3600" dirty="0">
              <a:latin typeface="Calibri" panose="020F0502020204030204" pitchFamily="34" charset="0"/>
              <a:cs typeface="Calibri" panose="020F0502020204030204" pitchFamily="34" charset="0"/>
            </a:endParaRPr>
          </a:p>
          <a:p>
            <a:pPr marL="0" indent="0">
              <a:buNone/>
            </a:pPr>
            <a:r>
              <a:rPr lang="it-IT" sz="3600" dirty="0">
                <a:latin typeface="Calibri" panose="020F0502020204030204" pitchFamily="34" charset="0"/>
                <a:cs typeface="Calibri" panose="020F0502020204030204" pitchFamily="34" charset="0"/>
              </a:rPr>
              <a:t>Le S.r.l. si differenziavano, in pratica, solo per la possibilità di una più snella articolazione e per una più attiva e diretta partecipazione dei soci alla vita della società.</a:t>
            </a:r>
          </a:p>
          <a:p>
            <a:pPr marL="0" indent="0">
              <a:buNone/>
            </a:pPr>
            <a:endParaRPr lang="it-IT" dirty="0"/>
          </a:p>
        </p:txBody>
      </p:sp>
      <p:sp>
        <p:nvSpPr>
          <p:cNvPr id="5" name="Segnaposto numero diapositiva 4">
            <a:extLst>
              <a:ext uri="{FF2B5EF4-FFF2-40B4-BE49-F238E27FC236}">
                <a16:creationId xmlns:a16="http://schemas.microsoft.com/office/drawing/2014/main" id="{767DDFCB-71FC-4402-A7E2-BEC03740A3CB}"/>
              </a:ext>
            </a:extLst>
          </p:cNvPr>
          <p:cNvSpPr>
            <a:spLocks noGrp="1"/>
          </p:cNvSpPr>
          <p:nvPr>
            <p:ph type="sldNum" sz="quarter" idx="12"/>
          </p:nvPr>
        </p:nvSpPr>
        <p:spPr/>
        <p:txBody>
          <a:bodyPr/>
          <a:lstStyle/>
          <a:p>
            <a:fld id="{66FCF8DB-989D-4758-ABFB-E195259F854E}" type="slidenum">
              <a:rPr lang="it-IT" smtClean="0"/>
              <a:t>3</a:t>
            </a:fld>
            <a:endParaRPr lang="it-IT"/>
          </a:p>
        </p:txBody>
      </p:sp>
    </p:spTree>
    <p:extLst>
      <p:ext uri="{BB962C8B-B14F-4D97-AF65-F5344CB8AC3E}">
        <p14:creationId xmlns:p14="http://schemas.microsoft.com/office/powerpoint/2010/main" val="2946911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CABF10-8AD8-42A6-8106-57DED145175D}"/>
              </a:ext>
            </a:extLst>
          </p:cNvPr>
          <p:cNvSpPr>
            <a:spLocks noGrp="1"/>
          </p:cNvSpPr>
          <p:nvPr>
            <p:ph type="title"/>
          </p:nvPr>
        </p:nvSpPr>
        <p:spPr>
          <a:xfrm>
            <a:off x="609600" y="274639"/>
            <a:ext cx="10972800" cy="457197"/>
          </a:xfrm>
        </p:spPr>
        <p:txBody>
          <a:bodyPr>
            <a:normAutofit fontScale="90000"/>
          </a:bodyPr>
          <a:lstStyle/>
          <a:p>
            <a:pPr algn="ctr"/>
            <a:r>
              <a:rPr lang="it-IT" dirty="0">
                <a:latin typeface="Calibri" panose="020F0502020204030204" pitchFamily="34" charset="0"/>
                <a:cs typeface="Calibri" panose="020F0502020204030204" pitchFamily="34" charset="0"/>
              </a:rPr>
              <a:t>Riforma del 2003</a:t>
            </a:r>
          </a:p>
        </p:txBody>
      </p:sp>
      <p:sp>
        <p:nvSpPr>
          <p:cNvPr id="4" name="Segnaposto contenuto 3">
            <a:extLst>
              <a:ext uri="{FF2B5EF4-FFF2-40B4-BE49-F238E27FC236}">
                <a16:creationId xmlns:a16="http://schemas.microsoft.com/office/drawing/2014/main" id="{46CE2A75-FD44-4A2A-B0E7-94AC77375DC1}"/>
              </a:ext>
            </a:extLst>
          </p:cNvPr>
          <p:cNvSpPr>
            <a:spLocks noGrp="1"/>
          </p:cNvSpPr>
          <p:nvPr>
            <p:ph idx="1"/>
          </p:nvPr>
        </p:nvSpPr>
        <p:spPr>
          <a:xfrm>
            <a:off x="609600" y="980729"/>
            <a:ext cx="10972800" cy="5145436"/>
          </a:xfrm>
        </p:spPr>
        <p:txBody>
          <a:bodyPr>
            <a:normAutofit lnSpcReduction="10000"/>
          </a:bodyPr>
          <a:lstStyle/>
          <a:p>
            <a:r>
              <a:rPr lang="it-IT" sz="3600" dirty="0">
                <a:latin typeface="Calibri" panose="020F0502020204030204" pitchFamily="34" charset="0"/>
                <a:cs typeface="Calibri" panose="020F0502020204030204" pitchFamily="34" charset="0"/>
              </a:rPr>
              <a:t>L’attuale disciplina è molto più dettagliata, la S.r.l. è oggi a pieno titolo una tipologia societaria a sé stante rispetto alla S.p.A. </a:t>
            </a:r>
          </a:p>
          <a:p>
            <a:pPr marL="0" indent="0">
              <a:buNone/>
            </a:pPr>
            <a:endParaRPr lang="it-IT" sz="3600" dirty="0">
              <a:latin typeface="Calibri" panose="020F0502020204030204" pitchFamily="34" charset="0"/>
              <a:cs typeface="Calibri" panose="020F0502020204030204" pitchFamily="34" charset="0"/>
            </a:endParaRPr>
          </a:p>
          <a:p>
            <a:r>
              <a:rPr lang="it-IT" sz="3600" dirty="0">
                <a:latin typeface="Calibri" panose="020F0502020204030204" pitchFamily="34" charset="0"/>
                <a:cs typeface="Calibri" panose="020F0502020204030204" pitchFamily="34" charset="0"/>
              </a:rPr>
              <a:t>Tra le </a:t>
            </a:r>
            <a:r>
              <a:rPr lang="it-IT" sz="3600" b="1" dirty="0">
                <a:latin typeface="Calibri" panose="020F0502020204030204" pitchFamily="34" charset="0"/>
                <a:cs typeface="Calibri" panose="020F0502020204030204" pitchFamily="34" charset="0"/>
              </a:rPr>
              <a:t>novità </a:t>
            </a:r>
            <a:r>
              <a:rPr lang="it-IT" sz="3600" dirty="0">
                <a:latin typeface="Calibri" panose="020F0502020204030204" pitchFamily="34" charset="0"/>
                <a:cs typeface="Calibri" panose="020F0502020204030204" pitchFamily="34" charset="0"/>
              </a:rPr>
              <a:t>introdotte, vi è quella sul FINANZIAMENTO: alle S.r.l., infatti, è consentito emettere </a:t>
            </a:r>
            <a:r>
              <a:rPr lang="it-IT" sz="3600" b="1" dirty="0">
                <a:latin typeface="Calibri" panose="020F0502020204030204" pitchFamily="34" charset="0"/>
                <a:cs typeface="Calibri" panose="020F0502020204030204" pitchFamily="34" charset="0"/>
              </a:rPr>
              <a:t>titoli di debito</a:t>
            </a:r>
            <a:r>
              <a:rPr lang="it-IT" sz="3600" dirty="0">
                <a:latin typeface="Calibri" panose="020F0502020204030204" pitchFamily="34" charset="0"/>
                <a:cs typeface="Calibri" panose="020F0502020204030204" pitchFamily="34" charset="0"/>
              </a:rPr>
              <a:t>, sostanzialmente assimilabili alle obbligazioni, di cui è però vietata la collocazione diretta presso il pubblico dei risparmiatori.</a:t>
            </a:r>
          </a:p>
          <a:p>
            <a:endParaRPr lang="it-IT" dirty="0"/>
          </a:p>
        </p:txBody>
      </p:sp>
      <p:sp>
        <p:nvSpPr>
          <p:cNvPr id="5" name="Segnaposto numero diapositiva 4">
            <a:extLst>
              <a:ext uri="{FF2B5EF4-FFF2-40B4-BE49-F238E27FC236}">
                <a16:creationId xmlns:a16="http://schemas.microsoft.com/office/drawing/2014/main" id="{5791461F-B7DC-4AA3-A8B0-BEF4D07D71D6}"/>
              </a:ext>
            </a:extLst>
          </p:cNvPr>
          <p:cNvSpPr>
            <a:spLocks noGrp="1"/>
          </p:cNvSpPr>
          <p:nvPr>
            <p:ph type="sldNum" sz="quarter" idx="12"/>
          </p:nvPr>
        </p:nvSpPr>
        <p:spPr/>
        <p:txBody>
          <a:bodyPr/>
          <a:lstStyle/>
          <a:p>
            <a:fld id="{66FCF8DB-989D-4758-ABFB-E195259F854E}" type="slidenum">
              <a:rPr lang="it-IT" smtClean="0"/>
              <a:t>4</a:t>
            </a:fld>
            <a:endParaRPr lang="it-IT"/>
          </a:p>
        </p:txBody>
      </p:sp>
    </p:spTree>
    <p:extLst>
      <p:ext uri="{BB962C8B-B14F-4D97-AF65-F5344CB8AC3E}">
        <p14:creationId xmlns:p14="http://schemas.microsoft.com/office/powerpoint/2010/main" val="1243559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972800" cy="457197"/>
          </a:xfrm>
        </p:spPr>
        <p:txBody>
          <a:bodyPr>
            <a:normAutofit fontScale="90000"/>
          </a:bodyPr>
          <a:lstStyle/>
          <a:p>
            <a:pPr algn="ctr"/>
            <a:r>
              <a:rPr lang="it-IT" dirty="0">
                <a:latin typeface="Calibri" panose="020F0502020204030204" pitchFamily="34" charset="0"/>
                <a:cs typeface="Calibri" panose="020F0502020204030204" pitchFamily="34" charset="0"/>
              </a:rPr>
              <a:t>Capitale Sociale</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28357" y="980727"/>
            <a:ext cx="10972800" cy="5375623"/>
          </a:xfrm>
        </p:spPr>
        <p:txBody>
          <a:bodyPr>
            <a:normAutofit fontScale="70000" lnSpcReduction="20000"/>
          </a:bodyPr>
          <a:lstStyle/>
          <a:p>
            <a:r>
              <a:rPr lang="it-IT" sz="4600" dirty="0">
                <a:latin typeface="Calibri" panose="020F0502020204030204" pitchFamily="34" charset="0"/>
                <a:cs typeface="Calibri" panose="020F0502020204030204" pitchFamily="34" charset="0"/>
              </a:rPr>
              <a:t>Il Capitale Sociale minimo richiesto per la costituzione della società è di 10.000 euro, anziché 50.000 come per le S.p.A.</a:t>
            </a:r>
          </a:p>
          <a:p>
            <a:pPr marL="0" indent="0">
              <a:buNone/>
            </a:pPr>
            <a:r>
              <a:rPr lang="it-IT" sz="4600" b="1" dirty="0">
                <a:latin typeface="Calibri" panose="020F0502020204030204" pitchFamily="34" charset="0"/>
                <a:cs typeface="Calibri" panose="020F0502020204030204" pitchFamily="34" charset="0"/>
              </a:rPr>
              <a:t>Fanno eccezione:</a:t>
            </a:r>
          </a:p>
          <a:p>
            <a:r>
              <a:rPr lang="it-IT" sz="4600" dirty="0">
                <a:latin typeface="Calibri" panose="020F0502020204030204" pitchFamily="34" charset="0"/>
                <a:cs typeface="Calibri" panose="020F0502020204030204" pitchFamily="34" charset="0"/>
              </a:rPr>
              <a:t>la </a:t>
            </a:r>
            <a:r>
              <a:rPr lang="it-IT" sz="4600" b="1" dirty="0">
                <a:latin typeface="Calibri" panose="020F0502020204030204" pitchFamily="34" charset="0"/>
                <a:cs typeface="Calibri" panose="020F0502020204030204" pitchFamily="34" charset="0"/>
              </a:rPr>
              <a:t>S.r.l. a capitale ridotto </a:t>
            </a:r>
            <a:r>
              <a:rPr lang="it-IT" sz="4600" dirty="0">
                <a:latin typeface="Calibri" panose="020F0502020204030204" pitchFamily="34" charset="0"/>
                <a:cs typeface="Calibri" panose="020F0502020204030204" pitchFamily="34" charset="0"/>
              </a:rPr>
              <a:t>(art. 2463 comma 4 c.c., introdotto dall’art. 9, comma, 5-ter, del </a:t>
            </a:r>
            <a:r>
              <a:rPr lang="it-IT" sz="4600" b="1" u="sng" dirty="0">
                <a:latin typeface="Calibri" panose="020F0502020204030204" pitchFamily="34" charset="0"/>
                <a:cs typeface="Calibri" panose="020F0502020204030204" pitchFamily="34" charset="0"/>
                <a:hlinkClick r:id="rId2"/>
              </a:rPr>
              <a:t>D.L. 28 giugno 2013, n. 76</a:t>
            </a:r>
            <a:r>
              <a:rPr lang="it-IT" sz="4600" dirty="0">
                <a:latin typeface="Calibri" panose="020F0502020204030204" pitchFamily="34" charset="0"/>
                <a:cs typeface="Calibri" panose="020F0502020204030204" pitchFamily="34" charset="0"/>
              </a:rPr>
              <a:t>, convertito in </a:t>
            </a:r>
            <a:r>
              <a:rPr lang="it-IT" sz="4600" u="sng" dirty="0">
                <a:latin typeface="Calibri" panose="020F0502020204030204" pitchFamily="34" charset="0"/>
                <a:cs typeface="Calibri" panose="020F0502020204030204" pitchFamily="34" charset="0"/>
                <a:hlinkClick r:id="rId3"/>
              </a:rPr>
              <a:t> Legge 9 agosto 2013, n. 99</a:t>
            </a:r>
            <a:r>
              <a:rPr lang="it-IT" sz="4600" dirty="0">
                <a:latin typeface="Calibri" panose="020F0502020204030204" pitchFamily="34" charset="0"/>
                <a:cs typeface="Calibri" panose="020F0502020204030204" pitchFamily="34" charset="0"/>
              </a:rPr>
              <a:t>);</a:t>
            </a:r>
          </a:p>
          <a:p>
            <a:r>
              <a:rPr lang="it-IT" sz="4600" dirty="0">
                <a:latin typeface="Calibri" panose="020F0502020204030204" pitchFamily="34" charset="0"/>
                <a:cs typeface="Calibri" panose="020F0502020204030204" pitchFamily="34" charset="0"/>
              </a:rPr>
              <a:t>la </a:t>
            </a:r>
            <a:r>
              <a:rPr lang="it-IT" sz="4600" b="1" dirty="0">
                <a:latin typeface="Calibri" panose="020F0502020204030204" pitchFamily="34" charset="0"/>
                <a:cs typeface="Calibri" panose="020F0502020204030204" pitchFamily="34" charset="0"/>
              </a:rPr>
              <a:t>S.r.l. semplificata </a:t>
            </a:r>
            <a:r>
              <a:rPr lang="it-IT" sz="4600" dirty="0">
                <a:latin typeface="Calibri" panose="020F0502020204030204" pitchFamily="34" charset="0"/>
                <a:cs typeface="Calibri" panose="020F0502020204030204" pitchFamily="34" charset="0"/>
              </a:rPr>
              <a:t>(art. 2463 bis c.c., introdotto dall’art. 3 del D.L. 24 gennaio 2012, n. 1 e successivamente modificato nell’attuale versione dall'art. 9, co. 13, lett. a) del </a:t>
            </a:r>
            <a:r>
              <a:rPr lang="it-IT" sz="4600" b="1" u="sng" dirty="0">
                <a:latin typeface="Calibri" panose="020F0502020204030204" pitchFamily="34" charset="0"/>
                <a:cs typeface="Calibri" panose="020F0502020204030204" pitchFamily="34" charset="0"/>
                <a:hlinkClick r:id="rId2"/>
              </a:rPr>
              <a:t>D.L. 28 giugno 2013, n. 76</a:t>
            </a:r>
            <a:r>
              <a:rPr lang="it-IT" sz="4600" dirty="0">
                <a:latin typeface="Calibri" panose="020F0502020204030204" pitchFamily="34" charset="0"/>
                <a:cs typeface="Calibri" panose="020F0502020204030204" pitchFamily="34" charset="0"/>
              </a:rPr>
              <a:t>)</a:t>
            </a:r>
          </a:p>
          <a:p>
            <a:pPr marL="0" indent="0">
              <a:buNone/>
            </a:pPr>
            <a:endParaRPr lang="it-IT" sz="4600" dirty="0">
              <a:latin typeface="Calibri" panose="020F0502020204030204" pitchFamily="34" charset="0"/>
              <a:cs typeface="Calibri" panose="020F0502020204030204" pitchFamily="34" charset="0"/>
            </a:endParaRPr>
          </a:p>
          <a:p>
            <a:pPr marL="0" indent="0">
              <a:buNone/>
            </a:pPr>
            <a:r>
              <a:rPr lang="it-IT" sz="4600" dirty="0">
                <a:latin typeface="Calibri" panose="020F0502020204030204" pitchFamily="34" charset="0"/>
                <a:cs typeface="Calibri" panose="020F0502020204030204" pitchFamily="34" charset="0"/>
              </a:rPr>
              <a:t>     per le quali la misura del Capitale Sociale va </a:t>
            </a:r>
            <a:r>
              <a:rPr lang="it-IT" sz="4600" b="1" dirty="0">
                <a:latin typeface="Calibri" panose="020F0502020204030204" pitchFamily="34" charset="0"/>
                <a:cs typeface="Calibri" panose="020F0502020204030204" pitchFamily="34" charset="0"/>
              </a:rPr>
              <a:t>da 1 a 9.999 </a:t>
            </a:r>
            <a:r>
              <a:rPr lang="it-IT" sz="4600" dirty="0">
                <a:latin typeface="Calibri" panose="020F0502020204030204" pitchFamily="34" charset="0"/>
                <a:cs typeface="Calibri" panose="020F0502020204030204" pitchFamily="34" charset="0"/>
              </a:rPr>
              <a:t>euro.</a:t>
            </a: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5</a:t>
            </a:fld>
            <a:endParaRPr lang="it-IT"/>
          </a:p>
        </p:txBody>
      </p:sp>
    </p:spTree>
    <p:extLst>
      <p:ext uri="{BB962C8B-B14F-4D97-AF65-F5344CB8AC3E}">
        <p14:creationId xmlns:p14="http://schemas.microsoft.com/office/powerpoint/2010/main" val="1116202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972800" cy="457197"/>
          </a:xfrm>
        </p:spPr>
        <p:txBody>
          <a:bodyPr>
            <a:normAutofit fontScale="90000"/>
          </a:bodyPr>
          <a:lstStyle/>
          <a:p>
            <a:pPr algn="ctr"/>
            <a:r>
              <a:rPr lang="it-IT" dirty="0">
                <a:latin typeface="Calibri" panose="020F0502020204030204" pitchFamily="34" charset="0"/>
                <a:cs typeface="Calibri" panose="020F0502020204030204" pitchFamily="34" charset="0"/>
              </a:rPr>
              <a:t>Costituzione della Società</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980729"/>
            <a:ext cx="10972800" cy="5145436"/>
          </a:xfrm>
        </p:spPr>
        <p:txBody>
          <a:bodyPr>
            <a:normAutofit/>
          </a:bodyPr>
          <a:lstStyle/>
          <a:p>
            <a:r>
              <a:rPr lang="it-IT" sz="3600" dirty="0">
                <a:latin typeface="Calibri" panose="020F0502020204030204" pitchFamily="34" charset="0"/>
                <a:cs typeface="Calibri" panose="020F0502020204030204" pitchFamily="34" charset="0"/>
              </a:rPr>
              <a:t>Capitale sociale minimo, sottoscrizione e versamento </a:t>
            </a:r>
          </a:p>
          <a:p>
            <a:r>
              <a:rPr lang="it-IT" sz="3600" dirty="0">
                <a:latin typeface="Calibri" panose="020F0502020204030204" pitchFamily="34" charset="0"/>
                <a:cs typeface="Calibri" panose="020F0502020204030204" pitchFamily="34" charset="0"/>
              </a:rPr>
              <a:t>denominazione sociale: può essere anche un nome di fantasia, ma deve contenere l’indicazione di S.r.l.</a:t>
            </a:r>
          </a:p>
          <a:p>
            <a:r>
              <a:rPr lang="it-IT" sz="3600" dirty="0">
                <a:latin typeface="Calibri" panose="020F0502020204030204" pitchFamily="34" charset="0"/>
                <a:cs typeface="Calibri" panose="020F0502020204030204" pitchFamily="34" charset="0"/>
              </a:rPr>
              <a:t>durata: anche la S.r.l. può essere costituita a tempo indeterminato. In tal caso ogni socio può recedere dalla società dando un preavviso di sei mesi, che lo statuto può prolungare fino ad un anno (art. 2473, 2° comma c.c.)</a:t>
            </a:r>
          </a:p>
          <a:p>
            <a:pPr marL="0" indent="0">
              <a:buNone/>
            </a:pPr>
            <a:endParaRPr lang="it-IT" sz="3200" dirty="0">
              <a:latin typeface="Calibri" panose="020F0502020204030204" pitchFamily="34" charset="0"/>
              <a:cs typeface="Calibri" panose="020F0502020204030204" pitchFamily="34" charset="0"/>
            </a:endParaRP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6</a:t>
            </a:fld>
            <a:endParaRPr lang="it-IT"/>
          </a:p>
        </p:txBody>
      </p:sp>
    </p:spTree>
    <p:extLst>
      <p:ext uri="{BB962C8B-B14F-4D97-AF65-F5344CB8AC3E}">
        <p14:creationId xmlns:p14="http://schemas.microsoft.com/office/powerpoint/2010/main" val="3624217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972800" cy="457197"/>
          </a:xfrm>
        </p:spPr>
        <p:txBody>
          <a:bodyPr>
            <a:normAutofit fontScale="90000"/>
          </a:bodyPr>
          <a:lstStyle/>
          <a:p>
            <a:pPr algn="ctr"/>
            <a:r>
              <a:rPr lang="it-IT" dirty="0">
                <a:latin typeface="Calibri" panose="020F0502020204030204" pitchFamily="34" charset="0"/>
                <a:cs typeface="Calibri" panose="020F0502020204030204" pitchFamily="34" charset="0"/>
              </a:rPr>
              <a:t>La S.r.l. Unipersonale</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908721"/>
            <a:ext cx="10972800" cy="5217444"/>
          </a:xfrm>
        </p:spPr>
        <p:txBody>
          <a:bodyPr>
            <a:normAutofit/>
          </a:bodyPr>
          <a:lstStyle/>
          <a:p>
            <a:r>
              <a:rPr lang="it-IT" sz="3500" dirty="0">
                <a:latin typeface="Calibri" panose="020F0502020204030204" pitchFamily="34" charset="0"/>
                <a:cs typeface="Calibri" panose="020F0502020204030204" pitchFamily="34" charset="0"/>
              </a:rPr>
              <a:t>La S.r.l. è il primo tipo di Società di capitali per il quale fu introdotta nel 1993 la possibilità di costituzione da parte di un singolo socio, con il mantenimento della responsabilità limitata delle obbligazioni sociali (D. Lgs. n. 88/1993, emanato in attuazione della XII Direttiva CEE)</a:t>
            </a:r>
          </a:p>
          <a:p>
            <a:pPr marL="0" indent="0">
              <a:buNone/>
            </a:pPr>
            <a:r>
              <a:rPr lang="it-IT" sz="3500" b="1" u="sng" dirty="0">
                <a:latin typeface="Calibri" panose="020F0502020204030204" pitchFamily="34" charset="0"/>
                <a:cs typeface="Calibri" panose="020F0502020204030204" pitchFamily="34" charset="0"/>
                <a:hlinkClick r:id="rId2" tooltip="slide7">
                  <a:extLst>
                    <a:ext uri="{A12FA001-AC4F-418D-AE19-62706E023703}">
                      <ahyp:hlinkClr xmlns:ahyp="http://schemas.microsoft.com/office/drawing/2018/hyperlinkcolor" val="tx"/>
                    </a:ext>
                  </a:extLst>
                </a:hlinkClick>
              </a:rPr>
              <a:t> </a:t>
            </a:r>
          </a:p>
          <a:p>
            <a:r>
              <a:rPr lang="it-IT" sz="3500" dirty="0">
                <a:latin typeface="Calibri" panose="020F0502020204030204" pitchFamily="34" charset="0"/>
                <a:cs typeface="Calibri" panose="020F0502020204030204" pitchFamily="34" charset="0"/>
              </a:rPr>
              <a:t>La disciplina originaria è stata modificata in maniera significativa dalla riforma del 2003 e attualmente coincide con quella della S.p.A. unipersonale</a:t>
            </a:r>
            <a:endParaRPr lang="it-IT" sz="4000" dirty="0">
              <a:latin typeface="Calibri" panose="020F0502020204030204" pitchFamily="34" charset="0"/>
              <a:cs typeface="Calibri" panose="020F0502020204030204" pitchFamily="34" charset="0"/>
            </a:endParaRPr>
          </a:p>
          <a:p>
            <a:endParaRPr lang="it-IT" sz="3200" dirty="0">
              <a:latin typeface="Calibri" panose="020F0502020204030204" pitchFamily="34" charset="0"/>
              <a:cs typeface="Calibri" panose="020F0502020204030204" pitchFamily="34" charset="0"/>
            </a:endParaRPr>
          </a:p>
          <a:p>
            <a:pPr marL="0" indent="0">
              <a:buNone/>
            </a:pPr>
            <a:endParaRPr lang="it-IT" sz="3200" dirty="0">
              <a:latin typeface="Calibri" panose="020F0502020204030204" pitchFamily="34" charset="0"/>
              <a:cs typeface="Calibri" panose="020F0502020204030204" pitchFamily="34" charset="0"/>
            </a:endParaRP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7</a:t>
            </a:fld>
            <a:endParaRPr lang="it-IT"/>
          </a:p>
        </p:txBody>
      </p:sp>
    </p:spTree>
    <p:extLst>
      <p:ext uri="{BB962C8B-B14F-4D97-AF65-F5344CB8AC3E}">
        <p14:creationId xmlns:p14="http://schemas.microsoft.com/office/powerpoint/2010/main" val="4197432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972800" cy="562073"/>
          </a:xfrm>
        </p:spPr>
        <p:txBody>
          <a:bodyPr>
            <a:normAutofit fontScale="90000"/>
          </a:bodyPr>
          <a:lstStyle/>
          <a:p>
            <a:pPr algn="ctr"/>
            <a:r>
              <a:rPr lang="it-IT" dirty="0">
                <a:latin typeface="Calibri" panose="020F0502020204030204" pitchFamily="34" charset="0"/>
                <a:cs typeface="Calibri" panose="020F0502020204030204" pitchFamily="34" charset="0"/>
              </a:rPr>
              <a:t>I conferimenti</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268761"/>
            <a:ext cx="10972800" cy="4857404"/>
          </a:xfrm>
        </p:spPr>
        <p:txBody>
          <a:bodyPr>
            <a:normAutofit/>
          </a:bodyPr>
          <a:lstStyle/>
          <a:p>
            <a:endParaRPr lang="it-IT" sz="3200" dirty="0">
              <a:latin typeface="Calibri" panose="020F0502020204030204" pitchFamily="34" charset="0"/>
              <a:cs typeface="Calibri" panose="020F0502020204030204" pitchFamily="34" charset="0"/>
            </a:endParaRPr>
          </a:p>
          <a:p>
            <a:r>
              <a:rPr lang="it-IT" sz="4000" dirty="0">
                <a:latin typeface="Calibri" panose="020F0502020204030204" pitchFamily="34" charset="0"/>
                <a:cs typeface="Calibri" panose="020F0502020204030204" pitchFamily="34" charset="0"/>
              </a:rPr>
              <a:t>L’attuale principio di base è che, come nelle società di persone, anche nelle S.r.l. &lt;&lt;</a:t>
            </a:r>
            <a:r>
              <a:rPr lang="it-IT" sz="4000" i="1" dirty="0">
                <a:latin typeface="Calibri" panose="020F0502020204030204" pitchFamily="34" charset="0"/>
                <a:cs typeface="Calibri" panose="020F0502020204030204" pitchFamily="34" charset="0"/>
              </a:rPr>
              <a:t>possono essere conferiti tutti gli elementi dell’attivo suscettibili di valutazione economica</a:t>
            </a:r>
            <a:r>
              <a:rPr lang="it-IT" sz="4000" dirty="0">
                <a:latin typeface="Calibri" panose="020F0502020204030204" pitchFamily="34" charset="0"/>
                <a:cs typeface="Calibri" panose="020F0502020204030204" pitchFamily="34" charset="0"/>
              </a:rPr>
              <a:t>&gt;&gt; (art. 2464, 2° comma c.c.)</a:t>
            </a: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8</a:t>
            </a:fld>
            <a:endParaRPr lang="it-IT"/>
          </a:p>
        </p:txBody>
      </p:sp>
    </p:spTree>
    <p:extLst>
      <p:ext uri="{BB962C8B-B14F-4D97-AF65-F5344CB8AC3E}">
        <p14:creationId xmlns:p14="http://schemas.microsoft.com/office/powerpoint/2010/main" val="1752424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972800" cy="562073"/>
          </a:xfrm>
        </p:spPr>
        <p:txBody>
          <a:bodyPr>
            <a:normAutofit fontScale="90000"/>
          </a:bodyPr>
          <a:lstStyle/>
          <a:p>
            <a:pPr algn="ctr"/>
            <a:r>
              <a:rPr lang="it-IT" dirty="0">
                <a:latin typeface="Calibri" panose="020F0502020204030204" pitchFamily="34" charset="0"/>
                <a:cs typeface="Calibri" panose="020F0502020204030204" pitchFamily="34" charset="0"/>
              </a:rPr>
              <a:t>I conferimenti in natura</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196753"/>
            <a:ext cx="10972800" cy="4929412"/>
          </a:xfrm>
        </p:spPr>
        <p:txBody>
          <a:bodyPr>
            <a:normAutofit/>
          </a:bodyPr>
          <a:lstStyle/>
          <a:p>
            <a:r>
              <a:rPr lang="it-IT" sz="3600" dirty="0">
                <a:latin typeface="Calibri" panose="020F0502020204030204" pitchFamily="34" charset="0"/>
                <a:cs typeface="Calibri" panose="020F0502020204030204" pitchFamily="34" charset="0"/>
              </a:rPr>
              <a:t>Non è necessario che il soggetto che effettua la valutazione sia designato dal Tribunale, è sufficiente che si tratti di un esperto o di una società di revisione iscritti nei Registri dei revisori legali dei conti o di una società di revisione iscritta nell’apposito albo</a:t>
            </a:r>
          </a:p>
          <a:p>
            <a:pPr marL="0" indent="0">
              <a:buNone/>
            </a:pPr>
            <a:endParaRPr lang="it-IT" sz="3600" dirty="0">
              <a:latin typeface="Calibri" panose="020F0502020204030204" pitchFamily="34" charset="0"/>
              <a:cs typeface="Calibri" panose="020F0502020204030204" pitchFamily="34" charset="0"/>
            </a:endParaRPr>
          </a:p>
          <a:p>
            <a:r>
              <a:rPr lang="it-IT" sz="3600" dirty="0">
                <a:latin typeface="Calibri" panose="020F0502020204030204" pitchFamily="34" charset="0"/>
                <a:cs typeface="Calibri" panose="020F0502020204030204" pitchFamily="34" charset="0"/>
              </a:rPr>
              <a:t>Non è inoltre prevista alcuna revisione della stima effettuata</a:t>
            </a: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9</a:t>
            </a:fld>
            <a:endParaRPr lang="it-IT"/>
          </a:p>
        </p:txBody>
      </p:sp>
    </p:spTree>
    <p:extLst>
      <p:ext uri="{BB962C8B-B14F-4D97-AF65-F5344CB8AC3E}">
        <p14:creationId xmlns:p14="http://schemas.microsoft.com/office/powerpoint/2010/main" val="1605724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9518848" cy="562073"/>
          </a:xfrm>
        </p:spPr>
        <p:txBody>
          <a:bodyPr>
            <a:normAutofit fontScale="90000"/>
          </a:bodyPr>
          <a:lstStyle/>
          <a:p>
            <a:pPr algn="ctr"/>
            <a:r>
              <a:rPr lang="it-IT" dirty="0">
                <a:latin typeface="Calibri" panose="020F0502020204030204" pitchFamily="34" charset="0"/>
                <a:cs typeface="Calibri" panose="020F0502020204030204" pitchFamily="34" charset="0"/>
              </a:rPr>
              <a:t>Finanziamenti da parte dei Soci</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980729"/>
            <a:ext cx="10972800" cy="5145436"/>
          </a:xfrm>
        </p:spPr>
        <p:txBody>
          <a:bodyPr>
            <a:normAutofit lnSpcReduction="10000"/>
          </a:bodyPr>
          <a:lstStyle/>
          <a:p>
            <a:r>
              <a:rPr lang="it-IT" sz="3200" dirty="0">
                <a:latin typeface="Calibri" panose="020F0502020204030204" pitchFamily="34" charset="0"/>
                <a:cs typeface="Calibri" panose="020F0502020204030204" pitchFamily="34" charset="0"/>
              </a:rPr>
              <a:t>L’art. 2467 c.c. stabilisce che il rimborso dei finanziamenti dei soci alla società è postergato rispetto al soddisfacimento degli altri creditori; inoltre deve essere restituito alla società se avvenuto nell’anno precedente la dichiarazione di fallimento della stessa. </a:t>
            </a:r>
          </a:p>
          <a:p>
            <a:r>
              <a:rPr lang="it-IT" sz="3200" dirty="0">
                <a:latin typeface="Calibri" panose="020F0502020204030204" pitchFamily="34" charset="0"/>
                <a:cs typeface="Calibri" panose="020F0502020204030204" pitchFamily="34" charset="0"/>
              </a:rPr>
              <a:t>Questa disciplina si applica ai finanziamenti dei soci, in qualsiasi forma effettuati, che sono stati concessi sia nel momento in cui risulti un </a:t>
            </a:r>
            <a:r>
              <a:rPr lang="it-IT" sz="3200" b="1" dirty="0">
                <a:latin typeface="Calibri" panose="020F0502020204030204" pitchFamily="34" charset="0"/>
                <a:cs typeface="Calibri" panose="020F0502020204030204" pitchFamily="34" charset="0"/>
              </a:rPr>
              <a:t>eccessivo squilibrio dell’indebitamento rispetto al patrimonio netto</a:t>
            </a:r>
            <a:r>
              <a:rPr lang="it-IT" sz="3200" dirty="0">
                <a:latin typeface="Calibri" panose="020F0502020204030204" pitchFamily="34" charset="0"/>
                <a:cs typeface="Calibri" panose="020F0502020204030204" pitchFamily="34" charset="0"/>
              </a:rPr>
              <a:t>, oppure in una </a:t>
            </a:r>
            <a:r>
              <a:rPr lang="it-IT" sz="3200" b="1" dirty="0">
                <a:latin typeface="Calibri" panose="020F0502020204030204" pitchFamily="34" charset="0"/>
                <a:cs typeface="Calibri" panose="020F0502020204030204" pitchFamily="34" charset="0"/>
              </a:rPr>
              <a:t>situazione finanziaria </a:t>
            </a:r>
            <a:r>
              <a:rPr lang="it-IT" sz="3200" dirty="0">
                <a:latin typeface="Calibri" panose="020F0502020204030204" pitchFamily="34" charset="0"/>
                <a:cs typeface="Calibri" panose="020F0502020204030204" pitchFamily="34" charset="0"/>
              </a:rPr>
              <a:t>della società </a:t>
            </a:r>
            <a:r>
              <a:rPr lang="it-IT" sz="3200" b="1" dirty="0">
                <a:latin typeface="Calibri" panose="020F0502020204030204" pitchFamily="34" charset="0"/>
                <a:cs typeface="Calibri" panose="020F0502020204030204" pitchFamily="34" charset="0"/>
              </a:rPr>
              <a:t>nella quale sarebbe stato ragionevole un conferimento</a:t>
            </a:r>
            <a:endParaRPr lang="it-IT" sz="3200" dirty="0">
              <a:latin typeface="Calibri" panose="020F0502020204030204" pitchFamily="34" charset="0"/>
              <a:cs typeface="Calibri" panose="020F0502020204030204" pitchFamily="34" charset="0"/>
            </a:endParaRP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10</a:t>
            </a:fld>
            <a:endParaRPr lang="it-IT"/>
          </a:p>
        </p:txBody>
      </p:sp>
    </p:spTree>
    <p:extLst>
      <p:ext uri="{BB962C8B-B14F-4D97-AF65-F5344CB8AC3E}">
        <p14:creationId xmlns:p14="http://schemas.microsoft.com/office/powerpoint/2010/main" val="2472997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136524"/>
            <a:ext cx="10176623" cy="700188"/>
          </a:xfrm>
        </p:spPr>
        <p:txBody>
          <a:bodyPr>
            <a:noAutofit/>
          </a:bodyPr>
          <a:lstStyle/>
          <a:p>
            <a:pPr algn="ctr"/>
            <a:r>
              <a:rPr lang="it-IT" sz="4800" dirty="0">
                <a:latin typeface="Calibri" panose="020F0502020204030204" pitchFamily="34" charset="0"/>
                <a:cs typeface="Calibri" panose="020F0502020204030204" pitchFamily="34" charset="0"/>
              </a:rPr>
              <a:t>Finanziamenti Soci: </a:t>
            </a:r>
            <a:r>
              <a:rPr lang="it-IT" sz="4800" i="1" dirty="0">
                <a:latin typeface="Calibri" panose="020F0502020204030204" pitchFamily="34" charset="0"/>
                <a:cs typeface="Calibri" panose="020F0502020204030204" pitchFamily="34" charset="0"/>
              </a:rPr>
              <a:t>ratio</a:t>
            </a:r>
            <a:r>
              <a:rPr lang="it-IT" sz="4800" dirty="0">
                <a:latin typeface="Calibri" panose="020F0502020204030204" pitchFamily="34" charset="0"/>
                <a:cs typeface="Calibri" panose="020F0502020204030204" pitchFamily="34" charset="0"/>
              </a:rPr>
              <a:t> della norma</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908720"/>
            <a:ext cx="10972800" cy="5217445"/>
          </a:xfrm>
        </p:spPr>
        <p:txBody>
          <a:bodyPr>
            <a:normAutofit/>
          </a:bodyPr>
          <a:lstStyle/>
          <a:p>
            <a:endParaRPr lang="it-IT" sz="3200" dirty="0">
              <a:latin typeface="Calibri" panose="020F0502020204030204" pitchFamily="34" charset="0"/>
              <a:cs typeface="Calibri" panose="020F0502020204030204" pitchFamily="34" charset="0"/>
            </a:endParaRPr>
          </a:p>
          <a:p>
            <a:r>
              <a:rPr lang="it-IT" sz="4000" dirty="0">
                <a:latin typeface="Calibri" panose="020F0502020204030204" pitchFamily="34" charset="0"/>
                <a:cs typeface="Calibri" panose="020F0502020204030204" pitchFamily="34" charset="0"/>
              </a:rPr>
              <a:t>Con la limitazione al rimborso dei finanziamenti da parte dei soci, il legislatore ha inteso porre un freno al fenomeno delle </a:t>
            </a:r>
            <a:r>
              <a:rPr lang="it-IT" sz="4000" b="1" dirty="0">
                <a:latin typeface="Calibri" panose="020F0502020204030204" pitchFamily="34" charset="0"/>
                <a:cs typeface="Calibri" panose="020F0502020204030204" pitchFamily="34" charset="0"/>
              </a:rPr>
              <a:t>società sottocapitalizzate</a:t>
            </a:r>
            <a:r>
              <a:rPr lang="it-IT" sz="4000" dirty="0">
                <a:latin typeface="Calibri" panose="020F0502020204030204" pitchFamily="34" charset="0"/>
                <a:cs typeface="Calibri" panose="020F0502020204030204" pitchFamily="34" charset="0"/>
              </a:rPr>
              <a:t>, diffuso soprattutto tra quelle a base familiare, che operano con ingenti finanziamenti a titolo di capitale di prestito da parte dei soci</a:t>
            </a: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11</a:t>
            </a:fld>
            <a:endParaRPr lang="it-IT"/>
          </a:p>
        </p:txBody>
      </p:sp>
    </p:spTree>
    <p:extLst>
      <p:ext uri="{BB962C8B-B14F-4D97-AF65-F5344CB8AC3E}">
        <p14:creationId xmlns:p14="http://schemas.microsoft.com/office/powerpoint/2010/main" val="1146330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274639"/>
            <a:ext cx="12072664" cy="634081"/>
          </a:xfrm>
        </p:spPr>
        <p:txBody>
          <a:bodyPr>
            <a:noAutofit/>
          </a:bodyPr>
          <a:lstStyle/>
          <a:p>
            <a:pPr algn="ctr"/>
            <a:r>
              <a:rPr lang="it-IT" sz="4800" dirty="0">
                <a:latin typeface="Calibri" panose="020F0502020204030204" pitchFamily="34" charset="0"/>
                <a:cs typeface="Calibri" panose="020F0502020204030204" pitchFamily="34" charset="0"/>
              </a:rPr>
              <a:t>Emissione di Titoli di debito</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335360" y="908721"/>
            <a:ext cx="11449272" cy="5217444"/>
          </a:xfrm>
        </p:spPr>
        <p:txBody>
          <a:bodyPr>
            <a:normAutofit fontScale="92500" lnSpcReduction="10000"/>
          </a:bodyPr>
          <a:lstStyle/>
          <a:p>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L’emissione di Titoli di debito è consentita a condizione che ciò sia </a:t>
            </a:r>
            <a:r>
              <a:rPr lang="it-IT" sz="3200" b="1" dirty="0">
                <a:latin typeface="Calibri" panose="020F0502020204030204" pitchFamily="34" charset="0"/>
                <a:cs typeface="Calibri" panose="020F0502020204030204" pitchFamily="34" charset="0"/>
              </a:rPr>
              <a:t>previsto nello Statuto </a:t>
            </a:r>
            <a:r>
              <a:rPr lang="it-IT" sz="3200" dirty="0">
                <a:latin typeface="Calibri" panose="020F0502020204030204" pitchFamily="34" charset="0"/>
                <a:cs typeface="Calibri" panose="020F0502020204030204" pitchFamily="34" charset="0"/>
              </a:rPr>
              <a:t>(art. 2483 c.c.). In ogni caso questi titoli sono sottratti alla disciplina propria delle obbligazioni delle S.p.A.</a:t>
            </a:r>
          </a:p>
          <a:p>
            <a:pPr marL="0" indent="0">
              <a:buNone/>
            </a:pPr>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Lo Statuto della singola S.r.l. può stabilire se la competenza ad emettere titoli di debito spetti ai soci o agli amministratori, determinandone eventuali limiti, modalità e maggioranze necessarie</a:t>
            </a:r>
          </a:p>
          <a:p>
            <a:pPr marL="0" indent="0">
              <a:buNone/>
            </a:pPr>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La decisione di emissione fissa le condizioni del prestito e le modalità di rimborso, ed è iscritta nel Registro delle Imprese</a:t>
            </a: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12</a:t>
            </a:fld>
            <a:endParaRPr lang="it-IT"/>
          </a:p>
        </p:txBody>
      </p:sp>
    </p:spTree>
    <p:extLst>
      <p:ext uri="{BB962C8B-B14F-4D97-AF65-F5344CB8AC3E}">
        <p14:creationId xmlns:p14="http://schemas.microsoft.com/office/powerpoint/2010/main" val="2589861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382944" cy="562073"/>
          </a:xfrm>
        </p:spPr>
        <p:txBody>
          <a:bodyPr>
            <a:normAutofit fontScale="90000"/>
          </a:bodyPr>
          <a:lstStyle/>
          <a:p>
            <a:pPr algn="ctr"/>
            <a:r>
              <a:rPr lang="it-IT" dirty="0">
                <a:latin typeface="Calibri" panose="020F0502020204030204" pitchFamily="34" charset="0"/>
                <a:cs typeface="Calibri" panose="020F0502020204030204" pitchFamily="34" charset="0"/>
              </a:rPr>
              <a:t>Emissione di Titoli di debito</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124745"/>
            <a:ext cx="10972800" cy="5001420"/>
          </a:xfrm>
        </p:spPr>
        <p:txBody>
          <a:bodyPr>
            <a:normAutofit fontScale="92500"/>
          </a:bodyPr>
          <a:lstStyle/>
          <a:p>
            <a:r>
              <a:rPr lang="it-IT" sz="4000" dirty="0">
                <a:latin typeface="Calibri" panose="020F0502020204030204" pitchFamily="34" charset="0"/>
                <a:cs typeface="Calibri" panose="020F0502020204030204" pitchFamily="34" charset="0"/>
              </a:rPr>
              <a:t>I titoli di debito emessi dalle S.r.l. </a:t>
            </a:r>
            <a:r>
              <a:rPr lang="it-IT" sz="4000" u="sng" dirty="0">
                <a:latin typeface="Calibri" panose="020F0502020204030204" pitchFamily="34" charset="0"/>
                <a:cs typeface="Calibri" panose="020F0502020204030204" pitchFamily="34" charset="0"/>
              </a:rPr>
              <a:t>non possono essere collocati direttamente presso il pubblico dei risparmiatori; possono essere sottoscritti solo da investitori professionali</a:t>
            </a:r>
            <a:r>
              <a:rPr lang="it-IT" sz="4000" dirty="0">
                <a:latin typeface="Calibri" panose="020F0502020204030204" pitchFamily="34" charset="0"/>
                <a:cs typeface="Calibri" panose="020F0502020204030204" pitchFamily="34" charset="0"/>
              </a:rPr>
              <a:t> soggetti a vigilanza prudenziale e che, in caso di successiva circolazione, rispondono per legge della solvibilità della società nei confronti degli acquirenti che non siano investitori professionali o soci della società emittente.</a:t>
            </a: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13</a:t>
            </a:fld>
            <a:endParaRPr lang="it-IT"/>
          </a:p>
        </p:txBody>
      </p:sp>
    </p:spTree>
    <p:extLst>
      <p:ext uri="{BB962C8B-B14F-4D97-AF65-F5344CB8AC3E}">
        <p14:creationId xmlns:p14="http://schemas.microsoft.com/office/powerpoint/2010/main" val="370243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274639"/>
            <a:ext cx="9912424" cy="634081"/>
          </a:xfrm>
        </p:spPr>
        <p:txBody>
          <a:bodyPr>
            <a:noAutofit/>
          </a:bodyPr>
          <a:lstStyle/>
          <a:p>
            <a:pPr algn="ctr"/>
            <a:r>
              <a:rPr lang="it-IT" sz="4600" dirty="0">
                <a:latin typeface="Calibri" panose="020F0502020204030204" pitchFamily="34" charset="0"/>
                <a:cs typeface="Calibri" panose="020F0502020204030204" pitchFamily="34" charset="0"/>
              </a:rPr>
              <a:t>Quote Sociali e suddivisione del Capitale</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263352" y="908721"/>
            <a:ext cx="11449272" cy="5217444"/>
          </a:xfrm>
        </p:spPr>
        <p:txBody>
          <a:bodyPr>
            <a:normAutofit fontScale="92500"/>
          </a:bodyPr>
          <a:lstStyle/>
          <a:p>
            <a:r>
              <a:rPr lang="it-IT" sz="3200" dirty="0">
                <a:latin typeface="Calibri" panose="020F0502020204030204" pitchFamily="34" charset="0"/>
                <a:cs typeface="Calibri" panose="020F0502020204030204" pitchFamily="34" charset="0"/>
              </a:rPr>
              <a:t>Nelle S.r.l. </a:t>
            </a:r>
            <a:r>
              <a:rPr lang="it-IT" sz="3200" b="1" dirty="0">
                <a:latin typeface="Calibri" panose="020F0502020204030204" pitchFamily="34" charset="0"/>
                <a:cs typeface="Calibri" panose="020F0502020204030204" pitchFamily="34" charset="0"/>
              </a:rPr>
              <a:t>il capitale è diviso secondo il criterio personale</a:t>
            </a:r>
            <a:r>
              <a:rPr lang="it-IT" sz="3200" dirty="0">
                <a:latin typeface="Calibri" panose="020F0502020204030204" pitchFamily="34" charset="0"/>
                <a:cs typeface="Calibri" panose="020F0502020204030204" pitchFamily="34" charset="0"/>
              </a:rPr>
              <a:t>, dato che in tale società le quote di partecipazione dei soci non possono essere rappresentate da azioni</a:t>
            </a:r>
          </a:p>
          <a:p>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Il capitale della S.r.l. è diviso in parti (le </a:t>
            </a:r>
            <a:r>
              <a:rPr lang="it-IT" sz="3200" b="1" dirty="0">
                <a:latin typeface="Calibri" panose="020F0502020204030204" pitchFamily="34" charset="0"/>
                <a:cs typeface="Calibri" panose="020F0502020204030204" pitchFamily="34" charset="0"/>
              </a:rPr>
              <a:t>quote</a:t>
            </a:r>
            <a:r>
              <a:rPr lang="it-IT" sz="3200" dirty="0">
                <a:latin typeface="Calibri" panose="020F0502020204030204" pitchFamily="34" charset="0"/>
                <a:cs typeface="Calibri" panose="020F0502020204030204" pitchFamily="34" charset="0"/>
              </a:rPr>
              <a:t>) </a:t>
            </a:r>
            <a:r>
              <a:rPr lang="it-IT" sz="3200" b="1" dirty="0">
                <a:latin typeface="Calibri" panose="020F0502020204030204" pitchFamily="34" charset="0"/>
                <a:cs typeface="Calibri" panose="020F0502020204030204" pitchFamily="34" charset="0"/>
              </a:rPr>
              <a:t>in base al numero dei soci</a:t>
            </a:r>
            <a:r>
              <a:rPr lang="it-IT" sz="3200" dirty="0">
                <a:latin typeface="Calibri" panose="020F0502020204030204" pitchFamily="34" charset="0"/>
                <a:cs typeface="Calibri" panose="020F0502020204030204" pitchFamily="34" charset="0"/>
              </a:rPr>
              <a:t>: il numero iniziale delle quote corrisponde al numero dei soci che partecipano alla costituzione della società</a:t>
            </a:r>
          </a:p>
          <a:p>
            <a:endParaRPr lang="it-IT" sz="3200" dirty="0">
              <a:latin typeface="Calibri" panose="020F0502020204030204" pitchFamily="34" charset="0"/>
              <a:cs typeface="Calibri" panose="020F0502020204030204" pitchFamily="34" charset="0"/>
            </a:endParaRPr>
          </a:p>
          <a:p>
            <a:r>
              <a:rPr lang="it-IT" sz="3200" b="1" dirty="0">
                <a:latin typeface="Calibri" panose="020F0502020204030204" pitchFamily="34" charset="0"/>
                <a:cs typeface="Calibri" panose="020F0502020204030204" pitchFamily="34" charset="0"/>
              </a:rPr>
              <a:t>Ciascun socio </a:t>
            </a:r>
            <a:r>
              <a:rPr lang="it-IT" sz="3200" dirty="0">
                <a:latin typeface="Calibri" panose="020F0502020204030204" pitchFamily="34" charset="0"/>
                <a:cs typeface="Calibri" panose="020F0502020204030204" pitchFamily="34" charset="0"/>
              </a:rPr>
              <a:t>diventa titolare di </a:t>
            </a:r>
            <a:r>
              <a:rPr lang="it-IT" sz="3200" b="1" dirty="0">
                <a:latin typeface="Calibri" panose="020F0502020204030204" pitchFamily="34" charset="0"/>
                <a:cs typeface="Calibri" panose="020F0502020204030204" pitchFamily="34" charset="0"/>
              </a:rPr>
              <a:t>un’unica quota </a:t>
            </a:r>
            <a:r>
              <a:rPr lang="it-IT" sz="3200" dirty="0">
                <a:latin typeface="Calibri" panose="020F0502020204030204" pitchFamily="34" charset="0"/>
                <a:cs typeface="Calibri" panose="020F0502020204030204" pitchFamily="34" charset="0"/>
              </a:rPr>
              <a:t>di partecipazione, corrispondente alla frazione di capitale sociale sottoscritta</a:t>
            </a: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14</a:t>
            </a:fld>
            <a:endParaRPr lang="it-IT"/>
          </a:p>
        </p:txBody>
      </p:sp>
    </p:spTree>
    <p:extLst>
      <p:ext uri="{BB962C8B-B14F-4D97-AF65-F5344CB8AC3E}">
        <p14:creationId xmlns:p14="http://schemas.microsoft.com/office/powerpoint/2010/main" val="3715450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274639"/>
            <a:ext cx="10972800" cy="562073"/>
          </a:xfrm>
        </p:spPr>
        <p:txBody>
          <a:bodyPr>
            <a:normAutofit fontScale="90000"/>
          </a:bodyPr>
          <a:lstStyle/>
          <a:p>
            <a:pPr algn="ctr"/>
            <a:r>
              <a:rPr lang="it-IT" dirty="0">
                <a:latin typeface="Calibri" panose="020F0502020204030204" pitchFamily="34" charset="0"/>
                <a:cs typeface="Calibri" panose="020F0502020204030204" pitchFamily="34" charset="0"/>
              </a:rPr>
              <a:t>Differenze tra Quote e Azioni</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836713"/>
            <a:ext cx="10972800" cy="5519638"/>
          </a:xfrm>
        </p:spPr>
        <p:txBody>
          <a:bodyPr>
            <a:normAutofit lnSpcReduction="10000"/>
          </a:bodyPr>
          <a:lstStyle/>
          <a:p>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le azioni sono necessariamente di uguale valore, le quote possono essere di diverso ammontare sin dalla costituzione della Società, se è diverso  l’ammontare del capitale sottoscritto da ciascun socio </a:t>
            </a:r>
          </a:p>
          <a:p>
            <a:pPr marL="0" indent="0">
              <a:buNone/>
            </a:pPr>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le azioni attribuiscono uguali diritti, le quote possono essere diverse le une dalle altre anche sotto tale profilo </a:t>
            </a:r>
          </a:p>
          <a:p>
            <a:pPr marL="0" indent="0">
              <a:buNone/>
            </a:pPr>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le quote non possono essere rappresentate da titoli di credito né possono costituire oggetto di offerta al pubblico</a:t>
            </a: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15</a:t>
            </a:fld>
            <a:endParaRPr lang="it-IT"/>
          </a:p>
        </p:txBody>
      </p:sp>
    </p:spTree>
    <p:extLst>
      <p:ext uri="{BB962C8B-B14F-4D97-AF65-F5344CB8AC3E}">
        <p14:creationId xmlns:p14="http://schemas.microsoft.com/office/powerpoint/2010/main" val="2812201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274639"/>
            <a:ext cx="9696400" cy="634081"/>
          </a:xfrm>
        </p:spPr>
        <p:txBody>
          <a:bodyPr>
            <a:noAutofit/>
          </a:bodyPr>
          <a:lstStyle/>
          <a:p>
            <a:pPr algn="ctr"/>
            <a:r>
              <a:rPr lang="it-IT" sz="5000" dirty="0">
                <a:latin typeface="Calibri" panose="020F0502020204030204" pitchFamily="34" charset="0"/>
                <a:cs typeface="Calibri" panose="020F0502020204030204" pitchFamily="34" charset="0"/>
              </a:rPr>
              <a:t>Limiti alla circolazione delle quote</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191344" y="908721"/>
            <a:ext cx="11737304" cy="5447630"/>
          </a:xfrm>
        </p:spPr>
        <p:txBody>
          <a:bodyPr>
            <a:normAutofit fontScale="85000" lnSpcReduction="20000"/>
          </a:bodyPr>
          <a:lstStyle/>
          <a:p>
            <a:endParaRPr lang="it-IT" sz="2800" dirty="0">
              <a:latin typeface="Calibri" panose="020F0502020204030204" pitchFamily="34" charset="0"/>
              <a:cs typeface="Calibri" panose="020F0502020204030204" pitchFamily="34" charset="0"/>
            </a:endParaRPr>
          </a:p>
          <a:p>
            <a:r>
              <a:rPr lang="it-IT" sz="3600" dirty="0">
                <a:latin typeface="Calibri" panose="020F0502020204030204" pitchFamily="34" charset="0"/>
                <a:cs typeface="Calibri" panose="020F0502020204030204" pitchFamily="34" charset="0"/>
              </a:rPr>
              <a:t>Nell’Atto Costitutivo è possibile inserire clausole per limitare e anche escludere del tutto il trasferimento delle quote, accentuando così il carattere personale della partecipazione sociale</a:t>
            </a:r>
          </a:p>
          <a:p>
            <a:pPr marL="0" indent="0">
              <a:buNone/>
            </a:pPr>
            <a:endParaRPr lang="it-IT" sz="3600" dirty="0">
              <a:latin typeface="Calibri" panose="020F0502020204030204" pitchFamily="34" charset="0"/>
              <a:cs typeface="Calibri" panose="020F0502020204030204" pitchFamily="34" charset="0"/>
            </a:endParaRPr>
          </a:p>
          <a:p>
            <a:r>
              <a:rPr lang="it-IT" sz="3600" dirty="0">
                <a:latin typeface="Calibri" panose="020F0502020204030204" pitchFamily="34" charset="0"/>
                <a:cs typeface="Calibri" panose="020F0502020204030204" pitchFamily="34" charset="0"/>
              </a:rPr>
              <a:t>E’ inoltre possibile subordinare il trasferimento delle quote al gradimento di organi sociali, di soci o di terzi, senza prevedere condizioni o limiti (c.d. mero gradimento). In tali casi però il socio o i suoi eredi possono recedere dalla società; questa causa di recesso non può essere soppressa</a:t>
            </a:r>
          </a:p>
          <a:p>
            <a:pPr marL="0" indent="0">
              <a:buNone/>
            </a:pPr>
            <a:endParaRPr lang="it-IT" sz="3600" dirty="0">
              <a:latin typeface="Calibri" panose="020F0502020204030204" pitchFamily="34" charset="0"/>
              <a:cs typeface="Calibri" panose="020F0502020204030204" pitchFamily="34" charset="0"/>
            </a:endParaRPr>
          </a:p>
          <a:p>
            <a:r>
              <a:rPr lang="it-IT" sz="3600" dirty="0">
                <a:latin typeface="Calibri" panose="020F0502020204030204" pitchFamily="34" charset="0"/>
                <a:cs typeface="Calibri" panose="020F0502020204030204" pitchFamily="34" charset="0"/>
              </a:rPr>
              <a:t>Una clausola limitativa spesso utilizzata è quella della prelazione dei confronti degli altri soci</a:t>
            </a:r>
          </a:p>
          <a:p>
            <a:endParaRPr lang="it-IT" dirty="0"/>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16</a:t>
            </a:fld>
            <a:endParaRPr lang="it-IT"/>
          </a:p>
        </p:txBody>
      </p:sp>
    </p:spTree>
    <p:extLst>
      <p:ext uri="{BB962C8B-B14F-4D97-AF65-F5344CB8AC3E}">
        <p14:creationId xmlns:p14="http://schemas.microsoft.com/office/powerpoint/2010/main" val="4213106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972800" cy="457197"/>
          </a:xfrm>
        </p:spPr>
        <p:txBody>
          <a:bodyPr>
            <a:normAutofit fontScale="90000"/>
          </a:bodyPr>
          <a:lstStyle/>
          <a:p>
            <a:pPr algn="ctr"/>
            <a:r>
              <a:rPr lang="it-IT" dirty="0">
                <a:latin typeface="Calibri" panose="020F0502020204030204" pitchFamily="34" charset="0"/>
                <a:cs typeface="Calibri" panose="020F0502020204030204" pitchFamily="34" charset="0"/>
              </a:rPr>
              <a:t>Diritto di recesso</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268761"/>
            <a:ext cx="10972800" cy="4857404"/>
          </a:xfrm>
        </p:spPr>
        <p:txBody>
          <a:bodyPr>
            <a:normAutofit fontScale="92500" lnSpcReduction="10000"/>
          </a:bodyPr>
          <a:lstStyle/>
          <a:p>
            <a:r>
              <a:rPr lang="it-IT" sz="3200" dirty="0">
                <a:latin typeface="Calibri" panose="020F0502020204030204" pitchFamily="34" charset="0"/>
                <a:cs typeface="Calibri" panose="020F0502020204030204" pitchFamily="34" charset="0"/>
              </a:rPr>
              <a:t>L’attuale disciplina presenta, rispetto al passato, un significativo ampliamento dei casi in cui il recesso è consentito</a:t>
            </a:r>
          </a:p>
          <a:p>
            <a:pPr marL="0" indent="0">
              <a:buNone/>
            </a:pPr>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Il presupposto è che il recesso è uno strumento di tutela per i soci di minoranza in una società, come la S.r.l., in cui le partecipazioni hanno un mercato molto limitato</a:t>
            </a:r>
          </a:p>
          <a:p>
            <a:pPr marL="0" indent="0">
              <a:buNone/>
            </a:pPr>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In questa prospettiva è riconosciuta ampia libertà all’autonomia statutaria: è l’Atto Costitutivo infatti a stabilire quando il socio può recedere e con quali modalità</a:t>
            </a: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17</a:t>
            </a:fld>
            <a:endParaRPr lang="it-IT"/>
          </a:p>
        </p:txBody>
      </p:sp>
    </p:spTree>
    <p:extLst>
      <p:ext uri="{BB962C8B-B14F-4D97-AF65-F5344CB8AC3E}">
        <p14:creationId xmlns:p14="http://schemas.microsoft.com/office/powerpoint/2010/main" val="1462267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274639"/>
            <a:ext cx="11064552" cy="457197"/>
          </a:xfrm>
        </p:spPr>
        <p:txBody>
          <a:bodyPr>
            <a:normAutofit fontScale="90000"/>
          </a:bodyPr>
          <a:lstStyle/>
          <a:p>
            <a:pPr algn="ctr"/>
            <a:r>
              <a:rPr lang="it-IT" dirty="0">
                <a:latin typeface="Calibri" panose="020F0502020204030204" pitchFamily="34" charset="0"/>
                <a:cs typeface="Calibri" panose="020F0502020204030204" pitchFamily="34" charset="0"/>
              </a:rPr>
              <a:t>Cause inderogabili di recesso</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268761"/>
            <a:ext cx="10972800" cy="4857404"/>
          </a:xfrm>
        </p:spPr>
        <p:txBody>
          <a:bodyPr>
            <a:normAutofit lnSpcReduction="10000"/>
          </a:bodyPr>
          <a:lstStyle/>
          <a:p>
            <a:r>
              <a:rPr lang="it-IT" sz="3600" dirty="0">
                <a:latin typeface="Calibri" panose="020F0502020204030204" pitchFamily="34" charset="0"/>
                <a:cs typeface="Calibri" panose="020F0502020204030204" pitchFamily="34" charset="0"/>
              </a:rPr>
              <a:t>Nelle Società a tempo indeterminato ogni socio può recedere con un preavviso di almeno 180 giorni, che l’atto costitutivo può prolungare fino al massimo di un anno</a:t>
            </a:r>
          </a:p>
          <a:p>
            <a:r>
              <a:rPr lang="it-IT" sz="3600" b="1" dirty="0">
                <a:latin typeface="Calibri" panose="020F0502020204030204" pitchFamily="34" charset="0"/>
                <a:cs typeface="Calibri" panose="020F0502020204030204" pitchFamily="34" charset="0"/>
              </a:rPr>
              <a:t>L’osservanza del periodo di preavviso è l’unico onere </a:t>
            </a:r>
            <a:r>
              <a:rPr lang="it-IT" sz="3600" dirty="0">
                <a:latin typeface="Calibri" panose="020F0502020204030204" pitchFamily="34" charset="0"/>
                <a:cs typeface="Calibri" panose="020F0502020204030204" pitchFamily="34" charset="0"/>
              </a:rPr>
              <a:t>posto a carico del socio che intende recedere, il quale </a:t>
            </a:r>
            <a:r>
              <a:rPr lang="it-IT" sz="3600" b="1" dirty="0">
                <a:latin typeface="Calibri" panose="020F0502020204030204" pitchFamily="34" charset="0"/>
                <a:cs typeface="Calibri" panose="020F0502020204030204" pitchFamily="34" charset="0"/>
              </a:rPr>
              <a:t>non è tenuto a specificare </a:t>
            </a:r>
            <a:r>
              <a:rPr lang="it-IT" sz="3600" dirty="0">
                <a:latin typeface="Calibri" panose="020F0502020204030204" pitchFamily="34" charset="0"/>
                <a:cs typeface="Calibri" panose="020F0502020204030204" pitchFamily="34" charset="0"/>
              </a:rPr>
              <a:t>i motivi della sua decisione «…il diritto di recesso compete al socio in ogni momento…» (art. 2473, comma 2, c.c.)</a:t>
            </a:r>
          </a:p>
          <a:p>
            <a:endParaRPr lang="it-IT" dirty="0"/>
          </a:p>
          <a:p>
            <a:pPr marL="0" indent="0">
              <a:buNone/>
            </a:pPr>
            <a:endParaRPr lang="it-IT" sz="3200" dirty="0">
              <a:latin typeface="Calibri" panose="020F0502020204030204" pitchFamily="34" charset="0"/>
              <a:cs typeface="Calibri" panose="020F0502020204030204" pitchFamily="34" charset="0"/>
            </a:endParaRP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18</a:t>
            </a:fld>
            <a:endParaRPr lang="it-IT"/>
          </a:p>
        </p:txBody>
      </p:sp>
    </p:spTree>
    <p:extLst>
      <p:ext uri="{BB962C8B-B14F-4D97-AF65-F5344CB8AC3E}">
        <p14:creationId xmlns:p14="http://schemas.microsoft.com/office/powerpoint/2010/main" val="867765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274639"/>
            <a:ext cx="11208568" cy="457197"/>
          </a:xfrm>
        </p:spPr>
        <p:txBody>
          <a:bodyPr>
            <a:normAutofit fontScale="90000"/>
          </a:bodyPr>
          <a:lstStyle/>
          <a:p>
            <a:pPr algn="ctr"/>
            <a:r>
              <a:rPr lang="it-IT" dirty="0">
                <a:latin typeface="Calibri" panose="020F0502020204030204" pitchFamily="34" charset="0"/>
                <a:cs typeface="Calibri" panose="020F0502020204030204" pitchFamily="34" charset="0"/>
              </a:rPr>
              <a:t>Cause inderogabili di recesso</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052736"/>
            <a:ext cx="10972800" cy="5303615"/>
          </a:xfrm>
        </p:spPr>
        <p:txBody>
          <a:bodyPr>
            <a:normAutofit fontScale="92500"/>
          </a:bodyPr>
          <a:lstStyle/>
          <a:p>
            <a:r>
              <a:rPr lang="it-IT" sz="3200" dirty="0">
                <a:latin typeface="Calibri" panose="020F0502020204030204" pitchFamily="34" charset="0"/>
                <a:cs typeface="Calibri" panose="020F0502020204030204" pitchFamily="34" charset="0"/>
              </a:rPr>
              <a:t>Nelle Società a tempo determinato, possono recedere i soci che non hanno consentito (contrari, assenti ed astenuti): </a:t>
            </a:r>
          </a:p>
          <a:p>
            <a:pPr marL="0" indent="0">
              <a:buNone/>
            </a:pPr>
            <a:r>
              <a:rPr lang="it-IT" sz="3200" dirty="0">
                <a:latin typeface="Calibri" panose="020F0502020204030204" pitchFamily="34" charset="0"/>
                <a:cs typeface="Calibri" panose="020F0502020204030204" pitchFamily="34" charset="0"/>
              </a:rPr>
              <a:t>• al cambiamento dell’oggetto sociale o del tipo di società; </a:t>
            </a:r>
          </a:p>
          <a:p>
            <a:pPr marL="0" indent="0">
              <a:buNone/>
            </a:pPr>
            <a:r>
              <a:rPr lang="it-IT" sz="3200" dirty="0">
                <a:latin typeface="Calibri" panose="020F0502020204030204" pitchFamily="34" charset="0"/>
                <a:cs typeface="Calibri" panose="020F0502020204030204" pitchFamily="34" charset="0"/>
              </a:rPr>
              <a:t>• alla sua fusione o scissione; </a:t>
            </a:r>
          </a:p>
          <a:p>
            <a:pPr marL="0" indent="0">
              <a:buNone/>
            </a:pPr>
            <a:r>
              <a:rPr lang="it-IT" sz="3200" dirty="0">
                <a:latin typeface="Calibri" panose="020F0502020204030204" pitchFamily="34" charset="0"/>
                <a:cs typeface="Calibri" panose="020F0502020204030204" pitchFamily="34" charset="0"/>
              </a:rPr>
              <a:t>• alla revoca dello stato di liquidazione; </a:t>
            </a:r>
          </a:p>
          <a:p>
            <a:pPr marL="0" indent="0">
              <a:buNone/>
            </a:pPr>
            <a:r>
              <a:rPr lang="it-IT" sz="3200" dirty="0">
                <a:latin typeface="Calibri" panose="020F0502020204030204" pitchFamily="34" charset="0"/>
                <a:cs typeface="Calibri" panose="020F0502020204030204" pitchFamily="34" charset="0"/>
              </a:rPr>
              <a:t>• al trasferimento della sede sociale all’estero; </a:t>
            </a:r>
          </a:p>
          <a:p>
            <a:pPr marL="0" indent="0">
              <a:buNone/>
            </a:pPr>
            <a:r>
              <a:rPr lang="it-IT" sz="3200" dirty="0">
                <a:latin typeface="Calibri" panose="020F0502020204030204" pitchFamily="34" charset="0"/>
                <a:cs typeface="Calibri" panose="020F0502020204030204" pitchFamily="34" charset="0"/>
              </a:rPr>
              <a:t>• all’eliminazione di una o più cause di recesso previste dallo statuto; </a:t>
            </a:r>
          </a:p>
          <a:p>
            <a:pPr marL="0" indent="0">
              <a:buNone/>
            </a:pPr>
            <a:r>
              <a:rPr lang="it-IT" sz="3200" dirty="0">
                <a:latin typeface="Calibri" panose="020F0502020204030204" pitchFamily="34" charset="0"/>
                <a:cs typeface="Calibri" panose="020F0502020204030204" pitchFamily="34" charset="0"/>
              </a:rPr>
              <a:t>• al compimento di operazioni che comportano una sostanziale modifica dell’oggetto sociale o una rilevante modifica dei diritti particolari attribuiti al singolo socio.</a:t>
            </a:r>
          </a:p>
          <a:p>
            <a:endParaRPr lang="it-IT" sz="3200" dirty="0">
              <a:latin typeface="Calibri" panose="020F0502020204030204" pitchFamily="34" charset="0"/>
              <a:cs typeface="Calibri" panose="020F0502020204030204" pitchFamily="34" charset="0"/>
            </a:endParaRP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19</a:t>
            </a:fld>
            <a:endParaRPr lang="it-IT"/>
          </a:p>
        </p:txBody>
      </p:sp>
    </p:spTree>
    <p:extLst>
      <p:ext uri="{BB962C8B-B14F-4D97-AF65-F5344CB8AC3E}">
        <p14:creationId xmlns:p14="http://schemas.microsoft.com/office/powerpoint/2010/main" val="2886724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274639"/>
            <a:ext cx="10128448" cy="634081"/>
          </a:xfrm>
        </p:spPr>
        <p:txBody>
          <a:bodyPr>
            <a:noAutofit/>
          </a:bodyPr>
          <a:lstStyle/>
          <a:p>
            <a:pPr algn="ctr"/>
            <a:r>
              <a:rPr lang="it-IT" sz="4800" dirty="0">
                <a:latin typeface="Calibri" panose="020F0502020204030204" pitchFamily="34" charset="0"/>
                <a:cs typeface="Calibri" panose="020F0502020204030204" pitchFamily="34" charset="0"/>
              </a:rPr>
              <a:t>Valore della quota del socio receduto</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052736"/>
            <a:ext cx="10972800" cy="5073429"/>
          </a:xfrm>
        </p:spPr>
        <p:txBody>
          <a:bodyPr>
            <a:normAutofit/>
          </a:bodyPr>
          <a:lstStyle/>
          <a:p>
            <a:r>
              <a:rPr lang="it-IT" sz="3200" dirty="0">
                <a:latin typeface="Calibri" panose="020F0502020204030204" pitchFamily="34" charset="0"/>
                <a:cs typeface="Calibri" panose="020F0502020204030204" pitchFamily="34" charset="0"/>
              </a:rPr>
              <a:t>Il valore della quota spettante al socio receduto deve essere determinato tenendo conto del suo </a:t>
            </a:r>
            <a:r>
              <a:rPr lang="it-IT" sz="3200" b="1" dirty="0">
                <a:latin typeface="Calibri" panose="020F0502020204030204" pitchFamily="34" charset="0"/>
                <a:cs typeface="Calibri" panose="020F0502020204030204" pitchFamily="34" charset="0"/>
              </a:rPr>
              <a:t>valore di mercato</a:t>
            </a:r>
          </a:p>
          <a:p>
            <a:pPr marL="0" indent="0">
              <a:buNone/>
            </a:pPr>
            <a:endParaRPr lang="it-IT" sz="3200" b="1"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In caso di disaccordo, la valutazione sarà oggetto di apposita relazione giurata da parte di un esperto, nominato dal Tribunale</a:t>
            </a:r>
          </a:p>
          <a:p>
            <a:pPr marL="0" indent="0">
              <a:buNone/>
            </a:pPr>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In ogni caso, il valore della quota dovrà essere determinato in proporzione al patrimonio sociale</a:t>
            </a:r>
          </a:p>
          <a:p>
            <a:pPr marL="0" indent="0">
              <a:buNone/>
            </a:pPr>
            <a:endParaRPr lang="it-IT" sz="3200" dirty="0">
              <a:latin typeface="Calibri" panose="020F0502020204030204" pitchFamily="34" charset="0"/>
              <a:cs typeface="Calibri" panose="020F0502020204030204" pitchFamily="34" charset="0"/>
            </a:endParaRP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20</a:t>
            </a:fld>
            <a:endParaRPr lang="it-IT"/>
          </a:p>
        </p:txBody>
      </p:sp>
    </p:spTree>
    <p:extLst>
      <p:ext uri="{BB962C8B-B14F-4D97-AF65-F5344CB8AC3E}">
        <p14:creationId xmlns:p14="http://schemas.microsoft.com/office/powerpoint/2010/main" val="493886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972800" cy="457197"/>
          </a:xfrm>
        </p:spPr>
        <p:txBody>
          <a:bodyPr>
            <a:normAutofit fontScale="90000"/>
          </a:bodyPr>
          <a:lstStyle/>
          <a:p>
            <a:pPr algn="ctr"/>
            <a:r>
              <a:rPr lang="it-IT" dirty="0">
                <a:latin typeface="Calibri" panose="020F0502020204030204" pitchFamily="34" charset="0"/>
                <a:cs typeface="Calibri" panose="020F0502020204030204" pitchFamily="34" charset="0"/>
              </a:rPr>
              <a:t>Soci: cause di esclusione</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196753"/>
            <a:ext cx="10972800" cy="4929412"/>
          </a:xfrm>
        </p:spPr>
        <p:txBody>
          <a:bodyPr>
            <a:normAutofit/>
          </a:bodyPr>
          <a:lstStyle/>
          <a:p>
            <a:pPr lvl="0"/>
            <a:r>
              <a:rPr lang="it-IT" sz="4000" dirty="0">
                <a:latin typeface="Calibri" panose="020F0502020204030204" pitchFamily="34" charset="0"/>
                <a:cs typeface="Calibri" panose="020F0502020204030204" pitchFamily="34" charset="0"/>
              </a:rPr>
              <a:t>L’attuale disciplina dispone che, come nelle società di persone, l’atto costitutivo possa prevedere specifiche cause di esclusione del socio per giusta causa</a:t>
            </a:r>
          </a:p>
          <a:p>
            <a:pPr lvl="0"/>
            <a:r>
              <a:rPr lang="it-IT" sz="4000" dirty="0">
                <a:latin typeface="Calibri" panose="020F0502020204030204" pitchFamily="34" charset="0"/>
                <a:cs typeface="Calibri" panose="020F0502020204030204" pitchFamily="34" charset="0"/>
              </a:rPr>
              <a:t>Per il rimborso della quota si applica la disciplina del recesso, ad esclusione dell’ipotesi di  riduzione del capitale sociale (art. 2473-bis c.c.)</a:t>
            </a:r>
          </a:p>
          <a:p>
            <a:pPr marL="0" indent="0">
              <a:buNone/>
            </a:pPr>
            <a:endParaRPr lang="it-IT" sz="3200" dirty="0">
              <a:latin typeface="Calibri" panose="020F0502020204030204" pitchFamily="34" charset="0"/>
              <a:cs typeface="Calibri" panose="020F0502020204030204" pitchFamily="34" charset="0"/>
            </a:endParaRP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21</a:t>
            </a:fld>
            <a:endParaRPr lang="it-IT"/>
          </a:p>
        </p:txBody>
      </p:sp>
    </p:spTree>
    <p:extLst>
      <p:ext uri="{BB962C8B-B14F-4D97-AF65-F5344CB8AC3E}">
        <p14:creationId xmlns:p14="http://schemas.microsoft.com/office/powerpoint/2010/main" val="2628263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119336" y="274639"/>
            <a:ext cx="10081120" cy="562073"/>
          </a:xfrm>
        </p:spPr>
        <p:txBody>
          <a:bodyPr>
            <a:normAutofit fontScale="90000"/>
          </a:bodyPr>
          <a:lstStyle/>
          <a:p>
            <a:pPr algn="ctr"/>
            <a:r>
              <a:rPr lang="it-IT" dirty="0">
                <a:latin typeface="Calibri" panose="020F0502020204030204" pitchFamily="34" charset="0"/>
                <a:cs typeface="Calibri" panose="020F0502020204030204" pitchFamily="34" charset="0"/>
              </a:rPr>
              <a:t>Trasferimento delle quote sociali</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052737"/>
            <a:ext cx="10972800" cy="5303614"/>
          </a:xfrm>
        </p:spPr>
        <p:txBody>
          <a:bodyPr>
            <a:normAutofit fontScale="92500" lnSpcReduction="10000"/>
          </a:bodyPr>
          <a:lstStyle/>
          <a:p>
            <a:r>
              <a:rPr lang="it-IT" sz="3200" dirty="0">
                <a:latin typeface="Calibri" panose="020F0502020204030204" pitchFamily="34" charset="0"/>
                <a:cs typeface="Calibri" panose="020F0502020204030204" pitchFamily="34" charset="0"/>
              </a:rPr>
              <a:t>Il trasferimento della quota ha effetto nei confronti della società solo </a:t>
            </a:r>
            <a:r>
              <a:rPr lang="it-IT" sz="3200" dirty="0"/>
              <a:t>con l’iscrizione del relativo atto al Registro Imprese, a cui spetta la competenza in materia di pubblicità della compagine sociale delle S.r.l.</a:t>
            </a:r>
            <a:r>
              <a:rPr lang="it-IT" sz="3200" dirty="0">
                <a:latin typeface="Calibri" panose="020F0502020204030204" pitchFamily="34" charset="0"/>
                <a:cs typeface="Calibri" panose="020F0502020204030204" pitchFamily="34" charset="0"/>
              </a:rPr>
              <a:t> (modifica intervenuta a seguito della</a:t>
            </a:r>
            <a:r>
              <a:rPr lang="it-IT" sz="3200" dirty="0"/>
              <a:t> soppressione dell'obbligo della tenuta del libro soci ai sensi della Legge </a:t>
            </a:r>
            <a:r>
              <a:rPr lang="it-IT" sz="3200" u="sng" dirty="0">
                <a:hlinkClick r:id="rId2"/>
              </a:rPr>
              <a:t>n. 2/2009</a:t>
            </a:r>
            <a:r>
              <a:rPr lang="it-IT" sz="3200" dirty="0"/>
              <a:t>, art. 16, comma 12-septies)</a:t>
            </a:r>
          </a:p>
          <a:p>
            <a:endParaRPr lang="it-IT" sz="3200" dirty="0">
              <a:latin typeface="Calibri" panose="020F0502020204030204" pitchFamily="34" charset="0"/>
              <a:cs typeface="Calibri" panose="020F0502020204030204" pitchFamily="34" charset="0"/>
            </a:endParaRPr>
          </a:p>
          <a:p>
            <a:r>
              <a:rPr lang="it-IT" sz="3200" dirty="0">
                <a:latin typeface="Calibri" panose="020F0502020204030204" pitchFamily="34" charset="0"/>
                <a:cs typeface="Calibri" panose="020F0502020204030204" pitchFamily="34" charset="0"/>
              </a:rPr>
              <a:t>Nel caso in cui, per effetto di uno o più atti di trasferimento, l’intero capitale sociale risulta appartenere ad un solo socio, gli amministratori devono depositare al Registro Imprese un’apposita dichiarazione contenente le generalità complete dell’unico socio (persona fisica o società)</a:t>
            </a:r>
          </a:p>
          <a:p>
            <a:pPr lvl="0"/>
            <a:endParaRPr lang="it-IT" sz="3200" dirty="0">
              <a:latin typeface="Calibri" panose="020F0502020204030204" pitchFamily="34" charset="0"/>
              <a:cs typeface="Calibri" panose="020F0502020204030204" pitchFamily="34" charset="0"/>
            </a:endParaRP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22</a:t>
            </a:fld>
            <a:endParaRPr lang="it-IT"/>
          </a:p>
        </p:txBody>
      </p:sp>
    </p:spTree>
    <p:extLst>
      <p:ext uri="{BB962C8B-B14F-4D97-AF65-F5344CB8AC3E}">
        <p14:creationId xmlns:p14="http://schemas.microsoft.com/office/powerpoint/2010/main" val="337615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274639"/>
            <a:ext cx="10200456" cy="634081"/>
          </a:xfrm>
        </p:spPr>
        <p:txBody>
          <a:bodyPr>
            <a:normAutofit fontScale="90000"/>
          </a:bodyPr>
          <a:lstStyle/>
          <a:p>
            <a:pPr algn="ctr"/>
            <a:r>
              <a:rPr lang="it-IT" dirty="0">
                <a:latin typeface="Calibri" panose="020F0502020204030204" pitchFamily="34" charset="0"/>
                <a:cs typeface="Calibri" panose="020F0502020204030204" pitchFamily="34" charset="0"/>
              </a:rPr>
              <a:t>Trasferimento delle quote sociali</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196752"/>
            <a:ext cx="10972800" cy="5040559"/>
          </a:xfrm>
        </p:spPr>
        <p:txBody>
          <a:bodyPr>
            <a:normAutofit fontScale="92500"/>
          </a:bodyPr>
          <a:lstStyle/>
          <a:p>
            <a:r>
              <a:rPr lang="it-IT" sz="4000" dirty="0">
                <a:latin typeface="Calibri" panose="020F0502020204030204" pitchFamily="34" charset="0"/>
                <a:cs typeface="Calibri" panose="020F0502020204030204" pitchFamily="34" charset="0"/>
              </a:rPr>
              <a:t>I trasferimenti per atto tra vivi possono risultare da:</a:t>
            </a:r>
          </a:p>
          <a:p>
            <a:pPr>
              <a:buFont typeface="Arial" panose="020B0604020202020204" pitchFamily="34" charset="0"/>
              <a:buChar char="•"/>
            </a:pPr>
            <a:r>
              <a:rPr lang="it-IT" sz="3200" b="1" dirty="0">
                <a:latin typeface="Calibri" panose="020F0502020204030204" pitchFamily="34" charset="0"/>
                <a:cs typeface="Calibri" panose="020F0502020204030204" pitchFamily="34" charset="0"/>
              </a:rPr>
              <a:t>scrittura privata autenticata da un notaio</a:t>
            </a:r>
            <a:r>
              <a:rPr lang="it-IT" sz="3200" dirty="0">
                <a:latin typeface="Calibri" panose="020F0502020204030204" pitchFamily="34" charset="0"/>
                <a:cs typeface="Calibri" panose="020F0502020204030204" pitchFamily="34" charset="0"/>
              </a:rPr>
              <a:t>, il quale entro 30 giorni deve depositarla per l’iscrizione nel registro delle imprese nella cui circoscrizione è stabilita la sede della società; </a:t>
            </a:r>
          </a:p>
          <a:p>
            <a:pPr>
              <a:buFont typeface="Arial" panose="020B0604020202020204" pitchFamily="34" charset="0"/>
              <a:buChar char="•"/>
            </a:pPr>
            <a:r>
              <a:rPr lang="it-IT" sz="3200" b="1" dirty="0">
                <a:latin typeface="Calibri" panose="020F0502020204030204" pitchFamily="34" charset="0"/>
                <a:cs typeface="Calibri" panose="020F0502020204030204" pitchFamily="34" charset="0"/>
              </a:rPr>
              <a:t>scrittura privata con firma digitale dei contraenti</a:t>
            </a:r>
            <a:r>
              <a:rPr lang="it-IT" sz="3200" dirty="0">
                <a:latin typeface="Calibri" panose="020F0502020204030204" pitchFamily="34" charset="0"/>
                <a:cs typeface="Calibri" panose="020F0502020204030204" pitchFamily="34" charset="0"/>
              </a:rPr>
              <a:t>, depositata per l’iscrizione al registro delle imprese da un intermediario abilitato ai sensi dell’art. 31 comma 2-quater, Legge n. 340/2000. Questa modalità è stata introdotta dall’art. 36 comma 1-bis del D.L. 112 del 25 giugno 2008 convertito nella legge 133 del 6 agosto 2008</a:t>
            </a:r>
            <a:r>
              <a:rPr lang="it-IT" dirty="0"/>
              <a:t>. </a:t>
            </a:r>
            <a:endParaRPr lang="it-IT" sz="3200" dirty="0">
              <a:latin typeface="Calibri" panose="020F0502020204030204" pitchFamily="34" charset="0"/>
              <a:cs typeface="Calibri" panose="020F0502020204030204" pitchFamily="34" charset="0"/>
            </a:endParaRP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23</a:t>
            </a:fld>
            <a:endParaRPr lang="it-IT"/>
          </a:p>
        </p:txBody>
      </p:sp>
    </p:spTree>
    <p:extLst>
      <p:ext uri="{BB962C8B-B14F-4D97-AF65-F5344CB8AC3E}">
        <p14:creationId xmlns:p14="http://schemas.microsoft.com/office/powerpoint/2010/main" val="1020594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0" y="274639"/>
            <a:ext cx="9984432" cy="457197"/>
          </a:xfrm>
        </p:spPr>
        <p:txBody>
          <a:bodyPr>
            <a:normAutofit fontScale="90000"/>
          </a:bodyPr>
          <a:lstStyle/>
          <a:p>
            <a:pPr algn="ctr"/>
            <a:r>
              <a:rPr lang="it-IT" dirty="0">
                <a:latin typeface="Calibri" panose="020F0502020204030204" pitchFamily="34" charset="0"/>
                <a:cs typeface="Calibri" panose="020F0502020204030204" pitchFamily="34" charset="0"/>
              </a:rPr>
              <a:t>Divieto di acquisto di proprie quote</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196753"/>
            <a:ext cx="10972800" cy="4929412"/>
          </a:xfrm>
        </p:spPr>
        <p:txBody>
          <a:bodyPr>
            <a:normAutofit/>
          </a:bodyPr>
          <a:lstStyle/>
          <a:p>
            <a:r>
              <a:rPr lang="it-IT" sz="4000" dirty="0">
                <a:latin typeface="Calibri" panose="020F0502020204030204" pitchFamily="34" charset="0"/>
                <a:cs typeface="Calibri" panose="020F0502020204030204" pitchFamily="34" charset="0"/>
              </a:rPr>
              <a:t>Alla S.r.l. è vietato in modo assoluto l’acquisto di proprie quote. Inoltre, in nessun caso la S.r.l. può:</a:t>
            </a:r>
          </a:p>
          <a:p>
            <a:pPr marL="0" indent="0">
              <a:buNone/>
            </a:pPr>
            <a:endParaRPr lang="it-IT" sz="4000" dirty="0">
              <a:latin typeface="Calibri" panose="020F0502020204030204" pitchFamily="34" charset="0"/>
              <a:cs typeface="Calibri" panose="020F0502020204030204" pitchFamily="34" charset="0"/>
            </a:endParaRPr>
          </a:p>
          <a:p>
            <a:r>
              <a:rPr lang="it-IT" sz="4000" dirty="0">
                <a:latin typeface="Calibri" panose="020F0502020204030204" pitchFamily="34" charset="0"/>
                <a:cs typeface="Calibri" panose="020F0502020204030204" pitchFamily="34" charset="0"/>
              </a:rPr>
              <a:t>accettare in garanzia proprie quote</a:t>
            </a:r>
          </a:p>
          <a:p>
            <a:pPr marL="0" indent="0">
              <a:buNone/>
            </a:pPr>
            <a:endParaRPr lang="it-IT" sz="4000" dirty="0">
              <a:latin typeface="Calibri" panose="020F0502020204030204" pitchFamily="34" charset="0"/>
              <a:cs typeface="Calibri" panose="020F0502020204030204" pitchFamily="34" charset="0"/>
            </a:endParaRPr>
          </a:p>
          <a:p>
            <a:r>
              <a:rPr lang="it-IT" sz="4000" dirty="0">
                <a:latin typeface="Calibri" panose="020F0502020204030204" pitchFamily="34" charset="0"/>
                <a:cs typeface="Calibri" panose="020F0502020204030204" pitchFamily="34" charset="0"/>
              </a:rPr>
              <a:t>accordare prestiti o fornire garanzie per il loro acquisto o la loro sottoscrizione</a:t>
            </a: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24</a:t>
            </a:fld>
            <a:endParaRPr lang="it-IT"/>
          </a:p>
        </p:txBody>
      </p:sp>
    </p:spTree>
    <p:extLst>
      <p:ext uri="{BB962C8B-B14F-4D97-AF65-F5344CB8AC3E}">
        <p14:creationId xmlns:p14="http://schemas.microsoft.com/office/powerpoint/2010/main" val="2658617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972800" cy="457197"/>
          </a:xfrm>
        </p:spPr>
        <p:txBody>
          <a:bodyPr>
            <a:normAutofit fontScale="90000"/>
          </a:bodyPr>
          <a:lstStyle/>
          <a:p>
            <a:pPr algn="ctr"/>
            <a:r>
              <a:rPr lang="it-IT" dirty="0">
                <a:latin typeface="Calibri" panose="020F0502020204030204" pitchFamily="34" charset="0"/>
                <a:cs typeface="Calibri" panose="020F0502020204030204" pitchFamily="34" charset="0"/>
              </a:rPr>
              <a:t>Organi Sociali</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1124744"/>
            <a:ext cx="10972800" cy="5112567"/>
          </a:xfrm>
        </p:spPr>
        <p:txBody>
          <a:bodyPr>
            <a:normAutofit/>
          </a:bodyPr>
          <a:lstStyle/>
          <a:p>
            <a:r>
              <a:rPr lang="it-IT" sz="3200" dirty="0">
                <a:latin typeface="Calibri" panose="020F0502020204030204" pitchFamily="34" charset="0"/>
                <a:cs typeface="Calibri" panose="020F0502020204030204" pitchFamily="34" charset="0"/>
              </a:rPr>
              <a:t>La disciplina degli organi della S.r.l. è l’aspetto su cui la riforma del 2003 ha inciso con maggiore profondità valorizzando al massimo l’autonomia statutaria, anche se il modello base di partenza resta pur sempre la tripartizione Assemblea – Organo Amministrativo – Organo di controllo, propria della S.p.A. (modello tradizionale) </a:t>
            </a:r>
          </a:p>
          <a:p>
            <a:r>
              <a:rPr lang="it-IT" sz="3200" dirty="0">
                <a:latin typeface="Calibri" panose="020F0502020204030204" pitchFamily="34" charset="0"/>
                <a:cs typeface="Calibri" panose="020F0502020204030204" pitchFamily="34" charset="0"/>
              </a:rPr>
              <a:t>Le materie rimesse alle decisioni dei soci di S.r.l. sono ora definite in maniera autonoma e sono più ampie rispetto alle competenze dell’assemblea nella S.p.A. (art. 2479, 2° comma c.c.)</a:t>
            </a: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25</a:t>
            </a:fld>
            <a:endParaRPr lang="it-IT"/>
          </a:p>
        </p:txBody>
      </p:sp>
    </p:spTree>
    <p:extLst>
      <p:ext uri="{BB962C8B-B14F-4D97-AF65-F5344CB8AC3E}">
        <p14:creationId xmlns:p14="http://schemas.microsoft.com/office/powerpoint/2010/main" val="1800419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10972800" cy="457197"/>
          </a:xfrm>
        </p:spPr>
        <p:txBody>
          <a:bodyPr>
            <a:normAutofit fontScale="90000"/>
          </a:bodyPr>
          <a:lstStyle/>
          <a:p>
            <a:pPr algn="ctr"/>
            <a:r>
              <a:rPr lang="it-IT" dirty="0">
                <a:latin typeface="Calibri" panose="020F0502020204030204" pitchFamily="34" charset="0"/>
                <a:cs typeface="Calibri" panose="020F0502020204030204" pitchFamily="34" charset="0"/>
              </a:rPr>
              <a:t>Assemblea dei Soci</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609600" y="980729"/>
            <a:ext cx="10972800" cy="5375622"/>
          </a:xfrm>
        </p:spPr>
        <p:txBody>
          <a:bodyPr>
            <a:noAutofit/>
          </a:bodyPr>
          <a:lstStyle/>
          <a:p>
            <a:pPr lvl="0">
              <a:buClr>
                <a:srgbClr val="727CA3"/>
              </a:buClr>
            </a:pPr>
            <a:r>
              <a:rPr lang="it-IT" sz="3200" dirty="0">
                <a:latin typeface="Calibri" panose="020F0502020204030204" pitchFamily="34" charset="0"/>
                <a:cs typeface="Calibri" panose="020F0502020204030204" pitchFamily="34" charset="0"/>
              </a:rPr>
              <a:t>Sono materie rimesse inderogabilmente alle decisioni dei Soci:</a:t>
            </a:r>
          </a:p>
          <a:p>
            <a:pPr marL="514350" lvl="0" indent="-514350">
              <a:buFont typeface="+mj-lt"/>
              <a:buAutoNum type="arabicPeriod"/>
            </a:pPr>
            <a:r>
              <a:rPr lang="it-IT" sz="2800" dirty="0">
                <a:latin typeface="Calibri" panose="020F0502020204030204" pitchFamily="34" charset="0"/>
                <a:cs typeface="Calibri" panose="020F0502020204030204" pitchFamily="34" charset="0"/>
              </a:rPr>
              <a:t>l’approvazione del bilancio e la distribuzione degli utili; </a:t>
            </a:r>
          </a:p>
          <a:p>
            <a:pPr marL="514350" lvl="0" indent="-514350">
              <a:buFont typeface="+mj-lt"/>
              <a:buAutoNum type="arabicPeriod"/>
            </a:pPr>
            <a:r>
              <a:rPr lang="it-IT" sz="2800" dirty="0">
                <a:latin typeface="Calibri" panose="020F0502020204030204" pitchFamily="34" charset="0"/>
                <a:cs typeface="Calibri" panose="020F0502020204030204" pitchFamily="34" charset="0"/>
              </a:rPr>
              <a:t>la nomina degli amministratori se prevista nell’atto costitutivo; </a:t>
            </a:r>
          </a:p>
          <a:p>
            <a:pPr marL="514350" lvl="0" indent="-514350">
              <a:buFont typeface="+mj-lt"/>
              <a:buAutoNum type="arabicPeriod"/>
            </a:pPr>
            <a:r>
              <a:rPr lang="it-IT" sz="2800" dirty="0">
                <a:latin typeface="Calibri" panose="020F0502020204030204" pitchFamily="34" charset="0"/>
                <a:cs typeface="Calibri" panose="020F0502020204030204" pitchFamily="34" charset="0"/>
              </a:rPr>
              <a:t>la nomina dei sindaci, del presidente del collegio sindacale e del revisore; </a:t>
            </a:r>
          </a:p>
          <a:p>
            <a:pPr marL="514350" lvl="0" indent="-514350">
              <a:buFont typeface="+mj-lt"/>
              <a:buAutoNum type="arabicPeriod"/>
            </a:pPr>
            <a:r>
              <a:rPr lang="it-IT" sz="2800" dirty="0">
                <a:latin typeface="Calibri" panose="020F0502020204030204" pitchFamily="34" charset="0"/>
                <a:cs typeface="Calibri" panose="020F0502020204030204" pitchFamily="34" charset="0"/>
              </a:rPr>
              <a:t>le modificazioni dell’atto costitutivo; </a:t>
            </a:r>
          </a:p>
          <a:p>
            <a:pPr marL="514350" lvl="0" indent="-514350">
              <a:buFont typeface="+mj-lt"/>
              <a:buAutoNum type="arabicPeriod"/>
            </a:pPr>
            <a:r>
              <a:rPr lang="it-IT" sz="2800" dirty="0">
                <a:latin typeface="Calibri" panose="020F0502020204030204" pitchFamily="34" charset="0"/>
                <a:cs typeface="Calibri" panose="020F0502020204030204" pitchFamily="34" charset="0"/>
              </a:rPr>
              <a:t>le decisioni di compiere atti che comportano una sostanziale modificazione dell’oggetto sociale o una rilevante modificazione dei diritti dei soci. </a:t>
            </a:r>
          </a:p>
          <a:p>
            <a:pPr lvl="0"/>
            <a:r>
              <a:rPr lang="it-IT" sz="2800" dirty="0">
                <a:latin typeface="Calibri" panose="020F0502020204030204" pitchFamily="34" charset="0"/>
                <a:cs typeface="Calibri" panose="020F0502020204030204" pitchFamily="34" charset="0"/>
              </a:rPr>
              <a:t>L’atto costitutivo può riservare alla competenza dei soci ulteriori materie.</a:t>
            </a: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26</a:t>
            </a:fld>
            <a:endParaRPr lang="it-IT"/>
          </a:p>
        </p:txBody>
      </p:sp>
    </p:spTree>
    <p:extLst>
      <p:ext uri="{BB962C8B-B14F-4D97-AF65-F5344CB8AC3E}">
        <p14:creationId xmlns:p14="http://schemas.microsoft.com/office/powerpoint/2010/main" val="932831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191344" y="274639"/>
            <a:ext cx="10297144" cy="634081"/>
          </a:xfrm>
        </p:spPr>
        <p:txBody>
          <a:bodyPr>
            <a:normAutofit fontScale="90000"/>
          </a:bodyPr>
          <a:lstStyle/>
          <a:p>
            <a:pPr algn="ctr"/>
            <a:r>
              <a:rPr lang="it-IT" dirty="0">
                <a:latin typeface="Calibri" panose="020F0502020204030204" pitchFamily="34" charset="0"/>
                <a:cs typeface="Calibri" panose="020F0502020204030204" pitchFamily="34" charset="0"/>
              </a:rPr>
              <a:t>Amministrazione e controlli</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335360" y="1340768"/>
            <a:ext cx="11593288" cy="5015583"/>
          </a:xfrm>
        </p:spPr>
        <p:txBody>
          <a:bodyPr>
            <a:noAutofit/>
          </a:bodyPr>
          <a:lstStyle/>
          <a:p>
            <a:pPr>
              <a:buClr>
                <a:srgbClr val="727CA3"/>
              </a:buClr>
            </a:pPr>
            <a:r>
              <a:rPr lang="it-IT" sz="3200" dirty="0">
                <a:latin typeface="Calibri" panose="020F0502020204030204" pitchFamily="34" charset="0"/>
                <a:cs typeface="Calibri" panose="020F0502020204030204" pitchFamily="34" charset="0"/>
              </a:rPr>
              <a:t>In base all’attuale disciplina la ripartizione di competenze fra assemblea ed amministratori in merito alla gestione dell’impresa sociale è in larga parte rimessa all’autonomia statutaria</a:t>
            </a:r>
          </a:p>
          <a:p>
            <a:pPr>
              <a:buClr>
                <a:srgbClr val="727CA3"/>
              </a:buClr>
            </a:pPr>
            <a:r>
              <a:rPr lang="it-IT" sz="3200" dirty="0">
                <a:latin typeface="Calibri" panose="020F0502020204030204" pitchFamily="34" charset="0"/>
                <a:cs typeface="Calibri" panose="020F0502020204030204" pitchFamily="34" charset="0"/>
              </a:rPr>
              <a:t>In mancanza di diversa previsione statutaria resta ferma la regola che l’amministrazione sia affidata a uno o più soci, nominati con decisione dei soci, che restano in carica a tempo indeterminato</a:t>
            </a:r>
          </a:p>
          <a:p>
            <a:pPr>
              <a:buClr>
                <a:srgbClr val="727CA3"/>
              </a:buClr>
            </a:pPr>
            <a:r>
              <a:rPr lang="it-IT" sz="3200" dirty="0">
                <a:latin typeface="Calibri" panose="020F0502020204030204" pitchFamily="34" charset="0"/>
                <a:cs typeface="Calibri" panose="020F0502020204030204" pitchFamily="34" charset="0"/>
              </a:rPr>
              <a:t>L’atto costitutivo può prevedere che gli amministratori operino non come consiglio di amministrazione, bensì disgiuntamente o congiuntamente come nelle società di persone</a:t>
            </a: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27</a:t>
            </a:fld>
            <a:endParaRPr lang="it-IT"/>
          </a:p>
        </p:txBody>
      </p:sp>
    </p:spTree>
    <p:extLst>
      <p:ext uri="{BB962C8B-B14F-4D97-AF65-F5344CB8AC3E}">
        <p14:creationId xmlns:p14="http://schemas.microsoft.com/office/powerpoint/2010/main" val="3434095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AEB580-8210-4C2B-8FEB-BCEC8A2E0F66}"/>
              </a:ext>
            </a:extLst>
          </p:cNvPr>
          <p:cNvSpPr>
            <a:spLocks noGrp="1"/>
          </p:cNvSpPr>
          <p:nvPr>
            <p:ph type="title"/>
          </p:nvPr>
        </p:nvSpPr>
        <p:spPr>
          <a:xfrm>
            <a:off x="609600" y="274639"/>
            <a:ext cx="9518848" cy="634081"/>
          </a:xfrm>
        </p:spPr>
        <p:txBody>
          <a:bodyPr>
            <a:noAutofit/>
          </a:bodyPr>
          <a:lstStyle/>
          <a:p>
            <a:pPr algn="ctr"/>
            <a:r>
              <a:rPr lang="it-IT" sz="5000" dirty="0">
                <a:latin typeface="Calibri" panose="020F0502020204030204" pitchFamily="34" charset="0"/>
                <a:cs typeface="Calibri" panose="020F0502020204030204" pitchFamily="34" charset="0"/>
              </a:rPr>
              <a:t>Amministrazione e controlli</a:t>
            </a:r>
          </a:p>
        </p:txBody>
      </p:sp>
      <p:sp>
        <p:nvSpPr>
          <p:cNvPr id="5" name="Segnaposto contenuto 4">
            <a:extLst>
              <a:ext uri="{FF2B5EF4-FFF2-40B4-BE49-F238E27FC236}">
                <a16:creationId xmlns:a16="http://schemas.microsoft.com/office/drawing/2014/main" id="{B083B11C-4F3B-4AEE-9330-70882534312C}"/>
              </a:ext>
            </a:extLst>
          </p:cNvPr>
          <p:cNvSpPr>
            <a:spLocks noGrp="1"/>
          </p:cNvSpPr>
          <p:nvPr>
            <p:ph idx="1"/>
          </p:nvPr>
        </p:nvSpPr>
        <p:spPr>
          <a:xfrm>
            <a:off x="119336" y="908721"/>
            <a:ext cx="11953328" cy="5447630"/>
          </a:xfrm>
        </p:spPr>
        <p:txBody>
          <a:bodyPr>
            <a:noAutofit/>
          </a:bodyPr>
          <a:lstStyle/>
          <a:p>
            <a:pPr>
              <a:buClr>
                <a:srgbClr val="727CA3"/>
              </a:buClr>
            </a:pPr>
            <a:r>
              <a:rPr lang="it-IT" sz="3000" dirty="0">
                <a:latin typeface="Calibri" panose="020F0502020204030204" pitchFamily="34" charset="0"/>
                <a:cs typeface="Calibri" panose="020F0502020204030204" pitchFamily="34" charset="0"/>
              </a:rPr>
              <a:t>Nella S.r.l. la nomina dell’organo di controllo è obbligatoria solo se:</a:t>
            </a:r>
          </a:p>
          <a:p>
            <a:pPr marL="514350" indent="-514350">
              <a:buClr>
                <a:srgbClr val="727CA3"/>
              </a:buClr>
              <a:buFont typeface="+mj-lt"/>
              <a:buAutoNum type="arabicPeriod"/>
            </a:pPr>
            <a:r>
              <a:rPr lang="it-IT" sz="3000" dirty="0">
                <a:latin typeface="Calibri" panose="020F0502020204030204" pitchFamily="34" charset="0"/>
                <a:cs typeface="Calibri" panose="020F0502020204030204" pitchFamily="34" charset="0"/>
              </a:rPr>
              <a:t>è tenuta alla redazione del bilancio consolidato;</a:t>
            </a:r>
          </a:p>
          <a:p>
            <a:pPr marL="514350" indent="-514350">
              <a:buClr>
                <a:srgbClr val="727CA3"/>
              </a:buClr>
              <a:buFont typeface="+mj-lt"/>
              <a:buAutoNum type="arabicPeriod"/>
            </a:pPr>
            <a:r>
              <a:rPr lang="it-IT" sz="3000" dirty="0">
                <a:latin typeface="Calibri" panose="020F0502020204030204" pitchFamily="34" charset="0"/>
                <a:cs typeface="Calibri" panose="020F0502020204030204" pitchFamily="34" charset="0"/>
              </a:rPr>
              <a:t>controlla un’altra società obbligata alla revisione legale dei conti;</a:t>
            </a:r>
          </a:p>
          <a:p>
            <a:pPr marL="514350" indent="-514350">
              <a:buClr>
                <a:srgbClr val="727CA3"/>
              </a:buClr>
              <a:buFont typeface="+mj-lt"/>
              <a:buAutoNum type="arabicPeriod"/>
            </a:pPr>
            <a:r>
              <a:rPr lang="it-IT" sz="3000" dirty="0">
                <a:latin typeface="Calibri" panose="020F0502020204030204" pitchFamily="34" charset="0"/>
                <a:cs typeface="Calibri" panose="020F0502020204030204" pitchFamily="34" charset="0"/>
              </a:rPr>
              <a:t>non ricorrono le condizioni stabilite per la redazione del bilancio di esercizio in forma abbreviata.</a:t>
            </a:r>
          </a:p>
          <a:p>
            <a:pPr>
              <a:buClr>
                <a:srgbClr val="727CA3"/>
              </a:buClr>
            </a:pPr>
            <a:r>
              <a:rPr lang="it-IT" sz="3000" dirty="0">
                <a:latin typeface="Calibri" panose="020F0502020204030204" pitchFamily="34" charset="0"/>
                <a:cs typeface="Calibri" panose="020F0502020204030204" pitchFamily="34" charset="0"/>
              </a:rPr>
              <a:t>In tali casi:</a:t>
            </a:r>
          </a:p>
          <a:p>
            <a:pPr>
              <a:buClr>
                <a:srgbClr val="727CA3"/>
              </a:buClr>
              <a:buFont typeface="Arial" panose="020B0604020202020204" pitchFamily="34" charset="0"/>
              <a:buChar char="•"/>
            </a:pPr>
            <a:r>
              <a:rPr lang="it-IT" sz="3000" dirty="0">
                <a:latin typeface="Calibri" panose="020F0502020204030204" pitchFamily="34" charset="0"/>
                <a:cs typeface="Calibri" panose="020F0502020204030204" pitchFamily="34" charset="0"/>
              </a:rPr>
              <a:t>la disciplina dell’organo di controllo, anche monocratico (collegio sindacale o, in alternativa, revisore legale), è quella propria della S.p.A. </a:t>
            </a:r>
          </a:p>
          <a:p>
            <a:pPr>
              <a:buClr>
                <a:srgbClr val="727CA3"/>
              </a:buClr>
              <a:buFont typeface="Arial" panose="020B0604020202020204" pitchFamily="34" charset="0"/>
              <a:buChar char="•"/>
            </a:pPr>
            <a:r>
              <a:rPr lang="it-IT" sz="3000" dirty="0">
                <a:latin typeface="Calibri" panose="020F0502020204030204" pitchFamily="34" charset="0"/>
                <a:cs typeface="Calibri" panose="020F0502020204030204" pitchFamily="34" charset="0"/>
              </a:rPr>
              <a:t>se l’atto costitutivo non dispone diversamente il controllo contabile è esercitato dallo stesso collegio sindacale</a:t>
            </a:r>
          </a:p>
          <a:p>
            <a:pPr lvl="0">
              <a:buClr>
                <a:srgbClr val="727CA3"/>
              </a:buClr>
            </a:pPr>
            <a:endParaRPr lang="it-IT" sz="2800" dirty="0">
              <a:latin typeface="Calibri" panose="020F0502020204030204" pitchFamily="34" charset="0"/>
              <a:cs typeface="Calibri" panose="020F0502020204030204" pitchFamily="34" charset="0"/>
            </a:endParaRPr>
          </a:p>
        </p:txBody>
      </p:sp>
      <p:sp>
        <p:nvSpPr>
          <p:cNvPr id="4" name="Segnaposto numero diapositiva 3">
            <a:extLst>
              <a:ext uri="{FF2B5EF4-FFF2-40B4-BE49-F238E27FC236}">
                <a16:creationId xmlns:a16="http://schemas.microsoft.com/office/drawing/2014/main" id="{70B5649B-ADB8-4D0D-9270-79C045845058}"/>
              </a:ext>
            </a:extLst>
          </p:cNvPr>
          <p:cNvSpPr>
            <a:spLocks noGrp="1"/>
          </p:cNvSpPr>
          <p:nvPr>
            <p:ph type="sldNum" sz="quarter" idx="12"/>
          </p:nvPr>
        </p:nvSpPr>
        <p:spPr/>
        <p:txBody>
          <a:bodyPr/>
          <a:lstStyle/>
          <a:p>
            <a:fld id="{66FCF8DB-989D-4758-ABFB-E195259F854E}" type="slidenum">
              <a:rPr lang="it-IT" smtClean="0"/>
              <a:t>28</a:t>
            </a:fld>
            <a:endParaRPr lang="it-IT"/>
          </a:p>
        </p:txBody>
      </p:sp>
    </p:spTree>
    <p:extLst>
      <p:ext uri="{BB962C8B-B14F-4D97-AF65-F5344CB8AC3E}">
        <p14:creationId xmlns:p14="http://schemas.microsoft.com/office/powerpoint/2010/main" val="3902727109"/>
      </p:ext>
    </p:extLst>
  </p:cSld>
  <p:clrMapOvr>
    <a:masterClrMapping/>
  </p:clrMapOvr>
</p:sld>
</file>

<file path=ppt/theme/theme1.xml><?xml version="1.0" encoding="utf-8"?>
<a:theme xmlns:a="http://schemas.openxmlformats.org/drawingml/2006/main" name="Fondazione Stud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ondazione Studi" id="{846FE1A8-4074-46A0-A09B-0C93744EA91E}" vid="{358CA522-AD8F-41B6-869F-1E59A41F6266}"/>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Fondazione Studi</Template>
  <TotalTime>11960</TotalTime>
  <Words>2096</Words>
  <Application>Microsoft Office PowerPoint</Application>
  <PresentationFormat>Widescreen</PresentationFormat>
  <Paragraphs>166</Paragraphs>
  <Slides>28</Slides>
  <Notes>2</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28</vt:i4>
      </vt:variant>
    </vt:vector>
  </HeadingPairs>
  <TitlesOfParts>
    <vt:vector size="31" baseType="lpstr">
      <vt:lpstr>Arial</vt:lpstr>
      <vt:lpstr>Calibri</vt:lpstr>
      <vt:lpstr>Fondazione Studi</vt:lpstr>
      <vt:lpstr>C.2.30 – Le società a responsabilità limitata</vt:lpstr>
      <vt:lpstr>Le società a responsabilità limitata</vt:lpstr>
      <vt:lpstr>S.r.l. prima della riforma</vt:lpstr>
      <vt:lpstr>Riforma del 2003</vt:lpstr>
      <vt:lpstr>Capitale Sociale</vt:lpstr>
      <vt:lpstr>Costituzione della Società</vt:lpstr>
      <vt:lpstr>La S.r.l. Unipersonale</vt:lpstr>
      <vt:lpstr>I conferimenti</vt:lpstr>
      <vt:lpstr>I conferimenti in natura</vt:lpstr>
      <vt:lpstr>Finanziamenti da parte dei Soci</vt:lpstr>
      <vt:lpstr>Finanziamenti Soci: ratio della norma</vt:lpstr>
      <vt:lpstr>Emissione di Titoli di debito</vt:lpstr>
      <vt:lpstr>Emissione di Titoli di debito</vt:lpstr>
      <vt:lpstr>Quote Sociali e suddivisione del Capitale</vt:lpstr>
      <vt:lpstr>Differenze tra Quote e Azioni</vt:lpstr>
      <vt:lpstr>Limiti alla circolazione delle quote</vt:lpstr>
      <vt:lpstr>Diritto di recesso</vt:lpstr>
      <vt:lpstr>Cause inderogabili di recesso</vt:lpstr>
      <vt:lpstr>Cause inderogabili di recesso</vt:lpstr>
      <vt:lpstr>Valore della quota del socio receduto</vt:lpstr>
      <vt:lpstr>Soci: cause di esclusione</vt:lpstr>
      <vt:lpstr>Trasferimento delle quote sociali</vt:lpstr>
      <vt:lpstr>Trasferimento delle quote sociali</vt:lpstr>
      <vt:lpstr>Divieto di acquisto di proprie quote</vt:lpstr>
      <vt:lpstr>Organi Sociali</vt:lpstr>
      <vt:lpstr>Assemblea dei Soci</vt:lpstr>
      <vt:lpstr>Amministrazione e controlli</vt:lpstr>
      <vt:lpstr>Amministrazione e controlli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di formazione obbligatoria dei Consulenti del Lavoro / Revisori Legali</dc:title>
  <dc:creator>EDASET</dc:creator>
  <cp:lastModifiedBy>Francesco</cp:lastModifiedBy>
  <cp:revision>46</cp:revision>
  <dcterms:created xsi:type="dcterms:W3CDTF">2019-09-25T13:13:05Z</dcterms:created>
  <dcterms:modified xsi:type="dcterms:W3CDTF">2019-10-10T12:49:32Z</dcterms:modified>
</cp:coreProperties>
</file>