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slides/slide442.xml" ContentType="application/vnd.openxmlformats-officedocument.presentationml.slide+xml"/>
  <Override PartName="/ppt/slides/slide443.xml" ContentType="application/vnd.openxmlformats-officedocument.presentationml.slide+xml"/>
  <Override PartName="/ppt/slides/slide444.xml" ContentType="application/vnd.openxmlformats-officedocument.presentationml.slide+xml"/>
  <Override PartName="/ppt/slides/slide445.xml" ContentType="application/vnd.openxmlformats-officedocument.presentationml.slide+xml"/>
  <Override PartName="/ppt/slides/slide446.xml" ContentType="application/vnd.openxmlformats-officedocument.presentationml.slide+xml"/>
  <Override PartName="/ppt/slides/slide447.xml" ContentType="application/vnd.openxmlformats-officedocument.presentationml.slide+xml"/>
  <Override PartName="/ppt/slides/slide448.xml" ContentType="application/vnd.openxmlformats-officedocument.presentationml.slide+xml"/>
  <Override PartName="/ppt/slides/slide449.xml" ContentType="application/vnd.openxmlformats-officedocument.presentationml.slide+xml"/>
  <Override PartName="/ppt/slides/slide450.xml" ContentType="application/vnd.openxmlformats-officedocument.presentationml.slide+xml"/>
  <Override PartName="/ppt/slides/slide451.xml" ContentType="application/vnd.openxmlformats-officedocument.presentationml.slide+xml"/>
  <Override PartName="/ppt/slides/slide452.xml" ContentType="application/vnd.openxmlformats-officedocument.presentationml.slide+xml"/>
  <Override PartName="/ppt/slides/slide453.xml" ContentType="application/vnd.openxmlformats-officedocument.presentationml.slide+xml"/>
  <Override PartName="/ppt/slides/slide454.xml" ContentType="application/vnd.openxmlformats-officedocument.presentationml.slide+xml"/>
  <Override PartName="/ppt/slides/slide455.xml" ContentType="application/vnd.openxmlformats-officedocument.presentationml.slide+xml"/>
  <Override PartName="/ppt/slides/slide456.xml" ContentType="application/vnd.openxmlformats-officedocument.presentationml.slide+xml"/>
  <Override PartName="/ppt/slides/slide457.xml" ContentType="application/vnd.openxmlformats-officedocument.presentationml.slide+xml"/>
  <Override PartName="/ppt/slides/slide458.xml" ContentType="application/vnd.openxmlformats-officedocument.presentationml.slide+xml"/>
  <Override PartName="/ppt/slides/slide459.xml" ContentType="application/vnd.openxmlformats-officedocument.presentationml.slide+xml"/>
  <Override PartName="/ppt/slides/slide460.xml" ContentType="application/vnd.openxmlformats-officedocument.presentationml.slide+xml"/>
  <Override PartName="/ppt/slides/slide461.xml" ContentType="application/vnd.openxmlformats-officedocument.presentationml.slide+xml"/>
  <Override PartName="/ppt/slides/slide462.xml" ContentType="application/vnd.openxmlformats-officedocument.presentationml.slide+xml"/>
  <Override PartName="/ppt/slides/slide463.xml" ContentType="application/vnd.openxmlformats-officedocument.presentationml.slide+xml"/>
  <Override PartName="/ppt/slides/slide464.xml" ContentType="application/vnd.openxmlformats-officedocument.presentationml.slide+xml"/>
  <Override PartName="/ppt/slides/slide465.xml" ContentType="application/vnd.openxmlformats-officedocument.presentationml.slide+xml"/>
  <Override PartName="/ppt/slides/slide466.xml" ContentType="application/vnd.openxmlformats-officedocument.presentationml.slide+xml"/>
  <Override PartName="/ppt/slides/slide467.xml" ContentType="application/vnd.openxmlformats-officedocument.presentationml.slide+xml"/>
  <Override PartName="/ppt/slides/slide468.xml" ContentType="application/vnd.openxmlformats-officedocument.presentationml.slide+xml"/>
  <Override PartName="/ppt/slides/slide469.xml" ContentType="application/vnd.openxmlformats-officedocument.presentationml.slide+xml"/>
  <Override PartName="/ppt/slides/slide470.xml" ContentType="application/vnd.openxmlformats-officedocument.presentationml.slide+xml"/>
  <Override PartName="/ppt/slides/slide471.xml" ContentType="application/vnd.openxmlformats-officedocument.presentationml.slide+xml"/>
  <Override PartName="/ppt/slides/slide472.xml" ContentType="application/vnd.openxmlformats-officedocument.presentationml.slide+xml"/>
  <Override PartName="/ppt/slides/slide473.xml" ContentType="application/vnd.openxmlformats-officedocument.presentationml.slide+xml"/>
  <Override PartName="/ppt/slides/slide474.xml" ContentType="application/vnd.openxmlformats-officedocument.presentationml.slide+xml"/>
  <Override PartName="/ppt/slides/slide475.xml" ContentType="application/vnd.openxmlformats-officedocument.presentationml.slide+xml"/>
  <Override PartName="/ppt/slides/slide476.xml" ContentType="application/vnd.openxmlformats-officedocument.presentationml.slide+xml"/>
  <Override PartName="/ppt/slides/slide477.xml" ContentType="application/vnd.openxmlformats-officedocument.presentationml.slide+xml"/>
  <Override PartName="/ppt/slides/slide478.xml" ContentType="application/vnd.openxmlformats-officedocument.presentationml.slide+xml"/>
  <Override PartName="/ppt/slides/slide479.xml" ContentType="application/vnd.openxmlformats-officedocument.presentationml.slide+xml"/>
  <Override PartName="/ppt/slides/slide480.xml" ContentType="application/vnd.openxmlformats-officedocument.presentationml.slide+xml"/>
  <Override PartName="/ppt/slides/slide481.xml" ContentType="application/vnd.openxmlformats-officedocument.presentationml.slide+xml"/>
  <Override PartName="/ppt/slides/slide482.xml" ContentType="application/vnd.openxmlformats-officedocument.presentationml.slide+xml"/>
  <Override PartName="/ppt/slides/slide483.xml" ContentType="application/vnd.openxmlformats-officedocument.presentationml.slide+xml"/>
  <Override PartName="/ppt/slides/slide484.xml" ContentType="application/vnd.openxmlformats-officedocument.presentationml.slide+xml"/>
  <Override PartName="/ppt/slides/slide485.xml" ContentType="application/vnd.openxmlformats-officedocument.presentationml.slide+xml"/>
  <Override PartName="/ppt/slides/slide486.xml" ContentType="application/vnd.openxmlformats-officedocument.presentationml.slide+xml"/>
  <Override PartName="/ppt/slides/slide487.xml" ContentType="application/vnd.openxmlformats-officedocument.presentationml.slide+xml"/>
  <Override PartName="/ppt/slides/slide488.xml" ContentType="application/vnd.openxmlformats-officedocument.presentationml.slide+xml"/>
  <Override PartName="/ppt/slides/slide489.xml" ContentType="application/vnd.openxmlformats-officedocument.presentationml.slide+xml"/>
  <Override PartName="/ppt/slides/slide490.xml" ContentType="application/vnd.openxmlformats-officedocument.presentationml.slide+xml"/>
  <Override PartName="/ppt/slides/slide491.xml" ContentType="application/vnd.openxmlformats-officedocument.presentationml.slide+xml"/>
  <Override PartName="/ppt/slides/slide492.xml" ContentType="application/vnd.openxmlformats-officedocument.presentationml.slide+xml"/>
  <Override PartName="/ppt/slides/slide493.xml" ContentType="application/vnd.openxmlformats-officedocument.presentationml.slide+xml"/>
  <Override PartName="/ppt/slides/slide494.xml" ContentType="application/vnd.openxmlformats-officedocument.presentationml.slide+xml"/>
  <Override PartName="/ppt/slides/slide495.xml" ContentType="application/vnd.openxmlformats-officedocument.presentationml.slide+xml"/>
  <Override PartName="/ppt/slides/slide496.xml" ContentType="application/vnd.openxmlformats-officedocument.presentationml.slide+xml"/>
  <Override PartName="/ppt/slides/slide497.xml" ContentType="application/vnd.openxmlformats-officedocument.presentationml.slide+xml"/>
  <Override PartName="/ppt/slides/slide498.xml" ContentType="application/vnd.openxmlformats-officedocument.presentationml.slide+xml"/>
  <Override PartName="/ppt/slides/slide499.xml" ContentType="application/vnd.openxmlformats-officedocument.presentationml.slide+xml"/>
  <Override PartName="/ppt/slides/slide500.xml" ContentType="application/vnd.openxmlformats-officedocument.presentationml.slide+xml"/>
  <Override PartName="/ppt/slides/slide501.xml" ContentType="application/vnd.openxmlformats-officedocument.presentationml.slide+xml"/>
  <Override PartName="/ppt/slides/slide502.xml" ContentType="application/vnd.openxmlformats-officedocument.presentationml.slide+xml"/>
  <Override PartName="/ppt/slides/slide503.xml" ContentType="application/vnd.openxmlformats-officedocument.presentationml.slide+xml"/>
  <Override PartName="/ppt/slides/slide504.xml" ContentType="application/vnd.openxmlformats-officedocument.presentationml.slide+xml"/>
  <Override PartName="/ppt/slides/slide505.xml" ContentType="application/vnd.openxmlformats-officedocument.presentationml.slide+xml"/>
  <Override PartName="/ppt/slides/slide506.xml" ContentType="application/vnd.openxmlformats-officedocument.presentationml.slide+xml"/>
  <Override PartName="/ppt/slides/slide507.xml" ContentType="application/vnd.openxmlformats-officedocument.presentationml.slide+xml"/>
  <Override PartName="/ppt/slides/slide508.xml" ContentType="application/vnd.openxmlformats-officedocument.presentationml.slide+xml"/>
  <Override PartName="/ppt/slides/slide509.xml" ContentType="application/vnd.openxmlformats-officedocument.presentationml.slide+xml"/>
  <Override PartName="/ppt/slides/slide510.xml" ContentType="application/vnd.openxmlformats-officedocument.presentationml.slide+xml"/>
  <Override PartName="/ppt/slides/slide511.xml" ContentType="application/vnd.openxmlformats-officedocument.presentationml.slide+xml"/>
  <Override PartName="/ppt/slides/slide512.xml" ContentType="application/vnd.openxmlformats-officedocument.presentationml.slide+xml"/>
  <Override PartName="/ppt/slides/slide513.xml" ContentType="application/vnd.openxmlformats-officedocument.presentationml.slide+xml"/>
  <Override PartName="/ppt/slides/slide514.xml" ContentType="application/vnd.openxmlformats-officedocument.presentationml.slide+xml"/>
  <Override PartName="/ppt/slides/slide515.xml" ContentType="application/vnd.openxmlformats-officedocument.presentationml.slide+xml"/>
  <Override PartName="/ppt/slides/slide5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8"/>
  </p:notesMasterIdLst>
  <p:handoutMasterIdLst>
    <p:handoutMasterId r:id="rId519"/>
  </p:handoutMasterIdLst>
  <p:sldIdLst>
    <p:sldId id="1137" r:id="rId2"/>
    <p:sldId id="1642" r:id="rId3"/>
    <p:sldId id="1146" r:id="rId4"/>
    <p:sldId id="1144" r:id="rId5"/>
    <p:sldId id="1145" r:id="rId6"/>
    <p:sldId id="1147" r:id="rId7"/>
    <p:sldId id="1148" r:id="rId8"/>
    <p:sldId id="1142" r:id="rId9"/>
    <p:sldId id="1408" r:id="rId10"/>
    <p:sldId id="1149" r:id="rId11"/>
    <p:sldId id="1150" r:id="rId12"/>
    <p:sldId id="1616" r:id="rId13"/>
    <p:sldId id="1617" r:id="rId14"/>
    <p:sldId id="1151" r:id="rId15"/>
    <p:sldId id="1152" r:id="rId16"/>
    <p:sldId id="1153" r:id="rId17"/>
    <p:sldId id="1154" r:id="rId18"/>
    <p:sldId id="1155" r:id="rId19"/>
    <p:sldId id="1156" r:id="rId20"/>
    <p:sldId id="1157" r:id="rId21"/>
    <p:sldId id="1618" r:id="rId22"/>
    <p:sldId id="1619" r:id="rId23"/>
    <p:sldId id="1158" r:id="rId24"/>
    <p:sldId id="1159" r:id="rId25"/>
    <p:sldId id="1160" r:id="rId26"/>
    <p:sldId id="1621" r:id="rId27"/>
    <p:sldId id="1620" r:id="rId28"/>
    <p:sldId id="1623" r:id="rId29"/>
    <p:sldId id="1638" r:id="rId30"/>
    <p:sldId id="1637" r:id="rId31"/>
    <p:sldId id="1164" r:id="rId32"/>
    <p:sldId id="1624" r:id="rId33"/>
    <p:sldId id="1625" r:id="rId34"/>
    <p:sldId id="1626" r:id="rId35"/>
    <p:sldId id="1627" r:id="rId36"/>
    <p:sldId id="1628" r:id="rId37"/>
    <p:sldId id="1629" r:id="rId38"/>
    <p:sldId id="1639" r:id="rId39"/>
    <p:sldId id="1630" r:id="rId40"/>
    <p:sldId id="1636" r:id="rId41"/>
    <p:sldId id="1631" r:id="rId42"/>
    <p:sldId id="1632" r:id="rId43"/>
    <p:sldId id="1633" r:id="rId44"/>
    <p:sldId id="1634" r:id="rId45"/>
    <p:sldId id="1635" r:id="rId46"/>
    <p:sldId id="1640" r:id="rId47"/>
    <p:sldId id="1641" r:id="rId48"/>
    <p:sldId id="1622" r:id="rId49"/>
    <p:sldId id="1165" r:id="rId50"/>
    <p:sldId id="1168" r:id="rId51"/>
    <p:sldId id="1169" r:id="rId52"/>
    <p:sldId id="1170" r:id="rId53"/>
    <p:sldId id="1171" r:id="rId54"/>
    <p:sldId id="1172" r:id="rId55"/>
    <p:sldId id="1173" r:id="rId56"/>
    <p:sldId id="1174" r:id="rId57"/>
    <p:sldId id="1175" r:id="rId58"/>
    <p:sldId id="1176" r:id="rId59"/>
    <p:sldId id="1177" r:id="rId60"/>
    <p:sldId id="1178" r:id="rId61"/>
    <p:sldId id="1179" r:id="rId62"/>
    <p:sldId id="1180" r:id="rId63"/>
    <p:sldId id="1181" r:id="rId64"/>
    <p:sldId id="1182" r:id="rId65"/>
    <p:sldId id="1183" r:id="rId66"/>
    <p:sldId id="1184" r:id="rId67"/>
    <p:sldId id="1185" r:id="rId68"/>
    <p:sldId id="1186" r:id="rId69"/>
    <p:sldId id="1187" r:id="rId70"/>
    <p:sldId id="1188" r:id="rId71"/>
    <p:sldId id="1191" r:id="rId72"/>
    <p:sldId id="1192" r:id="rId73"/>
    <p:sldId id="1193" r:id="rId74"/>
    <p:sldId id="1194" r:id="rId75"/>
    <p:sldId id="1195" r:id="rId76"/>
    <p:sldId id="1196" r:id="rId77"/>
    <p:sldId id="1197" r:id="rId78"/>
    <p:sldId id="1198" r:id="rId79"/>
    <p:sldId id="1199" r:id="rId80"/>
    <p:sldId id="1200" r:id="rId81"/>
    <p:sldId id="1201" r:id="rId82"/>
    <p:sldId id="1202" r:id="rId83"/>
    <p:sldId id="1204" r:id="rId84"/>
    <p:sldId id="1205" r:id="rId85"/>
    <p:sldId id="1206" r:id="rId86"/>
    <p:sldId id="1207" r:id="rId87"/>
    <p:sldId id="1209" r:id="rId88"/>
    <p:sldId id="1210" r:id="rId89"/>
    <p:sldId id="1211" r:id="rId90"/>
    <p:sldId id="1212" r:id="rId91"/>
    <p:sldId id="1213" r:id="rId92"/>
    <p:sldId id="1214" r:id="rId93"/>
    <p:sldId id="1215" r:id="rId94"/>
    <p:sldId id="1216" r:id="rId95"/>
    <p:sldId id="1217" r:id="rId96"/>
    <p:sldId id="1274" r:id="rId97"/>
    <p:sldId id="1275" r:id="rId98"/>
    <p:sldId id="1276" r:id="rId99"/>
    <p:sldId id="1277" r:id="rId100"/>
    <p:sldId id="1278" r:id="rId101"/>
    <p:sldId id="1279" r:id="rId102"/>
    <p:sldId id="1280" r:id="rId103"/>
    <p:sldId id="1281" r:id="rId104"/>
    <p:sldId id="1248" r:id="rId105"/>
    <p:sldId id="1249" r:id="rId106"/>
    <p:sldId id="1250" r:id="rId107"/>
    <p:sldId id="1251" r:id="rId108"/>
    <p:sldId id="1252" r:id="rId109"/>
    <p:sldId id="1253" r:id="rId110"/>
    <p:sldId id="1254" r:id="rId111"/>
    <p:sldId id="1255" r:id="rId112"/>
    <p:sldId id="1256" r:id="rId113"/>
    <p:sldId id="1283" r:id="rId114"/>
    <p:sldId id="1284" r:id="rId115"/>
    <p:sldId id="1285" r:id="rId116"/>
    <p:sldId id="1232" r:id="rId117"/>
    <p:sldId id="1233" r:id="rId118"/>
    <p:sldId id="1234" r:id="rId119"/>
    <p:sldId id="1235" r:id="rId120"/>
    <p:sldId id="1236" r:id="rId121"/>
    <p:sldId id="1237" r:id="rId122"/>
    <p:sldId id="1238" r:id="rId123"/>
    <p:sldId id="1239" r:id="rId124"/>
    <p:sldId id="1240" r:id="rId125"/>
    <p:sldId id="1241" r:id="rId126"/>
    <p:sldId id="1242" r:id="rId127"/>
    <p:sldId id="1610" r:id="rId128"/>
    <p:sldId id="1611" r:id="rId129"/>
    <p:sldId id="1612" r:id="rId130"/>
    <p:sldId id="1613" r:id="rId131"/>
    <p:sldId id="1614" r:id="rId132"/>
    <p:sldId id="1286" r:id="rId133"/>
    <p:sldId id="1287" r:id="rId134"/>
    <p:sldId id="1409" r:id="rId135"/>
    <p:sldId id="1288" r:id="rId136"/>
    <p:sldId id="1289" r:id="rId137"/>
    <p:sldId id="1290" r:id="rId138"/>
    <p:sldId id="1291" r:id="rId139"/>
    <p:sldId id="1292" r:id="rId140"/>
    <p:sldId id="1293" r:id="rId141"/>
    <p:sldId id="1294" r:id="rId142"/>
    <p:sldId id="1295" r:id="rId143"/>
    <p:sldId id="1296" r:id="rId144"/>
    <p:sldId id="1297" r:id="rId145"/>
    <p:sldId id="1298" r:id="rId146"/>
    <p:sldId id="1299" r:id="rId147"/>
    <p:sldId id="1300" r:id="rId148"/>
    <p:sldId id="1301" r:id="rId149"/>
    <p:sldId id="1302" r:id="rId150"/>
    <p:sldId id="1303" r:id="rId151"/>
    <p:sldId id="1304" r:id="rId152"/>
    <p:sldId id="1305" r:id="rId153"/>
    <p:sldId id="1306" r:id="rId154"/>
    <p:sldId id="1307" r:id="rId155"/>
    <p:sldId id="1308" r:id="rId156"/>
    <p:sldId id="1309" r:id="rId157"/>
    <p:sldId id="1643" r:id="rId158"/>
    <p:sldId id="1737" r:id="rId159"/>
    <p:sldId id="1739" r:id="rId160"/>
    <p:sldId id="1762" r:id="rId161"/>
    <p:sldId id="1766" r:id="rId162"/>
    <p:sldId id="1767" r:id="rId163"/>
    <p:sldId id="1768" r:id="rId164"/>
    <p:sldId id="1777" r:id="rId165"/>
    <p:sldId id="1784" r:id="rId166"/>
    <p:sldId id="1786" r:id="rId167"/>
    <p:sldId id="1787" r:id="rId168"/>
    <p:sldId id="1788" r:id="rId169"/>
    <p:sldId id="1789" r:id="rId170"/>
    <p:sldId id="1790" r:id="rId171"/>
    <p:sldId id="1791" r:id="rId172"/>
    <p:sldId id="1792" r:id="rId173"/>
    <p:sldId id="1793" r:id="rId174"/>
    <p:sldId id="1794" r:id="rId175"/>
    <p:sldId id="1795" r:id="rId176"/>
    <p:sldId id="1796" r:id="rId177"/>
    <p:sldId id="1797" r:id="rId178"/>
    <p:sldId id="1798" r:id="rId179"/>
    <p:sldId id="1811" r:id="rId180"/>
    <p:sldId id="1812" r:id="rId181"/>
    <p:sldId id="1813" r:id="rId182"/>
    <p:sldId id="1820" r:id="rId183"/>
    <p:sldId id="1814" r:id="rId184"/>
    <p:sldId id="1815" r:id="rId185"/>
    <p:sldId id="1816" r:id="rId186"/>
    <p:sldId id="1817" r:id="rId187"/>
    <p:sldId id="1818" r:id="rId188"/>
    <p:sldId id="1819" r:id="rId189"/>
    <p:sldId id="1823" r:id="rId190"/>
    <p:sldId id="1825" r:id="rId191"/>
    <p:sldId id="1826" r:id="rId192"/>
    <p:sldId id="1827" r:id="rId193"/>
    <p:sldId id="1828" r:id="rId194"/>
    <p:sldId id="1829" r:id="rId195"/>
    <p:sldId id="1830" r:id="rId196"/>
    <p:sldId id="1831" r:id="rId197"/>
    <p:sldId id="1832" r:id="rId198"/>
    <p:sldId id="1833" r:id="rId199"/>
    <p:sldId id="1834" r:id="rId200"/>
    <p:sldId id="1835" r:id="rId201"/>
    <p:sldId id="1836" r:id="rId202"/>
    <p:sldId id="1644" r:id="rId203"/>
    <p:sldId id="1325" r:id="rId204"/>
    <p:sldId id="1322" r:id="rId205"/>
    <p:sldId id="1326" r:id="rId206"/>
    <p:sldId id="1645" r:id="rId207"/>
    <p:sldId id="1646" r:id="rId208"/>
    <p:sldId id="1342" r:id="rId209"/>
    <p:sldId id="1343" r:id="rId210"/>
    <p:sldId id="1327" r:id="rId211"/>
    <p:sldId id="1328" r:id="rId212"/>
    <p:sldId id="1331" r:id="rId213"/>
    <p:sldId id="1333" r:id="rId214"/>
    <p:sldId id="1334" r:id="rId215"/>
    <p:sldId id="1335" r:id="rId216"/>
    <p:sldId id="1336" r:id="rId217"/>
    <p:sldId id="1337" r:id="rId218"/>
    <p:sldId id="1338" r:id="rId219"/>
    <p:sldId id="1339" r:id="rId220"/>
    <p:sldId id="1340" r:id="rId221"/>
    <p:sldId id="1341" r:id="rId222"/>
    <p:sldId id="1344" r:id="rId223"/>
    <p:sldId id="1345" r:id="rId224"/>
    <p:sldId id="1346" r:id="rId225"/>
    <p:sldId id="1348" r:id="rId226"/>
    <p:sldId id="1349" r:id="rId227"/>
    <p:sldId id="1350" r:id="rId228"/>
    <p:sldId id="1351" r:id="rId229"/>
    <p:sldId id="1352" r:id="rId230"/>
    <p:sldId id="1353" r:id="rId231"/>
    <p:sldId id="1354" r:id="rId232"/>
    <p:sldId id="1355" r:id="rId233"/>
    <p:sldId id="1356" r:id="rId234"/>
    <p:sldId id="1357" r:id="rId235"/>
    <p:sldId id="1358" r:id="rId236"/>
    <p:sldId id="1359" r:id="rId237"/>
    <p:sldId id="1360" r:id="rId238"/>
    <p:sldId id="1361" r:id="rId239"/>
    <p:sldId id="1362" r:id="rId240"/>
    <p:sldId id="1363" r:id="rId241"/>
    <p:sldId id="1364" r:id="rId242"/>
    <p:sldId id="1365" r:id="rId243"/>
    <p:sldId id="1366" r:id="rId244"/>
    <p:sldId id="1367" r:id="rId245"/>
    <p:sldId id="1368" r:id="rId246"/>
    <p:sldId id="1369" r:id="rId247"/>
    <p:sldId id="1370" r:id="rId248"/>
    <p:sldId id="1371" r:id="rId249"/>
    <p:sldId id="1372" r:id="rId250"/>
    <p:sldId id="1373" r:id="rId251"/>
    <p:sldId id="1374" r:id="rId252"/>
    <p:sldId id="1375" r:id="rId253"/>
    <p:sldId id="1376" r:id="rId254"/>
    <p:sldId id="1377" r:id="rId255"/>
    <p:sldId id="1378" r:id="rId256"/>
    <p:sldId id="1379" r:id="rId257"/>
    <p:sldId id="1380" r:id="rId258"/>
    <p:sldId id="1647" r:id="rId259"/>
    <p:sldId id="1750" r:id="rId260"/>
    <p:sldId id="1837" r:id="rId261"/>
    <p:sldId id="1838" r:id="rId262"/>
    <p:sldId id="1839" r:id="rId263"/>
    <p:sldId id="1840" r:id="rId264"/>
    <p:sldId id="1841" r:id="rId265"/>
    <p:sldId id="1842" r:id="rId266"/>
    <p:sldId id="1843" r:id="rId267"/>
    <p:sldId id="1844" r:id="rId268"/>
    <p:sldId id="1845" r:id="rId269"/>
    <p:sldId id="1846" r:id="rId270"/>
    <p:sldId id="1847" r:id="rId271"/>
    <p:sldId id="1848" r:id="rId272"/>
    <p:sldId id="1849" r:id="rId273"/>
    <p:sldId id="1850" r:id="rId274"/>
    <p:sldId id="1851" r:id="rId275"/>
    <p:sldId id="1852" r:id="rId276"/>
    <p:sldId id="1853" r:id="rId277"/>
    <p:sldId id="1854" r:id="rId278"/>
    <p:sldId id="1855" r:id="rId279"/>
    <p:sldId id="1856" r:id="rId280"/>
    <p:sldId id="1857" r:id="rId281"/>
    <p:sldId id="1858" r:id="rId282"/>
    <p:sldId id="1859" r:id="rId283"/>
    <p:sldId id="1860" r:id="rId284"/>
    <p:sldId id="1861" r:id="rId285"/>
    <p:sldId id="1862" r:id="rId286"/>
    <p:sldId id="1863" r:id="rId287"/>
    <p:sldId id="1864" r:id="rId288"/>
    <p:sldId id="1865" r:id="rId289"/>
    <p:sldId id="1866" r:id="rId290"/>
    <p:sldId id="1867" r:id="rId291"/>
    <p:sldId id="1868" r:id="rId292"/>
    <p:sldId id="1869" r:id="rId293"/>
    <p:sldId id="1870" r:id="rId294"/>
    <p:sldId id="1871" r:id="rId295"/>
    <p:sldId id="1872" r:id="rId296"/>
    <p:sldId id="1873" r:id="rId297"/>
    <p:sldId id="1874" r:id="rId298"/>
    <p:sldId id="1875" r:id="rId299"/>
    <p:sldId id="1876" r:id="rId300"/>
    <p:sldId id="1877" r:id="rId301"/>
    <p:sldId id="1878" r:id="rId302"/>
    <p:sldId id="1879" r:id="rId303"/>
    <p:sldId id="1880" r:id="rId304"/>
    <p:sldId id="1881" r:id="rId305"/>
    <p:sldId id="1882" r:id="rId306"/>
    <p:sldId id="1883" r:id="rId307"/>
    <p:sldId id="1884" r:id="rId308"/>
    <p:sldId id="1885" r:id="rId309"/>
    <p:sldId id="1886" r:id="rId310"/>
    <p:sldId id="1887" r:id="rId311"/>
    <p:sldId id="1888" r:id="rId312"/>
    <p:sldId id="1889" r:id="rId313"/>
    <p:sldId id="1890" r:id="rId314"/>
    <p:sldId id="1891" r:id="rId315"/>
    <p:sldId id="1892" r:id="rId316"/>
    <p:sldId id="1893" r:id="rId317"/>
    <p:sldId id="1894" r:id="rId318"/>
    <p:sldId id="1895" r:id="rId319"/>
    <p:sldId id="1662" r:id="rId320"/>
    <p:sldId id="1489" r:id="rId321"/>
    <p:sldId id="1490" r:id="rId322"/>
    <p:sldId id="1491" r:id="rId323"/>
    <p:sldId id="1492" r:id="rId324"/>
    <p:sldId id="1493" r:id="rId325"/>
    <p:sldId id="1494" r:id="rId326"/>
    <p:sldId id="1495" r:id="rId327"/>
    <p:sldId id="1496" r:id="rId328"/>
    <p:sldId id="1497" r:id="rId329"/>
    <p:sldId id="1498" r:id="rId330"/>
    <p:sldId id="1499" r:id="rId331"/>
    <p:sldId id="1500" r:id="rId332"/>
    <p:sldId id="1501" r:id="rId333"/>
    <p:sldId id="1502" r:id="rId334"/>
    <p:sldId id="1503" r:id="rId335"/>
    <p:sldId id="1504" r:id="rId336"/>
    <p:sldId id="1505" r:id="rId337"/>
    <p:sldId id="1506" r:id="rId338"/>
    <p:sldId id="1507" r:id="rId339"/>
    <p:sldId id="1508" r:id="rId340"/>
    <p:sldId id="1509" r:id="rId341"/>
    <p:sldId id="1510" r:id="rId342"/>
    <p:sldId id="1511" r:id="rId343"/>
    <p:sldId id="1512" r:id="rId344"/>
    <p:sldId id="1513" r:id="rId345"/>
    <p:sldId id="1514" r:id="rId346"/>
    <p:sldId id="1515" r:id="rId347"/>
    <p:sldId id="1516" r:id="rId348"/>
    <p:sldId id="1517" r:id="rId349"/>
    <p:sldId id="1518" r:id="rId350"/>
    <p:sldId id="1519" r:id="rId351"/>
    <p:sldId id="1520" r:id="rId352"/>
    <p:sldId id="1521" r:id="rId353"/>
    <p:sldId id="1522" r:id="rId354"/>
    <p:sldId id="1523" r:id="rId355"/>
    <p:sldId id="1524" r:id="rId356"/>
    <p:sldId id="1525" r:id="rId357"/>
    <p:sldId id="1526" r:id="rId358"/>
    <p:sldId id="1527" r:id="rId359"/>
    <p:sldId id="1528" r:id="rId360"/>
    <p:sldId id="1529" r:id="rId361"/>
    <p:sldId id="1530" r:id="rId362"/>
    <p:sldId id="1531" r:id="rId363"/>
    <p:sldId id="1532" r:id="rId364"/>
    <p:sldId id="1533" r:id="rId365"/>
    <p:sldId id="1534" r:id="rId366"/>
    <p:sldId id="1535" r:id="rId367"/>
    <p:sldId id="1536" r:id="rId368"/>
    <p:sldId id="1537" r:id="rId369"/>
    <p:sldId id="1538" r:id="rId370"/>
    <p:sldId id="1539" r:id="rId371"/>
    <p:sldId id="1540" r:id="rId372"/>
    <p:sldId id="1541" r:id="rId373"/>
    <p:sldId id="1542" r:id="rId374"/>
    <p:sldId id="1543" r:id="rId375"/>
    <p:sldId id="1544" r:id="rId376"/>
    <p:sldId id="1545" r:id="rId377"/>
    <p:sldId id="1546" r:id="rId378"/>
    <p:sldId id="1547" r:id="rId379"/>
    <p:sldId id="1548" r:id="rId380"/>
    <p:sldId id="1660" r:id="rId381"/>
    <p:sldId id="1648" r:id="rId382"/>
    <p:sldId id="1649" r:id="rId383"/>
    <p:sldId id="1650" r:id="rId384"/>
    <p:sldId id="1651" r:id="rId385"/>
    <p:sldId id="1652" r:id="rId386"/>
    <p:sldId id="1659" r:id="rId387"/>
    <p:sldId id="1653" r:id="rId388"/>
    <p:sldId id="1654" r:id="rId389"/>
    <p:sldId id="1655" r:id="rId390"/>
    <p:sldId id="1656" r:id="rId391"/>
    <p:sldId id="1658" r:id="rId392"/>
    <p:sldId id="1578" r:id="rId393"/>
    <p:sldId id="1579" r:id="rId394"/>
    <p:sldId id="1580" r:id="rId395"/>
    <p:sldId id="1581" r:id="rId396"/>
    <p:sldId id="1582" r:id="rId397"/>
    <p:sldId id="1583" r:id="rId398"/>
    <p:sldId id="1584" r:id="rId399"/>
    <p:sldId id="1657" r:id="rId400"/>
    <p:sldId id="1586" r:id="rId401"/>
    <p:sldId id="1587" r:id="rId402"/>
    <p:sldId id="1588" r:id="rId403"/>
    <p:sldId id="1661" r:id="rId404"/>
    <p:sldId id="1143" r:id="rId405"/>
    <p:sldId id="1698" r:id="rId406"/>
    <p:sldId id="1699" r:id="rId407"/>
    <p:sldId id="1700" r:id="rId408"/>
    <p:sldId id="1701" r:id="rId409"/>
    <p:sldId id="1702" r:id="rId410"/>
    <p:sldId id="1703" r:id="rId411"/>
    <p:sldId id="1704" r:id="rId412"/>
    <p:sldId id="1705" r:id="rId413"/>
    <p:sldId id="1706" r:id="rId414"/>
    <p:sldId id="1707" r:id="rId415"/>
    <p:sldId id="1708" r:id="rId416"/>
    <p:sldId id="1709" r:id="rId417"/>
    <p:sldId id="1710" r:id="rId418"/>
    <p:sldId id="1711" r:id="rId419"/>
    <p:sldId id="1712" r:id="rId420"/>
    <p:sldId id="1713" r:id="rId421"/>
    <p:sldId id="1161" r:id="rId422"/>
    <p:sldId id="1162" r:id="rId423"/>
    <p:sldId id="1163" r:id="rId424"/>
    <p:sldId id="1714" r:id="rId425"/>
    <p:sldId id="1715" r:id="rId426"/>
    <p:sldId id="1166" r:id="rId427"/>
    <p:sldId id="1167" r:id="rId428"/>
    <p:sldId id="1716" r:id="rId429"/>
    <p:sldId id="1717" r:id="rId430"/>
    <p:sldId id="1718" r:id="rId431"/>
    <p:sldId id="1719" r:id="rId432"/>
    <p:sldId id="1720" r:id="rId433"/>
    <p:sldId id="1721" r:id="rId434"/>
    <p:sldId id="1722" r:id="rId435"/>
    <p:sldId id="1723" r:id="rId436"/>
    <p:sldId id="1724" r:id="rId437"/>
    <p:sldId id="1725" r:id="rId438"/>
    <p:sldId id="1726" r:id="rId439"/>
    <p:sldId id="1727" r:id="rId440"/>
    <p:sldId id="1728" r:id="rId441"/>
    <p:sldId id="1729" r:id="rId442"/>
    <p:sldId id="1730" r:id="rId443"/>
    <p:sldId id="1731" r:id="rId444"/>
    <p:sldId id="1732" r:id="rId445"/>
    <p:sldId id="1733" r:id="rId446"/>
    <p:sldId id="1734" r:id="rId447"/>
    <p:sldId id="1735" r:id="rId448"/>
    <p:sldId id="1663" r:id="rId449"/>
    <p:sldId id="1403" r:id="rId450"/>
    <p:sldId id="1736" r:id="rId451"/>
    <p:sldId id="1471" r:id="rId452"/>
    <p:sldId id="1549" r:id="rId453"/>
    <p:sldId id="1550" r:id="rId454"/>
    <p:sldId id="1551" r:id="rId455"/>
    <p:sldId id="1552" r:id="rId456"/>
    <p:sldId id="1553" r:id="rId457"/>
    <p:sldId id="1664" r:id="rId458"/>
    <p:sldId id="1694" r:id="rId459"/>
    <p:sldId id="1573" r:id="rId460"/>
    <p:sldId id="1574" r:id="rId461"/>
    <p:sldId id="1575" r:id="rId462"/>
    <p:sldId id="1576" r:id="rId463"/>
    <p:sldId id="1577" r:id="rId464"/>
    <p:sldId id="1666" r:id="rId465"/>
    <p:sldId id="1667" r:id="rId466"/>
    <p:sldId id="1668" r:id="rId467"/>
    <p:sldId id="1669" r:id="rId468"/>
    <p:sldId id="1670" r:id="rId469"/>
    <p:sldId id="1671" r:id="rId470"/>
    <p:sldId id="1672" r:id="rId471"/>
    <p:sldId id="1585" r:id="rId472"/>
    <p:sldId id="1673" r:id="rId473"/>
    <p:sldId id="1674" r:id="rId474"/>
    <p:sldId id="1675" r:id="rId475"/>
    <p:sldId id="1589" r:id="rId476"/>
    <p:sldId id="1590" r:id="rId477"/>
    <p:sldId id="1591" r:id="rId478"/>
    <p:sldId id="1592" r:id="rId479"/>
    <p:sldId id="1593" r:id="rId480"/>
    <p:sldId id="1594" r:id="rId481"/>
    <p:sldId id="1595" r:id="rId482"/>
    <p:sldId id="1596" r:id="rId483"/>
    <p:sldId id="1597" r:id="rId484"/>
    <p:sldId id="1598" r:id="rId485"/>
    <p:sldId id="1599" r:id="rId486"/>
    <p:sldId id="1600" r:id="rId487"/>
    <p:sldId id="1601" r:id="rId488"/>
    <p:sldId id="1602" r:id="rId489"/>
    <p:sldId id="1603" r:id="rId490"/>
    <p:sldId id="1695" r:id="rId491"/>
    <p:sldId id="1604" r:id="rId492"/>
    <p:sldId id="1607" r:id="rId493"/>
    <p:sldId id="1605" r:id="rId494"/>
    <p:sldId id="1606" r:id="rId495"/>
    <p:sldId id="1608" r:id="rId496"/>
    <p:sldId id="1609" r:id="rId497"/>
    <p:sldId id="1676" r:id="rId498"/>
    <p:sldId id="1677" r:id="rId499"/>
    <p:sldId id="1678" r:id="rId500"/>
    <p:sldId id="1679" r:id="rId501"/>
    <p:sldId id="1680" r:id="rId502"/>
    <p:sldId id="1615" r:id="rId503"/>
    <p:sldId id="1681" r:id="rId504"/>
    <p:sldId id="1682" r:id="rId505"/>
    <p:sldId id="1683" r:id="rId506"/>
    <p:sldId id="1684" r:id="rId507"/>
    <p:sldId id="1685" r:id="rId508"/>
    <p:sldId id="1686" r:id="rId509"/>
    <p:sldId id="1687" r:id="rId510"/>
    <p:sldId id="1688" r:id="rId511"/>
    <p:sldId id="1689" r:id="rId512"/>
    <p:sldId id="1690" r:id="rId513"/>
    <p:sldId id="1691" r:id="rId514"/>
    <p:sldId id="1692" r:id="rId515"/>
    <p:sldId id="1693" r:id="rId516"/>
    <p:sldId id="1696" r:id="rId517"/>
  </p:sldIdLst>
  <p:sldSz cx="9144000" cy="6858000" type="screen4x3"/>
  <p:notesSz cx="6797675" cy="9926638"/>
  <p:defaultTextStyle>
    <a:defPPr>
      <a:defRPr lang="it-IT"/>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CBA"/>
    <a:srgbClr val="FF0066"/>
    <a:srgbClr val="FFFF00"/>
    <a:srgbClr val="004A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4564" autoAdjust="0"/>
    <p:restoredTop sz="81778" autoAdjust="0"/>
  </p:normalViewPr>
  <p:slideViewPr>
    <p:cSldViewPr>
      <p:cViewPr varScale="1">
        <p:scale>
          <a:sx n="114" d="100"/>
          <a:sy n="114" d="100"/>
        </p:scale>
        <p:origin x="472"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6286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324" Type="http://schemas.openxmlformats.org/officeDocument/2006/relationships/slide" Target="slides/slide323.xml"/><Relationship Id="rId170" Type="http://schemas.openxmlformats.org/officeDocument/2006/relationships/slide" Target="slides/slide169.xml"/><Relationship Id="rId268" Type="http://schemas.openxmlformats.org/officeDocument/2006/relationships/slide" Target="slides/slide267.xml"/><Relationship Id="rId475" Type="http://schemas.openxmlformats.org/officeDocument/2006/relationships/slide" Target="slides/slide474.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377" Type="http://schemas.openxmlformats.org/officeDocument/2006/relationships/slide" Target="slides/slide376.xml"/><Relationship Id="rId500" Type="http://schemas.openxmlformats.org/officeDocument/2006/relationships/slide" Target="slides/slide499.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402" Type="http://schemas.openxmlformats.org/officeDocument/2006/relationships/slide" Target="slides/slide401.xml"/><Relationship Id="rId279" Type="http://schemas.openxmlformats.org/officeDocument/2006/relationships/slide" Target="slides/slide278.xml"/><Relationship Id="rId444" Type="http://schemas.openxmlformats.org/officeDocument/2006/relationships/slide" Target="slides/slide443.xml"/><Relationship Id="rId486" Type="http://schemas.openxmlformats.org/officeDocument/2006/relationships/slide" Target="slides/slide485.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46" Type="http://schemas.openxmlformats.org/officeDocument/2006/relationships/slide" Target="slides/slide345.xml"/><Relationship Id="rId388" Type="http://schemas.openxmlformats.org/officeDocument/2006/relationships/slide" Target="slides/slide387.xml"/><Relationship Id="rId511" Type="http://schemas.openxmlformats.org/officeDocument/2006/relationships/slide" Target="slides/slide510.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413" Type="http://schemas.openxmlformats.org/officeDocument/2006/relationships/slide" Target="slides/slide412.xml"/><Relationship Id="rId248" Type="http://schemas.openxmlformats.org/officeDocument/2006/relationships/slide" Target="slides/slide247.xml"/><Relationship Id="rId455" Type="http://schemas.openxmlformats.org/officeDocument/2006/relationships/slide" Target="slides/slide454.xml"/><Relationship Id="rId497" Type="http://schemas.openxmlformats.org/officeDocument/2006/relationships/slide" Target="slides/slide496.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357" Type="http://schemas.openxmlformats.org/officeDocument/2006/relationships/slide" Target="slides/slide356.xml"/><Relationship Id="rId522" Type="http://schemas.openxmlformats.org/officeDocument/2006/relationships/theme" Target="theme/theme1.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399" Type="http://schemas.openxmlformats.org/officeDocument/2006/relationships/slide" Target="slides/slide398.xml"/><Relationship Id="rId259" Type="http://schemas.openxmlformats.org/officeDocument/2006/relationships/slide" Target="slides/slide258.xml"/><Relationship Id="rId424" Type="http://schemas.openxmlformats.org/officeDocument/2006/relationships/slide" Target="slides/slide423.xml"/><Relationship Id="rId466" Type="http://schemas.openxmlformats.org/officeDocument/2006/relationships/slide" Target="slides/slide465.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326" Type="http://schemas.openxmlformats.org/officeDocument/2006/relationships/slide" Target="slides/slide325.xml"/><Relationship Id="rId65" Type="http://schemas.openxmlformats.org/officeDocument/2006/relationships/slide" Target="slides/slide64.xml"/><Relationship Id="rId130" Type="http://schemas.openxmlformats.org/officeDocument/2006/relationships/slide" Target="slides/slide129.xml"/><Relationship Id="rId368" Type="http://schemas.openxmlformats.org/officeDocument/2006/relationships/slide" Target="slides/slide367.xml"/><Relationship Id="rId172" Type="http://schemas.openxmlformats.org/officeDocument/2006/relationships/slide" Target="slides/slide171.xml"/><Relationship Id="rId228" Type="http://schemas.openxmlformats.org/officeDocument/2006/relationships/slide" Target="slides/slide227.xml"/><Relationship Id="rId435" Type="http://schemas.openxmlformats.org/officeDocument/2006/relationships/slide" Target="slides/slide434.xml"/><Relationship Id="rId477" Type="http://schemas.openxmlformats.org/officeDocument/2006/relationships/slide" Target="slides/slide476.xml"/><Relationship Id="rId281" Type="http://schemas.openxmlformats.org/officeDocument/2006/relationships/slide" Target="slides/slide280.xml"/><Relationship Id="rId337" Type="http://schemas.openxmlformats.org/officeDocument/2006/relationships/slide" Target="slides/slide336.xml"/><Relationship Id="rId502" Type="http://schemas.openxmlformats.org/officeDocument/2006/relationships/slide" Target="slides/slide501.xml"/><Relationship Id="rId34" Type="http://schemas.openxmlformats.org/officeDocument/2006/relationships/slide" Target="slides/slide33.xml"/><Relationship Id="rId76" Type="http://schemas.openxmlformats.org/officeDocument/2006/relationships/slide" Target="slides/slide75.xml"/><Relationship Id="rId141" Type="http://schemas.openxmlformats.org/officeDocument/2006/relationships/slide" Target="slides/slide140.xml"/><Relationship Id="rId379" Type="http://schemas.openxmlformats.org/officeDocument/2006/relationships/slide" Target="slides/slide378.xml"/><Relationship Id="rId7" Type="http://schemas.openxmlformats.org/officeDocument/2006/relationships/slide" Target="slides/slide6.xml"/><Relationship Id="rId183" Type="http://schemas.openxmlformats.org/officeDocument/2006/relationships/slide" Target="slides/slide182.xml"/><Relationship Id="rId239" Type="http://schemas.openxmlformats.org/officeDocument/2006/relationships/slide" Target="slides/slide238.xml"/><Relationship Id="rId390" Type="http://schemas.openxmlformats.org/officeDocument/2006/relationships/slide" Target="slides/slide389.xml"/><Relationship Id="rId404" Type="http://schemas.openxmlformats.org/officeDocument/2006/relationships/slide" Target="slides/slide403.xml"/><Relationship Id="rId446" Type="http://schemas.openxmlformats.org/officeDocument/2006/relationships/slide" Target="slides/slide445.xml"/><Relationship Id="rId250" Type="http://schemas.openxmlformats.org/officeDocument/2006/relationships/slide" Target="slides/slide249.xml"/><Relationship Id="rId292" Type="http://schemas.openxmlformats.org/officeDocument/2006/relationships/slide" Target="slides/slide291.xml"/><Relationship Id="rId306" Type="http://schemas.openxmlformats.org/officeDocument/2006/relationships/slide" Target="slides/slide305.xml"/><Relationship Id="rId488" Type="http://schemas.openxmlformats.org/officeDocument/2006/relationships/slide" Target="slides/slide487.xml"/><Relationship Id="rId45" Type="http://schemas.openxmlformats.org/officeDocument/2006/relationships/slide" Target="slides/slide44.xml"/><Relationship Id="rId87" Type="http://schemas.openxmlformats.org/officeDocument/2006/relationships/slide" Target="slides/slide86.xml"/><Relationship Id="rId110" Type="http://schemas.openxmlformats.org/officeDocument/2006/relationships/slide" Target="slides/slide109.xml"/><Relationship Id="rId348" Type="http://schemas.openxmlformats.org/officeDocument/2006/relationships/slide" Target="slides/slide347.xml"/><Relationship Id="rId513" Type="http://schemas.openxmlformats.org/officeDocument/2006/relationships/slide" Target="slides/slide512.xml"/><Relationship Id="rId152" Type="http://schemas.openxmlformats.org/officeDocument/2006/relationships/slide" Target="slides/slide151.xml"/><Relationship Id="rId194" Type="http://schemas.openxmlformats.org/officeDocument/2006/relationships/slide" Target="slides/slide193.xml"/><Relationship Id="rId208" Type="http://schemas.openxmlformats.org/officeDocument/2006/relationships/slide" Target="slides/slide207.xml"/><Relationship Id="rId415" Type="http://schemas.openxmlformats.org/officeDocument/2006/relationships/slide" Target="slides/slide414.xml"/><Relationship Id="rId457" Type="http://schemas.openxmlformats.org/officeDocument/2006/relationships/slide" Target="slides/slide456.xml"/><Relationship Id="rId261" Type="http://schemas.openxmlformats.org/officeDocument/2006/relationships/slide" Target="slides/slide260.xml"/><Relationship Id="rId499" Type="http://schemas.openxmlformats.org/officeDocument/2006/relationships/slide" Target="slides/slide498.xml"/><Relationship Id="rId14" Type="http://schemas.openxmlformats.org/officeDocument/2006/relationships/slide" Target="slides/slide13.xml"/><Relationship Id="rId56" Type="http://schemas.openxmlformats.org/officeDocument/2006/relationships/slide" Target="slides/slide55.xml"/><Relationship Id="rId317" Type="http://schemas.openxmlformats.org/officeDocument/2006/relationships/slide" Target="slides/slide316.xml"/><Relationship Id="rId359" Type="http://schemas.openxmlformats.org/officeDocument/2006/relationships/slide" Target="slides/slide358.xml"/><Relationship Id="rId98" Type="http://schemas.openxmlformats.org/officeDocument/2006/relationships/slide" Target="slides/slide97.xml"/><Relationship Id="rId121" Type="http://schemas.openxmlformats.org/officeDocument/2006/relationships/slide" Target="slides/slide120.xml"/><Relationship Id="rId163" Type="http://schemas.openxmlformats.org/officeDocument/2006/relationships/slide" Target="slides/slide162.xml"/><Relationship Id="rId219" Type="http://schemas.openxmlformats.org/officeDocument/2006/relationships/slide" Target="slides/slide218.xml"/><Relationship Id="rId370" Type="http://schemas.openxmlformats.org/officeDocument/2006/relationships/slide" Target="slides/slide369.xml"/><Relationship Id="rId426" Type="http://schemas.openxmlformats.org/officeDocument/2006/relationships/slide" Target="slides/slide425.xml"/><Relationship Id="rId230" Type="http://schemas.openxmlformats.org/officeDocument/2006/relationships/slide" Target="slides/slide229.xml"/><Relationship Id="rId468" Type="http://schemas.openxmlformats.org/officeDocument/2006/relationships/slide" Target="slides/slide467.xml"/><Relationship Id="rId25" Type="http://schemas.openxmlformats.org/officeDocument/2006/relationships/slide" Target="slides/slide24.xml"/><Relationship Id="rId67" Type="http://schemas.openxmlformats.org/officeDocument/2006/relationships/slide" Target="slides/slide66.xml"/><Relationship Id="rId272" Type="http://schemas.openxmlformats.org/officeDocument/2006/relationships/slide" Target="slides/slide271.xml"/><Relationship Id="rId328" Type="http://schemas.openxmlformats.org/officeDocument/2006/relationships/slide" Target="slides/slide327.xml"/><Relationship Id="rId132" Type="http://schemas.openxmlformats.org/officeDocument/2006/relationships/slide" Target="slides/slide131.xml"/><Relationship Id="rId174" Type="http://schemas.openxmlformats.org/officeDocument/2006/relationships/slide" Target="slides/slide173.xml"/><Relationship Id="rId381" Type="http://schemas.openxmlformats.org/officeDocument/2006/relationships/slide" Target="slides/slide380.xml"/><Relationship Id="rId241" Type="http://schemas.openxmlformats.org/officeDocument/2006/relationships/slide" Target="slides/slide240.xml"/><Relationship Id="rId437" Type="http://schemas.openxmlformats.org/officeDocument/2006/relationships/slide" Target="slides/slide436.xml"/><Relationship Id="rId479" Type="http://schemas.openxmlformats.org/officeDocument/2006/relationships/slide" Target="slides/slide478.xml"/><Relationship Id="rId36" Type="http://schemas.openxmlformats.org/officeDocument/2006/relationships/slide" Target="slides/slide35.xml"/><Relationship Id="rId283" Type="http://schemas.openxmlformats.org/officeDocument/2006/relationships/slide" Target="slides/slide282.xml"/><Relationship Id="rId339" Type="http://schemas.openxmlformats.org/officeDocument/2006/relationships/slide" Target="slides/slide338.xml"/><Relationship Id="rId490" Type="http://schemas.openxmlformats.org/officeDocument/2006/relationships/slide" Target="slides/slide489.xml"/><Relationship Id="rId504" Type="http://schemas.openxmlformats.org/officeDocument/2006/relationships/slide" Target="slides/slide503.xml"/><Relationship Id="rId78" Type="http://schemas.openxmlformats.org/officeDocument/2006/relationships/slide" Target="slides/slide77.xml"/><Relationship Id="rId101" Type="http://schemas.openxmlformats.org/officeDocument/2006/relationships/slide" Target="slides/slide100.xml"/><Relationship Id="rId143" Type="http://schemas.openxmlformats.org/officeDocument/2006/relationships/slide" Target="slides/slide142.xml"/><Relationship Id="rId185" Type="http://schemas.openxmlformats.org/officeDocument/2006/relationships/slide" Target="slides/slide184.xml"/><Relationship Id="rId350" Type="http://schemas.openxmlformats.org/officeDocument/2006/relationships/slide" Target="slides/slide349.xml"/><Relationship Id="rId406" Type="http://schemas.openxmlformats.org/officeDocument/2006/relationships/slide" Target="slides/slide405.xml"/><Relationship Id="rId9" Type="http://schemas.openxmlformats.org/officeDocument/2006/relationships/slide" Target="slides/slide8.xml"/><Relationship Id="rId210" Type="http://schemas.openxmlformats.org/officeDocument/2006/relationships/slide" Target="slides/slide209.xml"/><Relationship Id="rId392" Type="http://schemas.openxmlformats.org/officeDocument/2006/relationships/slide" Target="slides/slide391.xml"/><Relationship Id="rId448" Type="http://schemas.openxmlformats.org/officeDocument/2006/relationships/slide" Target="slides/slide447.xml"/><Relationship Id="rId252" Type="http://schemas.openxmlformats.org/officeDocument/2006/relationships/slide" Target="slides/slide251.xml"/><Relationship Id="rId294" Type="http://schemas.openxmlformats.org/officeDocument/2006/relationships/slide" Target="slides/slide293.xml"/><Relationship Id="rId308" Type="http://schemas.openxmlformats.org/officeDocument/2006/relationships/slide" Target="slides/slide307.xml"/><Relationship Id="rId515" Type="http://schemas.openxmlformats.org/officeDocument/2006/relationships/slide" Target="slides/slide514.xml"/><Relationship Id="rId47" Type="http://schemas.openxmlformats.org/officeDocument/2006/relationships/slide" Target="slides/slide46.xml"/><Relationship Id="rId89" Type="http://schemas.openxmlformats.org/officeDocument/2006/relationships/slide" Target="slides/slide88.xml"/><Relationship Id="rId112" Type="http://schemas.openxmlformats.org/officeDocument/2006/relationships/slide" Target="slides/slide111.xml"/><Relationship Id="rId154" Type="http://schemas.openxmlformats.org/officeDocument/2006/relationships/slide" Target="slides/slide153.xml"/><Relationship Id="rId361" Type="http://schemas.openxmlformats.org/officeDocument/2006/relationships/slide" Target="slides/slide360.xml"/><Relationship Id="rId196" Type="http://schemas.openxmlformats.org/officeDocument/2006/relationships/slide" Target="slides/slide195.xml"/><Relationship Id="rId417" Type="http://schemas.openxmlformats.org/officeDocument/2006/relationships/slide" Target="slides/slide416.xml"/><Relationship Id="rId459" Type="http://schemas.openxmlformats.org/officeDocument/2006/relationships/slide" Target="slides/slide458.xml"/><Relationship Id="rId16" Type="http://schemas.openxmlformats.org/officeDocument/2006/relationships/slide" Target="slides/slide15.xml"/><Relationship Id="rId221" Type="http://schemas.openxmlformats.org/officeDocument/2006/relationships/slide" Target="slides/slide220.xml"/><Relationship Id="rId263" Type="http://schemas.openxmlformats.org/officeDocument/2006/relationships/slide" Target="slides/slide262.xml"/><Relationship Id="rId319" Type="http://schemas.openxmlformats.org/officeDocument/2006/relationships/slide" Target="slides/slide318.xml"/><Relationship Id="rId470" Type="http://schemas.openxmlformats.org/officeDocument/2006/relationships/slide" Target="slides/slide469.xml"/><Relationship Id="rId58" Type="http://schemas.openxmlformats.org/officeDocument/2006/relationships/slide" Target="slides/slide57.xml"/><Relationship Id="rId123" Type="http://schemas.openxmlformats.org/officeDocument/2006/relationships/slide" Target="slides/slide122.xml"/><Relationship Id="rId330" Type="http://schemas.openxmlformats.org/officeDocument/2006/relationships/slide" Target="slides/slide329.xml"/><Relationship Id="rId165" Type="http://schemas.openxmlformats.org/officeDocument/2006/relationships/slide" Target="slides/slide164.xml"/><Relationship Id="rId372" Type="http://schemas.openxmlformats.org/officeDocument/2006/relationships/slide" Target="slides/slide371.xml"/><Relationship Id="rId428" Type="http://schemas.openxmlformats.org/officeDocument/2006/relationships/slide" Target="slides/slide427.xml"/><Relationship Id="rId232" Type="http://schemas.openxmlformats.org/officeDocument/2006/relationships/slide" Target="slides/slide231.xml"/><Relationship Id="rId274" Type="http://schemas.openxmlformats.org/officeDocument/2006/relationships/slide" Target="slides/slide273.xml"/><Relationship Id="rId481" Type="http://schemas.openxmlformats.org/officeDocument/2006/relationships/slide" Target="slides/slide480.xml"/><Relationship Id="rId27" Type="http://schemas.openxmlformats.org/officeDocument/2006/relationships/slide" Target="slides/slide26.xml"/><Relationship Id="rId69" Type="http://schemas.openxmlformats.org/officeDocument/2006/relationships/slide" Target="slides/slide68.xml"/><Relationship Id="rId134" Type="http://schemas.openxmlformats.org/officeDocument/2006/relationships/slide" Target="slides/slide133.xml"/><Relationship Id="rId80" Type="http://schemas.openxmlformats.org/officeDocument/2006/relationships/slide" Target="slides/slide79.xml"/><Relationship Id="rId176" Type="http://schemas.openxmlformats.org/officeDocument/2006/relationships/slide" Target="slides/slide175.xml"/><Relationship Id="rId341" Type="http://schemas.openxmlformats.org/officeDocument/2006/relationships/slide" Target="slides/slide340.xml"/><Relationship Id="rId383" Type="http://schemas.openxmlformats.org/officeDocument/2006/relationships/slide" Target="slides/slide382.xml"/><Relationship Id="rId439" Type="http://schemas.openxmlformats.org/officeDocument/2006/relationships/slide" Target="slides/slide438.xml"/><Relationship Id="rId201" Type="http://schemas.openxmlformats.org/officeDocument/2006/relationships/slide" Target="slides/slide200.xml"/><Relationship Id="rId243" Type="http://schemas.openxmlformats.org/officeDocument/2006/relationships/slide" Target="slides/slide242.xml"/><Relationship Id="rId285" Type="http://schemas.openxmlformats.org/officeDocument/2006/relationships/slide" Target="slides/slide284.xml"/><Relationship Id="rId450" Type="http://schemas.openxmlformats.org/officeDocument/2006/relationships/slide" Target="slides/slide449.xml"/><Relationship Id="rId506" Type="http://schemas.openxmlformats.org/officeDocument/2006/relationships/slide" Target="slides/slide505.xml"/><Relationship Id="rId38" Type="http://schemas.openxmlformats.org/officeDocument/2006/relationships/slide" Target="slides/slide37.xml"/><Relationship Id="rId103" Type="http://schemas.openxmlformats.org/officeDocument/2006/relationships/slide" Target="slides/slide102.xml"/><Relationship Id="rId310" Type="http://schemas.openxmlformats.org/officeDocument/2006/relationships/slide" Target="slides/slide309.xml"/><Relationship Id="rId492" Type="http://schemas.openxmlformats.org/officeDocument/2006/relationships/slide" Target="slides/slide491.xml"/><Relationship Id="rId91" Type="http://schemas.openxmlformats.org/officeDocument/2006/relationships/slide" Target="slides/slide90.xml"/><Relationship Id="rId145" Type="http://schemas.openxmlformats.org/officeDocument/2006/relationships/slide" Target="slides/slide144.xml"/><Relationship Id="rId187" Type="http://schemas.openxmlformats.org/officeDocument/2006/relationships/slide" Target="slides/slide186.xml"/><Relationship Id="rId352" Type="http://schemas.openxmlformats.org/officeDocument/2006/relationships/slide" Target="slides/slide351.xml"/><Relationship Id="rId394" Type="http://schemas.openxmlformats.org/officeDocument/2006/relationships/slide" Target="slides/slide393.xml"/><Relationship Id="rId408" Type="http://schemas.openxmlformats.org/officeDocument/2006/relationships/slide" Target="slides/slide407.xml"/><Relationship Id="rId212" Type="http://schemas.openxmlformats.org/officeDocument/2006/relationships/slide" Target="slides/slide211.xml"/><Relationship Id="rId254" Type="http://schemas.openxmlformats.org/officeDocument/2006/relationships/slide" Target="slides/slide253.xml"/><Relationship Id="rId49" Type="http://schemas.openxmlformats.org/officeDocument/2006/relationships/slide" Target="slides/slide48.xml"/><Relationship Id="rId114" Type="http://schemas.openxmlformats.org/officeDocument/2006/relationships/slide" Target="slides/slide113.xml"/><Relationship Id="rId296" Type="http://schemas.openxmlformats.org/officeDocument/2006/relationships/slide" Target="slides/slide295.xml"/><Relationship Id="rId461" Type="http://schemas.openxmlformats.org/officeDocument/2006/relationships/slide" Target="slides/slide460.xml"/><Relationship Id="rId517" Type="http://schemas.openxmlformats.org/officeDocument/2006/relationships/slide" Target="slides/slide516.xml"/><Relationship Id="rId60" Type="http://schemas.openxmlformats.org/officeDocument/2006/relationships/slide" Target="slides/slide59.xml"/><Relationship Id="rId156" Type="http://schemas.openxmlformats.org/officeDocument/2006/relationships/slide" Target="slides/slide155.xml"/><Relationship Id="rId198" Type="http://schemas.openxmlformats.org/officeDocument/2006/relationships/slide" Target="slides/slide197.xml"/><Relationship Id="rId321" Type="http://schemas.openxmlformats.org/officeDocument/2006/relationships/slide" Target="slides/slide320.xml"/><Relationship Id="rId363" Type="http://schemas.openxmlformats.org/officeDocument/2006/relationships/slide" Target="slides/slide362.xml"/><Relationship Id="rId419" Type="http://schemas.openxmlformats.org/officeDocument/2006/relationships/slide" Target="slides/slide418.xml"/><Relationship Id="rId223" Type="http://schemas.openxmlformats.org/officeDocument/2006/relationships/slide" Target="slides/slide222.xml"/><Relationship Id="rId430" Type="http://schemas.openxmlformats.org/officeDocument/2006/relationships/slide" Target="slides/slide429.xml"/><Relationship Id="rId18" Type="http://schemas.openxmlformats.org/officeDocument/2006/relationships/slide" Target="slides/slide17.xml"/><Relationship Id="rId265" Type="http://schemas.openxmlformats.org/officeDocument/2006/relationships/slide" Target="slides/slide264.xml"/><Relationship Id="rId472" Type="http://schemas.openxmlformats.org/officeDocument/2006/relationships/slide" Target="slides/slide471.xml"/><Relationship Id="rId125" Type="http://schemas.openxmlformats.org/officeDocument/2006/relationships/slide" Target="slides/slide124.xml"/><Relationship Id="rId167" Type="http://schemas.openxmlformats.org/officeDocument/2006/relationships/slide" Target="slides/slide166.xml"/><Relationship Id="rId332" Type="http://schemas.openxmlformats.org/officeDocument/2006/relationships/slide" Target="slides/slide331.xml"/><Relationship Id="rId374" Type="http://schemas.openxmlformats.org/officeDocument/2006/relationships/slide" Target="slides/slide373.xml"/><Relationship Id="rId71" Type="http://schemas.openxmlformats.org/officeDocument/2006/relationships/slide" Target="slides/slide70.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76" Type="http://schemas.openxmlformats.org/officeDocument/2006/relationships/slide" Target="slides/slide275.xml"/><Relationship Id="rId441" Type="http://schemas.openxmlformats.org/officeDocument/2006/relationships/slide" Target="slides/slide440.xml"/><Relationship Id="rId483" Type="http://schemas.openxmlformats.org/officeDocument/2006/relationships/slide" Target="slides/slide482.xml"/><Relationship Id="rId40" Type="http://schemas.openxmlformats.org/officeDocument/2006/relationships/slide" Target="slides/slide39.xml"/><Relationship Id="rId136" Type="http://schemas.openxmlformats.org/officeDocument/2006/relationships/slide" Target="slides/slide135.xml"/><Relationship Id="rId178" Type="http://schemas.openxmlformats.org/officeDocument/2006/relationships/slide" Target="slides/slide177.xml"/><Relationship Id="rId301" Type="http://schemas.openxmlformats.org/officeDocument/2006/relationships/slide" Target="slides/slide300.xml"/><Relationship Id="rId343" Type="http://schemas.openxmlformats.org/officeDocument/2006/relationships/slide" Target="slides/slide342.xml"/><Relationship Id="rId82" Type="http://schemas.openxmlformats.org/officeDocument/2006/relationships/slide" Target="slides/slide81.xml"/><Relationship Id="rId203" Type="http://schemas.openxmlformats.org/officeDocument/2006/relationships/slide" Target="slides/slide202.xml"/><Relationship Id="rId385" Type="http://schemas.openxmlformats.org/officeDocument/2006/relationships/slide" Target="slides/slide384.xml"/><Relationship Id="rId245" Type="http://schemas.openxmlformats.org/officeDocument/2006/relationships/slide" Target="slides/slide244.xml"/><Relationship Id="rId287" Type="http://schemas.openxmlformats.org/officeDocument/2006/relationships/slide" Target="slides/slide286.xml"/><Relationship Id="rId410" Type="http://schemas.openxmlformats.org/officeDocument/2006/relationships/slide" Target="slides/slide409.xml"/><Relationship Id="rId452" Type="http://schemas.openxmlformats.org/officeDocument/2006/relationships/slide" Target="slides/slide451.xml"/><Relationship Id="rId494" Type="http://schemas.openxmlformats.org/officeDocument/2006/relationships/slide" Target="slides/slide493.xml"/><Relationship Id="rId508" Type="http://schemas.openxmlformats.org/officeDocument/2006/relationships/slide" Target="slides/slide507.xml"/><Relationship Id="rId105" Type="http://schemas.openxmlformats.org/officeDocument/2006/relationships/slide" Target="slides/slide104.xml"/><Relationship Id="rId147" Type="http://schemas.openxmlformats.org/officeDocument/2006/relationships/slide" Target="slides/slide146.xml"/><Relationship Id="rId312" Type="http://schemas.openxmlformats.org/officeDocument/2006/relationships/slide" Target="slides/slide311.xml"/><Relationship Id="rId354" Type="http://schemas.openxmlformats.org/officeDocument/2006/relationships/slide" Target="slides/slide353.xml"/><Relationship Id="rId51" Type="http://schemas.openxmlformats.org/officeDocument/2006/relationships/slide" Target="slides/slide50.xml"/><Relationship Id="rId93" Type="http://schemas.openxmlformats.org/officeDocument/2006/relationships/slide" Target="slides/slide92.xml"/><Relationship Id="rId189" Type="http://schemas.openxmlformats.org/officeDocument/2006/relationships/slide" Target="slides/slide188.xml"/><Relationship Id="rId396" Type="http://schemas.openxmlformats.org/officeDocument/2006/relationships/slide" Target="slides/slide395.xml"/><Relationship Id="rId214" Type="http://schemas.openxmlformats.org/officeDocument/2006/relationships/slide" Target="slides/slide213.xml"/><Relationship Id="rId256" Type="http://schemas.openxmlformats.org/officeDocument/2006/relationships/slide" Target="slides/slide255.xml"/><Relationship Id="rId298" Type="http://schemas.openxmlformats.org/officeDocument/2006/relationships/slide" Target="slides/slide297.xml"/><Relationship Id="rId421" Type="http://schemas.openxmlformats.org/officeDocument/2006/relationships/slide" Target="slides/slide420.xml"/><Relationship Id="rId463" Type="http://schemas.openxmlformats.org/officeDocument/2006/relationships/slide" Target="slides/slide462.xml"/><Relationship Id="rId519" Type="http://schemas.openxmlformats.org/officeDocument/2006/relationships/handoutMaster" Target="handoutMasters/handoutMaster1.xml"/><Relationship Id="rId116" Type="http://schemas.openxmlformats.org/officeDocument/2006/relationships/slide" Target="slides/slide115.xml"/><Relationship Id="rId158" Type="http://schemas.openxmlformats.org/officeDocument/2006/relationships/slide" Target="slides/slide157.xml"/><Relationship Id="rId323" Type="http://schemas.openxmlformats.org/officeDocument/2006/relationships/slide" Target="slides/slide322.xml"/><Relationship Id="rId20" Type="http://schemas.openxmlformats.org/officeDocument/2006/relationships/slide" Target="slides/slide19.xml"/><Relationship Id="rId62" Type="http://schemas.openxmlformats.org/officeDocument/2006/relationships/slide" Target="slides/slide61.xml"/><Relationship Id="rId365" Type="http://schemas.openxmlformats.org/officeDocument/2006/relationships/slide" Target="slides/slide364.xml"/><Relationship Id="rId225" Type="http://schemas.openxmlformats.org/officeDocument/2006/relationships/slide" Target="slides/slide224.xml"/><Relationship Id="rId267" Type="http://schemas.openxmlformats.org/officeDocument/2006/relationships/slide" Target="slides/slide266.xml"/><Relationship Id="rId432" Type="http://schemas.openxmlformats.org/officeDocument/2006/relationships/slide" Target="slides/slide431.xml"/><Relationship Id="rId474" Type="http://schemas.openxmlformats.org/officeDocument/2006/relationships/slide" Target="slides/slide473.xml"/><Relationship Id="rId127" Type="http://schemas.openxmlformats.org/officeDocument/2006/relationships/slide" Target="slides/slide126.xml"/><Relationship Id="rId31" Type="http://schemas.openxmlformats.org/officeDocument/2006/relationships/slide" Target="slides/slide30.xml"/><Relationship Id="rId73" Type="http://schemas.openxmlformats.org/officeDocument/2006/relationships/slide" Target="slides/slide72.xml"/><Relationship Id="rId169" Type="http://schemas.openxmlformats.org/officeDocument/2006/relationships/slide" Target="slides/slide168.xml"/><Relationship Id="rId334" Type="http://schemas.openxmlformats.org/officeDocument/2006/relationships/slide" Target="slides/slide333.xml"/><Relationship Id="rId376" Type="http://schemas.openxmlformats.org/officeDocument/2006/relationships/slide" Target="slides/slide375.xml"/><Relationship Id="rId4" Type="http://schemas.openxmlformats.org/officeDocument/2006/relationships/slide" Target="slides/slide3.xml"/><Relationship Id="rId180" Type="http://schemas.openxmlformats.org/officeDocument/2006/relationships/slide" Target="slides/slide179.xml"/><Relationship Id="rId236" Type="http://schemas.openxmlformats.org/officeDocument/2006/relationships/slide" Target="slides/slide235.xml"/><Relationship Id="rId278" Type="http://schemas.openxmlformats.org/officeDocument/2006/relationships/slide" Target="slides/slide277.xml"/><Relationship Id="rId401" Type="http://schemas.openxmlformats.org/officeDocument/2006/relationships/slide" Target="slides/slide400.xml"/><Relationship Id="rId443" Type="http://schemas.openxmlformats.org/officeDocument/2006/relationships/slide" Target="slides/slide442.xml"/><Relationship Id="rId303" Type="http://schemas.openxmlformats.org/officeDocument/2006/relationships/slide" Target="slides/slide302.xml"/><Relationship Id="rId485" Type="http://schemas.openxmlformats.org/officeDocument/2006/relationships/slide" Target="slides/slide484.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387" Type="http://schemas.openxmlformats.org/officeDocument/2006/relationships/slide" Target="slides/slide386.xml"/><Relationship Id="rId510" Type="http://schemas.openxmlformats.org/officeDocument/2006/relationships/slide" Target="slides/slide509.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412" Type="http://schemas.openxmlformats.org/officeDocument/2006/relationships/slide" Target="slides/slide411.xml"/><Relationship Id="rId107" Type="http://schemas.openxmlformats.org/officeDocument/2006/relationships/slide" Target="slides/slide106.xml"/><Relationship Id="rId289" Type="http://schemas.openxmlformats.org/officeDocument/2006/relationships/slide" Target="slides/slide288.xml"/><Relationship Id="rId454" Type="http://schemas.openxmlformats.org/officeDocument/2006/relationships/slide" Target="slides/slide453.xml"/><Relationship Id="rId496" Type="http://schemas.openxmlformats.org/officeDocument/2006/relationships/slide" Target="slides/slide495.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398" Type="http://schemas.openxmlformats.org/officeDocument/2006/relationships/slide" Target="slides/slide397.xml"/><Relationship Id="rId521" Type="http://schemas.openxmlformats.org/officeDocument/2006/relationships/viewProps" Target="viewProps.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423" Type="http://schemas.openxmlformats.org/officeDocument/2006/relationships/slide" Target="slides/slide422.xml"/><Relationship Id="rId258" Type="http://schemas.openxmlformats.org/officeDocument/2006/relationships/slide" Target="slides/slide257.xml"/><Relationship Id="rId465" Type="http://schemas.openxmlformats.org/officeDocument/2006/relationships/slide" Target="slides/slide464.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367" Type="http://schemas.openxmlformats.org/officeDocument/2006/relationships/slide" Target="slides/slide366.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434" Type="http://schemas.openxmlformats.org/officeDocument/2006/relationships/slide" Target="slides/slide433.xml"/><Relationship Id="rId476" Type="http://schemas.openxmlformats.org/officeDocument/2006/relationships/slide" Target="slides/slide475.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501" Type="http://schemas.openxmlformats.org/officeDocument/2006/relationships/slide" Target="slides/slide500.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378" Type="http://schemas.openxmlformats.org/officeDocument/2006/relationships/slide" Target="slides/slide377.xml"/><Relationship Id="rId403" Type="http://schemas.openxmlformats.org/officeDocument/2006/relationships/slide" Target="slides/slide402.xml"/><Relationship Id="rId6" Type="http://schemas.openxmlformats.org/officeDocument/2006/relationships/slide" Target="slides/slide5.xml"/><Relationship Id="rId238" Type="http://schemas.openxmlformats.org/officeDocument/2006/relationships/slide" Target="slides/slide237.xml"/><Relationship Id="rId445" Type="http://schemas.openxmlformats.org/officeDocument/2006/relationships/slide" Target="slides/slide444.xml"/><Relationship Id="rId487" Type="http://schemas.openxmlformats.org/officeDocument/2006/relationships/slide" Target="slides/slide486.xml"/><Relationship Id="rId291" Type="http://schemas.openxmlformats.org/officeDocument/2006/relationships/slide" Target="slides/slide290.xml"/><Relationship Id="rId305" Type="http://schemas.openxmlformats.org/officeDocument/2006/relationships/slide" Target="slides/slide304.xml"/><Relationship Id="rId347" Type="http://schemas.openxmlformats.org/officeDocument/2006/relationships/slide" Target="slides/slide346.xml"/><Relationship Id="rId512" Type="http://schemas.openxmlformats.org/officeDocument/2006/relationships/slide" Target="slides/slide511.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389" Type="http://schemas.openxmlformats.org/officeDocument/2006/relationships/slide" Target="slides/slide388.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414" Type="http://schemas.openxmlformats.org/officeDocument/2006/relationships/slide" Target="slides/slide413.xml"/><Relationship Id="rId456" Type="http://schemas.openxmlformats.org/officeDocument/2006/relationships/slide" Target="slides/slide455.xml"/><Relationship Id="rId498" Type="http://schemas.openxmlformats.org/officeDocument/2006/relationships/slide" Target="slides/slide497.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23" Type="http://schemas.openxmlformats.org/officeDocument/2006/relationships/tableStyles" Target="tableStyles.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358" Type="http://schemas.openxmlformats.org/officeDocument/2006/relationships/slide" Target="slides/slide357.xml"/><Relationship Id="rId162" Type="http://schemas.openxmlformats.org/officeDocument/2006/relationships/slide" Target="slides/slide161.xml"/><Relationship Id="rId218" Type="http://schemas.openxmlformats.org/officeDocument/2006/relationships/slide" Target="slides/slide217.xml"/><Relationship Id="rId425" Type="http://schemas.openxmlformats.org/officeDocument/2006/relationships/slide" Target="slides/slide424.xml"/><Relationship Id="rId467" Type="http://schemas.openxmlformats.org/officeDocument/2006/relationships/slide" Target="slides/slide466.xml"/><Relationship Id="rId271" Type="http://schemas.openxmlformats.org/officeDocument/2006/relationships/slide" Target="slides/slide270.xml"/><Relationship Id="rId24" Type="http://schemas.openxmlformats.org/officeDocument/2006/relationships/slide" Target="slides/slide23.xml"/><Relationship Id="rId66" Type="http://schemas.openxmlformats.org/officeDocument/2006/relationships/slide" Target="slides/slide65.xml"/><Relationship Id="rId131" Type="http://schemas.openxmlformats.org/officeDocument/2006/relationships/slide" Target="slides/slide130.xml"/><Relationship Id="rId327" Type="http://schemas.openxmlformats.org/officeDocument/2006/relationships/slide" Target="slides/slide326.xml"/><Relationship Id="rId369" Type="http://schemas.openxmlformats.org/officeDocument/2006/relationships/slide" Target="slides/slide368.xml"/><Relationship Id="rId173" Type="http://schemas.openxmlformats.org/officeDocument/2006/relationships/slide" Target="slides/slide172.xml"/><Relationship Id="rId229" Type="http://schemas.openxmlformats.org/officeDocument/2006/relationships/slide" Target="slides/slide228.xml"/><Relationship Id="rId380" Type="http://schemas.openxmlformats.org/officeDocument/2006/relationships/slide" Target="slides/slide379.xml"/><Relationship Id="rId436" Type="http://schemas.openxmlformats.org/officeDocument/2006/relationships/slide" Target="slides/slide435.xml"/><Relationship Id="rId240" Type="http://schemas.openxmlformats.org/officeDocument/2006/relationships/slide" Target="slides/slide239.xml"/><Relationship Id="rId478" Type="http://schemas.openxmlformats.org/officeDocument/2006/relationships/slide" Target="slides/slide477.xml"/><Relationship Id="rId35" Type="http://schemas.openxmlformats.org/officeDocument/2006/relationships/slide" Target="slides/slide34.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38" Type="http://schemas.openxmlformats.org/officeDocument/2006/relationships/slide" Target="slides/slide337.xml"/><Relationship Id="rId503" Type="http://schemas.openxmlformats.org/officeDocument/2006/relationships/slide" Target="slides/slide502.xml"/><Relationship Id="rId8" Type="http://schemas.openxmlformats.org/officeDocument/2006/relationships/slide" Target="slides/slide7.xml"/><Relationship Id="rId142" Type="http://schemas.openxmlformats.org/officeDocument/2006/relationships/slide" Target="slides/slide141.xml"/><Relationship Id="rId184" Type="http://schemas.openxmlformats.org/officeDocument/2006/relationships/slide" Target="slides/slide183.xml"/><Relationship Id="rId391" Type="http://schemas.openxmlformats.org/officeDocument/2006/relationships/slide" Target="slides/slide390.xml"/><Relationship Id="rId405" Type="http://schemas.openxmlformats.org/officeDocument/2006/relationships/slide" Target="slides/slide404.xml"/><Relationship Id="rId447" Type="http://schemas.openxmlformats.org/officeDocument/2006/relationships/slide" Target="slides/slide446.xml"/><Relationship Id="rId251" Type="http://schemas.openxmlformats.org/officeDocument/2006/relationships/slide" Target="slides/slide250.xml"/><Relationship Id="rId489" Type="http://schemas.openxmlformats.org/officeDocument/2006/relationships/slide" Target="slides/slide488.xml"/><Relationship Id="rId46" Type="http://schemas.openxmlformats.org/officeDocument/2006/relationships/slide" Target="slides/slide45.xml"/><Relationship Id="rId293" Type="http://schemas.openxmlformats.org/officeDocument/2006/relationships/slide" Target="slides/slide292.xml"/><Relationship Id="rId307" Type="http://schemas.openxmlformats.org/officeDocument/2006/relationships/slide" Target="slides/slide306.xml"/><Relationship Id="rId349" Type="http://schemas.openxmlformats.org/officeDocument/2006/relationships/slide" Target="slides/slide348.xml"/><Relationship Id="rId514" Type="http://schemas.openxmlformats.org/officeDocument/2006/relationships/slide" Target="slides/slide513.xml"/><Relationship Id="rId88" Type="http://schemas.openxmlformats.org/officeDocument/2006/relationships/slide" Target="slides/slide87.xml"/><Relationship Id="rId111" Type="http://schemas.openxmlformats.org/officeDocument/2006/relationships/slide" Target="slides/slide110.xml"/><Relationship Id="rId153" Type="http://schemas.openxmlformats.org/officeDocument/2006/relationships/slide" Target="slides/slide152.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416" Type="http://schemas.openxmlformats.org/officeDocument/2006/relationships/slide" Target="slides/slide415.xml"/><Relationship Id="rId220" Type="http://schemas.openxmlformats.org/officeDocument/2006/relationships/slide" Target="slides/slide219.xml"/><Relationship Id="rId458" Type="http://schemas.openxmlformats.org/officeDocument/2006/relationships/slide" Target="slides/slide457.xml"/><Relationship Id="rId15" Type="http://schemas.openxmlformats.org/officeDocument/2006/relationships/slide" Target="slides/slide14.xml"/><Relationship Id="rId57" Type="http://schemas.openxmlformats.org/officeDocument/2006/relationships/slide" Target="slides/slide56.xml"/><Relationship Id="rId262" Type="http://schemas.openxmlformats.org/officeDocument/2006/relationships/slide" Target="slides/slide261.xml"/><Relationship Id="rId318" Type="http://schemas.openxmlformats.org/officeDocument/2006/relationships/slide" Target="slides/slide317.xml"/><Relationship Id="rId99" Type="http://schemas.openxmlformats.org/officeDocument/2006/relationships/slide" Target="slides/slide98.xml"/><Relationship Id="rId122" Type="http://schemas.openxmlformats.org/officeDocument/2006/relationships/slide" Target="slides/slide121.xml"/><Relationship Id="rId164" Type="http://schemas.openxmlformats.org/officeDocument/2006/relationships/slide" Target="slides/slide163.xml"/><Relationship Id="rId371" Type="http://schemas.openxmlformats.org/officeDocument/2006/relationships/slide" Target="slides/slide370.xml"/><Relationship Id="rId427" Type="http://schemas.openxmlformats.org/officeDocument/2006/relationships/slide" Target="slides/slide426.xml"/><Relationship Id="rId469" Type="http://schemas.openxmlformats.org/officeDocument/2006/relationships/slide" Target="slides/slide468.xml"/><Relationship Id="rId26" Type="http://schemas.openxmlformats.org/officeDocument/2006/relationships/slide" Target="slides/slide25.xml"/><Relationship Id="rId231" Type="http://schemas.openxmlformats.org/officeDocument/2006/relationships/slide" Target="slides/slide230.xml"/><Relationship Id="rId273" Type="http://schemas.openxmlformats.org/officeDocument/2006/relationships/slide" Target="slides/slide272.xml"/><Relationship Id="rId329" Type="http://schemas.openxmlformats.org/officeDocument/2006/relationships/slide" Target="slides/slide328.xml"/><Relationship Id="rId480" Type="http://schemas.openxmlformats.org/officeDocument/2006/relationships/slide" Target="slides/slide479.xml"/><Relationship Id="rId68" Type="http://schemas.openxmlformats.org/officeDocument/2006/relationships/slide" Target="slides/slide67.xml"/><Relationship Id="rId133" Type="http://schemas.openxmlformats.org/officeDocument/2006/relationships/slide" Target="slides/slide132.xml"/><Relationship Id="rId175" Type="http://schemas.openxmlformats.org/officeDocument/2006/relationships/slide" Target="slides/slide174.xml"/><Relationship Id="rId340" Type="http://schemas.openxmlformats.org/officeDocument/2006/relationships/slide" Target="slides/slide339.xml"/><Relationship Id="rId200" Type="http://schemas.openxmlformats.org/officeDocument/2006/relationships/slide" Target="slides/slide199.xml"/><Relationship Id="rId382" Type="http://schemas.openxmlformats.org/officeDocument/2006/relationships/slide" Target="slides/slide381.xml"/><Relationship Id="rId438" Type="http://schemas.openxmlformats.org/officeDocument/2006/relationships/slide" Target="slides/slide437.xml"/><Relationship Id="rId242" Type="http://schemas.openxmlformats.org/officeDocument/2006/relationships/slide" Target="slides/slide241.xml"/><Relationship Id="rId284" Type="http://schemas.openxmlformats.org/officeDocument/2006/relationships/slide" Target="slides/slide283.xml"/><Relationship Id="rId491" Type="http://schemas.openxmlformats.org/officeDocument/2006/relationships/slide" Target="slides/slide490.xml"/><Relationship Id="rId505" Type="http://schemas.openxmlformats.org/officeDocument/2006/relationships/slide" Target="slides/slide504.xml"/><Relationship Id="rId37" Type="http://schemas.openxmlformats.org/officeDocument/2006/relationships/slide" Target="slides/slide36.xml"/><Relationship Id="rId79" Type="http://schemas.openxmlformats.org/officeDocument/2006/relationships/slide" Target="slides/slide78.xml"/><Relationship Id="rId102" Type="http://schemas.openxmlformats.org/officeDocument/2006/relationships/slide" Target="slides/slide101.xml"/><Relationship Id="rId144" Type="http://schemas.openxmlformats.org/officeDocument/2006/relationships/slide" Target="slides/slide143.xml"/><Relationship Id="rId90" Type="http://schemas.openxmlformats.org/officeDocument/2006/relationships/slide" Target="slides/slide89.xml"/><Relationship Id="rId186" Type="http://schemas.openxmlformats.org/officeDocument/2006/relationships/slide" Target="slides/slide185.xml"/><Relationship Id="rId351" Type="http://schemas.openxmlformats.org/officeDocument/2006/relationships/slide" Target="slides/slide350.xml"/><Relationship Id="rId393" Type="http://schemas.openxmlformats.org/officeDocument/2006/relationships/slide" Target="slides/slide392.xml"/><Relationship Id="rId407" Type="http://schemas.openxmlformats.org/officeDocument/2006/relationships/slide" Target="slides/slide406.xml"/><Relationship Id="rId449" Type="http://schemas.openxmlformats.org/officeDocument/2006/relationships/slide" Target="slides/slide448.xml"/><Relationship Id="rId211" Type="http://schemas.openxmlformats.org/officeDocument/2006/relationships/slide" Target="slides/slide210.xml"/><Relationship Id="rId253" Type="http://schemas.openxmlformats.org/officeDocument/2006/relationships/slide" Target="slides/slide252.xml"/><Relationship Id="rId295" Type="http://schemas.openxmlformats.org/officeDocument/2006/relationships/slide" Target="slides/slide294.xml"/><Relationship Id="rId309" Type="http://schemas.openxmlformats.org/officeDocument/2006/relationships/slide" Target="slides/slide308.xml"/><Relationship Id="rId460" Type="http://schemas.openxmlformats.org/officeDocument/2006/relationships/slide" Target="slides/slide459.xml"/><Relationship Id="rId516" Type="http://schemas.openxmlformats.org/officeDocument/2006/relationships/slide" Target="slides/slide515.xml"/><Relationship Id="rId48" Type="http://schemas.openxmlformats.org/officeDocument/2006/relationships/slide" Target="slides/slide47.xml"/><Relationship Id="rId113" Type="http://schemas.openxmlformats.org/officeDocument/2006/relationships/slide" Target="slides/slide112.xml"/><Relationship Id="rId320" Type="http://schemas.openxmlformats.org/officeDocument/2006/relationships/slide" Target="slides/slide319.xml"/><Relationship Id="rId155" Type="http://schemas.openxmlformats.org/officeDocument/2006/relationships/slide" Target="slides/slide154.xml"/><Relationship Id="rId197" Type="http://schemas.openxmlformats.org/officeDocument/2006/relationships/slide" Target="slides/slide196.xml"/><Relationship Id="rId362" Type="http://schemas.openxmlformats.org/officeDocument/2006/relationships/slide" Target="slides/slide361.xml"/><Relationship Id="rId418" Type="http://schemas.openxmlformats.org/officeDocument/2006/relationships/slide" Target="slides/slide417.xml"/><Relationship Id="rId222" Type="http://schemas.openxmlformats.org/officeDocument/2006/relationships/slide" Target="slides/slide221.xml"/><Relationship Id="rId264" Type="http://schemas.openxmlformats.org/officeDocument/2006/relationships/slide" Target="slides/slide263.xml"/><Relationship Id="rId471" Type="http://schemas.openxmlformats.org/officeDocument/2006/relationships/slide" Target="slides/slide470.xml"/><Relationship Id="rId17" Type="http://schemas.openxmlformats.org/officeDocument/2006/relationships/slide" Target="slides/slide16.xml"/><Relationship Id="rId59" Type="http://schemas.openxmlformats.org/officeDocument/2006/relationships/slide" Target="slides/slide58.xml"/><Relationship Id="rId124" Type="http://schemas.openxmlformats.org/officeDocument/2006/relationships/slide" Target="slides/slide123.xml"/><Relationship Id="rId70" Type="http://schemas.openxmlformats.org/officeDocument/2006/relationships/slide" Target="slides/slide69.xml"/><Relationship Id="rId166" Type="http://schemas.openxmlformats.org/officeDocument/2006/relationships/slide" Target="slides/slide165.xml"/><Relationship Id="rId331" Type="http://schemas.openxmlformats.org/officeDocument/2006/relationships/slide" Target="slides/slide330.xml"/><Relationship Id="rId373" Type="http://schemas.openxmlformats.org/officeDocument/2006/relationships/slide" Target="slides/slide372.xml"/><Relationship Id="rId429" Type="http://schemas.openxmlformats.org/officeDocument/2006/relationships/slide" Target="slides/slide428.xml"/><Relationship Id="rId1" Type="http://schemas.openxmlformats.org/officeDocument/2006/relationships/slideMaster" Target="slideMasters/slideMaster1.xml"/><Relationship Id="rId233" Type="http://schemas.openxmlformats.org/officeDocument/2006/relationships/slide" Target="slides/slide232.xml"/><Relationship Id="rId440" Type="http://schemas.openxmlformats.org/officeDocument/2006/relationships/slide" Target="slides/slide439.xml"/><Relationship Id="rId28" Type="http://schemas.openxmlformats.org/officeDocument/2006/relationships/slide" Target="slides/slide27.xml"/><Relationship Id="rId275" Type="http://schemas.openxmlformats.org/officeDocument/2006/relationships/slide" Target="slides/slide274.xml"/><Relationship Id="rId300" Type="http://schemas.openxmlformats.org/officeDocument/2006/relationships/slide" Target="slides/slide299.xml"/><Relationship Id="rId482" Type="http://schemas.openxmlformats.org/officeDocument/2006/relationships/slide" Target="slides/slide481.xml"/><Relationship Id="rId81" Type="http://schemas.openxmlformats.org/officeDocument/2006/relationships/slide" Target="slides/slide80.xml"/><Relationship Id="rId135" Type="http://schemas.openxmlformats.org/officeDocument/2006/relationships/slide" Target="slides/slide134.xml"/><Relationship Id="rId177" Type="http://schemas.openxmlformats.org/officeDocument/2006/relationships/slide" Target="slides/slide176.xml"/><Relationship Id="rId342" Type="http://schemas.openxmlformats.org/officeDocument/2006/relationships/slide" Target="slides/slide341.xml"/><Relationship Id="rId384" Type="http://schemas.openxmlformats.org/officeDocument/2006/relationships/slide" Target="slides/slide383.xml"/><Relationship Id="rId202" Type="http://schemas.openxmlformats.org/officeDocument/2006/relationships/slide" Target="slides/slide201.xml"/><Relationship Id="rId244" Type="http://schemas.openxmlformats.org/officeDocument/2006/relationships/slide" Target="slides/slide243.xml"/><Relationship Id="rId39" Type="http://schemas.openxmlformats.org/officeDocument/2006/relationships/slide" Target="slides/slide38.xml"/><Relationship Id="rId286" Type="http://schemas.openxmlformats.org/officeDocument/2006/relationships/slide" Target="slides/slide285.xml"/><Relationship Id="rId451" Type="http://schemas.openxmlformats.org/officeDocument/2006/relationships/slide" Target="slides/slide450.xml"/><Relationship Id="rId493" Type="http://schemas.openxmlformats.org/officeDocument/2006/relationships/slide" Target="slides/slide492.xml"/><Relationship Id="rId507" Type="http://schemas.openxmlformats.org/officeDocument/2006/relationships/slide" Target="slides/slide506.xml"/><Relationship Id="rId50" Type="http://schemas.openxmlformats.org/officeDocument/2006/relationships/slide" Target="slides/slide49.xml"/><Relationship Id="rId104" Type="http://schemas.openxmlformats.org/officeDocument/2006/relationships/slide" Target="slides/slide103.xml"/><Relationship Id="rId146" Type="http://schemas.openxmlformats.org/officeDocument/2006/relationships/slide" Target="slides/slide145.xml"/><Relationship Id="rId188" Type="http://schemas.openxmlformats.org/officeDocument/2006/relationships/slide" Target="slides/slide187.xml"/><Relationship Id="rId311" Type="http://schemas.openxmlformats.org/officeDocument/2006/relationships/slide" Target="slides/slide310.xml"/><Relationship Id="rId353" Type="http://schemas.openxmlformats.org/officeDocument/2006/relationships/slide" Target="slides/slide352.xml"/><Relationship Id="rId395" Type="http://schemas.openxmlformats.org/officeDocument/2006/relationships/slide" Target="slides/slide394.xml"/><Relationship Id="rId409" Type="http://schemas.openxmlformats.org/officeDocument/2006/relationships/slide" Target="slides/slide408.xml"/><Relationship Id="rId92" Type="http://schemas.openxmlformats.org/officeDocument/2006/relationships/slide" Target="slides/slide91.xml"/><Relationship Id="rId213" Type="http://schemas.openxmlformats.org/officeDocument/2006/relationships/slide" Target="slides/slide212.xml"/><Relationship Id="rId420" Type="http://schemas.openxmlformats.org/officeDocument/2006/relationships/slide" Target="slides/slide419.xml"/><Relationship Id="rId255" Type="http://schemas.openxmlformats.org/officeDocument/2006/relationships/slide" Target="slides/slide254.xml"/><Relationship Id="rId297" Type="http://schemas.openxmlformats.org/officeDocument/2006/relationships/slide" Target="slides/slide296.xml"/><Relationship Id="rId462" Type="http://schemas.openxmlformats.org/officeDocument/2006/relationships/slide" Target="slides/slide461.xml"/><Relationship Id="rId518" Type="http://schemas.openxmlformats.org/officeDocument/2006/relationships/notesMaster" Target="notesMasters/notesMaster1.xml"/><Relationship Id="rId115" Type="http://schemas.openxmlformats.org/officeDocument/2006/relationships/slide" Target="slides/slide114.xml"/><Relationship Id="rId157" Type="http://schemas.openxmlformats.org/officeDocument/2006/relationships/slide" Target="slides/slide156.xml"/><Relationship Id="rId322" Type="http://schemas.openxmlformats.org/officeDocument/2006/relationships/slide" Target="slides/slide321.xml"/><Relationship Id="rId364" Type="http://schemas.openxmlformats.org/officeDocument/2006/relationships/slide" Target="slides/slide363.xml"/><Relationship Id="rId61" Type="http://schemas.openxmlformats.org/officeDocument/2006/relationships/slide" Target="slides/slide60.xml"/><Relationship Id="rId199" Type="http://schemas.openxmlformats.org/officeDocument/2006/relationships/slide" Target="slides/slide198.xml"/><Relationship Id="rId19" Type="http://schemas.openxmlformats.org/officeDocument/2006/relationships/slide" Target="slides/slide18.xml"/><Relationship Id="rId224" Type="http://schemas.openxmlformats.org/officeDocument/2006/relationships/slide" Target="slides/slide223.xml"/><Relationship Id="rId266" Type="http://schemas.openxmlformats.org/officeDocument/2006/relationships/slide" Target="slides/slide265.xml"/><Relationship Id="rId431" Type="http://schemas.openxmlformats.org/officeDocument/2006/relationships/slide" Target="slides/slide430.xml"/><Relationship Id="rId473" Type="http://schemas.openxmlformats.org/officeDocument/2006/relationships/slide" Target="slides/slide472.xml"/><Relationship Id="rId30" Type="http://schemas.openxmlformats.org/officeDocument/2006/relationships/slide" Target="slides/slide29.xml"/><Relationship Id="rId126" Type="http://schemas.openxmlformats.org/officeDocument/2006/relationships/slide" Target="slides/slide125.xml"/><Relationship Id="rId168" Type="http://schemas.openxmlformats.org/officeDocument/2006/relationships/slide" Target="slides/slide167.xml"/><Relationship Id="rId333" Type="http://schemas.openxmlformats.org/officeDocument/2006/relationships/slide" Target="slides/slide332.xml"/><Relationship Id="rId72" Type="http://schemas.openxmlformats.org/officeDocument/2006/relationships/slide" Target="slides/slide71.xml"/><Relationship Id="rId375" Type="http://schemas.openxmlformats.org/officeDocument/2006/relationships/slide" Target="slides/slide374.xml"/><Relationship Id="rId3" Type="http://schemas.openxmlformats.org/officeDocument/2006/relationships/slide" Target="slides/slide2.xml"/><Relationship Id="rId235" Type="http://schemas.openxmlformats.org/officeDocument/2006/relationships/slide" Target="slides/slide234.xml"/><Relationship Id="rId277" Type="http://schemas.openxmlformats.org/officeDocument/2006/relationships/slide" Target="slides/slide276.xml"/><Relationship Id="rId400" Type="http://schemas.openxmlformats.org/officeDocument/2006/relationships/slide" Target="slides/slide399.xml"/><Relationship Id="rId442" Type="http://schemas.openxmlformats.org/officeDocument/2006/relationships/slide" Target="slides/slide441.xml"/><Relationship Id="rId484" Type="http://schemas.openxmlformats.org/officeDocument/2006/relationships/slide" Target="slides/slide483.xml"/><Relationship Id="rId137" Type="http://schemas.openxmlformats.org/officeDocument/2006/relationships/slide" Target="slides/slide136.xml"/><Relationship Id="rId302" Type="http://schemas.openxmlformats.org/officeDocument/2006/relationships/slide" Target="slides/slide301.xml"/><Relationship Id="rId344" Type="http://schemas.openxmlformats.org/officeDocument/2006/relationships/slide" Target="slides/slide343.xml"/><Relationship Id="rId41" Type="http://schemas.openxmlformats.org/officeDocument/2006/relationships/slide" Target="slides/slide40.xml"/><Relationship Id="rId83" Type="http://schemas.openxmlformats.org/officeDocument/2006/relationships/slide" Target="slides/slide82.xml"/><Relationship Id="rId179" Type="http://schemas.openxmlformats.org/officeDocument/2006/relationships/slide" Target="slides/slide178.xml"/><Relationship Id="rId386" Type="http://schemas.openxmlformats.org/officeDocument/2006/relationships/slide" Target="slides/slide385.xml"/><Relationship Id="rId190" Type="http://schemas.openxmlformats.org/officeDocument/2006/relationships/slide" Target="slides/slide189.xml"/><Relationship Id="rId204" Type="http://schemas.openxmlformats.org/officeDocument/2006/relationships/slide" Target="slides/slide203.xml"/><Relationship Id="rId246" Type="http://schemas.openxmlformats.org/officeDocument/2006/relationships/slide" Target="slides/slide245.xml"/><Relationship Id="rId288" Type="http://schemas.openxmlformats.org/officeDocument/2006/relationships/slide" Target="slides/slide287.xml"/><Relationship Id="rId411" Type="http://schemas.openxmlformats.org/officeDocument/2006/relationships/slide" Target="slides/slide410.xml"/><Relationship Id="rId453" Type="http://schemas.openxmlformats.org/officeDocument/2006/relationships/slide" Target="slides/slide452.xml"/><Relationship Id="rId509" Type="http://schemas.openxmlformats.org/officeDocument/2006/relationships/slide" Target="slides/slide508.xml"/><Relationship Id="rId106" Type="http://schemas.openxmlformats.org/officeDocument/2006/relationships/slide" Target="slides/slide105.xml"/><Relationship Id="rId313" Type="http://schemas.openxmlformats.org/officeDocument/2006/relationships/slide" Target="slides/slide312.xml"/><Relationship Id="rId495" Type="http://schemas.openxmlformats.org/officeDocument/2006/relationships/slide" Target="slides/slide494.xml"/><Relationship Id="rId10" Type="http://schemas.openxmlformats.org/officeDocument/2006/relationships/slide" Target="slides/slide9.xml"/><Relationship Id="rId52" Type="http://schemas.openxmlformats.org/officeDocument/2006/relationships/slide" Target="slides/slide51.xml"/><Relationship Id="rId94" Type="http://schemas.openxmlformats.org/officeDocument/2006/relationships/slide" Target="slides/slide93.xml"/><Relationship Id="rId148" Type="http://schemas.openxmlformats.org/officeDocument/2006/relationships/slide" Target="slides/slide147.xml"/><Relationship Id="rId355" Type="http://schemas.openxmlformats.org/officeDocument/2006/relationships/slide" Target="slides/slide354.xml"/><Relationship Id="rId397" Type="http://schemas.openxmlformats.org/officeDocument/2006/relationships/slide" Target="slides/slide396.xml"/><Relationship Id="rId520" Type="http://schemas.openxmlformats.org/officeDocument/2006/relationships/presProps" Target="presProps.xml"/><Relationship Id="rId215" Type="http://schemas.openxmlformats.org/officeDocument/2006/relationships/slide" Target="slides/slide214.xml"/><Relationship Id="rId257" Type="http://schemas.openxmlformats.org/officeDocument/2006/relationships/slide" Target="slides/slide256.xml"/><Relationship Id="rId422" Type="http://schemas.openxmlformats.org/officeDocument/2006/relationships/slide" Target="slides/slide421.xml"/><Relationship Id="rId464" Type="http://schemas.openxmlformats.org/officeDocument/2006/relationships/slide" Target="slides/slide463.xml"/><Relationship Id="rId299" Type="http://schemas.openxmlformats.org/officeDocument/2006/relationships/slide" Target="slides/slide298.xml"/><Relationship Id="rId63" Type="http://schemas.openxmlformats.org/officeDocument/2006/relationships/slide" Target="slides/slide62.xml"/><Relationship Id="rId159" Type="http://schemas.openxmlformats.org/officeDocument/2006/relationships/slide" Target="slides/slide158.xml"/><Relationship Id="rId366" Type="http://schemas.openxmlformats.org/officeDocument/2006/relationships/slide" Target="slides/slide365.xml"/><Relationship Id="rId226" Type="http://schemas.openxmlformats.org/officeDocument/2006/relationships/slide" Target="slides/slide225.xml"/><Relationship Id="rId433" Type="http://schemas.openxmlformats.org/officeDocument/2006/relationships/slide" Target="slides/slide43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6400" cy="496888"/>
          </a:xfrm>
          <a:prstGeom prst="rect">
            <a:avLst/>
          </a:prstGeom>
        </p:spPr>
        <p:txBody>
          <a:bodyPr vert="horz" lIns="92074" tIns="46036" rIns="92074" bIns="46036" rtlCol="0"/>
          <a:lstStyle>
            <a:lvl1pPr algn="l" fontAlgn="auto">
              <a:spcBef>
                <a:spcPts val="0"/>
              </a:spcBef>
              <a:spcAft>
                <a:spcPts val="0"/>
              </a:spcAft>
              <a:defRPr sz="1300">
                <a:latin typeface="+mn-lt"/>
                <a:cs typeface="+mn-cs"/>
              </a:defRPr>
            </a:lvl1pPr>
          </a:lstStyle>
          <a:p>
            <a:pPr>
              <a:defRPr/>
            </a:pPr>
            <a:endParaRPr lang="it-IT"/>
          </a:p>
        </p:txBody>
      </p:sp>
      <p:sp>
        <p:nvSpPr>
          <p:cNvPr id="3" name="Segnaposto data 2"/>
          <p:cNvSpPr>
            <a:spLocks noGrp="1"/>
          </p:cNvSpPr>
          <p:nvPr>
            <p:ph type="dt" sz="quarter" idx="1"/>
          </p:nvPr>
        </p:nvSpPr>
        <p:spPr>
          <a:xfrm>
            <a:off x="3849688" y="0"/>
            <a:ext cx="2946400" cy="496888"/>
          </a:xfrm>
          <a:prstGeom prst="rect">
            <a:avLst/>
          </a:prstGeom>
        </p:spPr>
        <p:txBody>
          <a:bodyPr vert="horz" lIns="92074" tIns="46036" rIns="92074" bIns="46036" rtlCol="0"/>
          <a:lstStyle>
            <a:lvl1pPr algn="r" fontAlgn="auto">
              <a:spcBef>
                <a:spcPts val="0"/>
              </a:spcBef>
              <a:spcAft>
                <a:spcPts val="0"/>
              </a:spcAft>
              <a:defRPr sz="1300">
                <a:latin typeface="+mn-lt"/>
                <a:cs typeface="+mn-cs"/>
              </a:defRPr>
            </a:lvl1pPr>
          </a:lstStyle>
          <a:p>
            <a:pPr>
              <a:defRPr/>
            </a:pPr>
            <a:fld id="{5ED29459-B7CB-4A39-9A68-DEE333AE0E9E}" type="datetimeFigureOut">
              <a:rPr lang="it-IT"/>
              <a:pPr>
                <a:defRPr/>
              </a:pPr>
              <a:t>14/10/19</a:t>
            </a:fld>
            <a:endParaRPr lang="it-IT"/>
          </a:p>
        </p:txBody>
      </p:sp>
      <p:sp>
        <p:nvSpPr>
          <p:cNvPr id="4" name="Segnaposto piè di pagina 3"/>
          <p:cNvSpPr>
            <a:spLocks noGrp="1"/>
          </p:cNvSpPr>
          <p:nvPr>
            <p:ph type="ftr" sz="quarter" idx="2"/>
          </p:nvPr>
        </p:nvSpPr>
        <p:spPr>
          <a:xfrm>
            <a:off x="0" y="9428163"/>
            <a:ext cx="2946400" cy="496887"/>
          </a:xfrm>
          <a:prstGeom prst="rect">
            <a:avLst/>
          </a:prstGeom>
        </p:spPr>
        <p:txBody>
          <a:bodyPr vert="horz" lIns="92074" tIns="46036" rIns="92074" bIns="46036" rtlCol="0" anchor="b"/>
          <a:lstStyle>
            <a:lvl1pPr algn="l" fontAlgn="auto">
              <a:spcBef>
                <a:spcPts val="0"/>
              </a:spcBef>
              <a:spcAft>
                <a:spcPts val="0"/>
              </a:spcAft>
              <a:defRPr sz="1300">
                <a:latin typeface="+mn-lt"/>
                <a:cs typeface="+mn-cs"/>
              </a:defRPr>
            </a:lvl1pPr>
          </a:lstStyle>
          <a:p>
            <a:pPr>
              <a:defRPr/>
            </a:pPr>
            <a:endParaRPr lang="it-IT"/>
          </a:p>
        </p:txBody>
      </p:sp>
      <p:sp>
        <p:nvSpPr>
          <p:cNvPr id="5" name="Segnaposto numero diapositiva 4"/>
          <p:cNvSpPr>
            <a:spLocks noGrp="1"/>
          </p:cNvSpPr>
          <p:nvPr>
            <p:ph type="sldNum" sz="quarter" idx="3"/>
          </p:nvPr>
        </p:nvSpPr>
        <p:spPr>
          <a:xfrm>
            <a:off x="3849688" y="9428163"/>
            <a:ext cx="2946400" cy="496887"/>
          </a:xfrm>
          <a:prstGeom prst="rect">
            <a:avLst/>
          </a:prstGeom>
        </p:spPr>
        <p:txBody>
          <a:bodyPr vert="horz" lIns="92074" tIns="46036" rIns="92074" bIns="46036" rtlCol="0" anchor="b"/>
          <a:lstStyle>
            <a:lvl1pPr algn="r" fontAlgn="auto">
              <a:spcBef>
                <a:spcPts val="0"/>
              </a:spcBef>
              <a:spcAft>
                <a:spcPts val="0"/>
              </a:spcAft>
              <a:defRPr sz="1300">
                <a:latin typeface="+mn-lt"/>
                <a:cs typeface="+mn-cs"/>
              </a:defRPr>
            </a:lvl1pPr>
          </a:lstStyle>
          <a:p>
            <a:pPr>
              <a:defRPr/>
            </a:pPr>
            <a:fld id="{D6BB48FF-525C-4578-BFF0-878344C3502E}" type="slidenum">
              <a:rPr lang="it-IT"/>
              <a:pPr>
                <a:defRPr/>
              </a:pPr>
              <a:t>‹N›</a:t>
            </a:fld>
            <a:endParaRPr lang="it-IT"/>
          </a:p>
        </p:txBody>
      </p:sp>
    </p:spTree>
    <p:extLst>
      <p:ext uri="{BB962C8B-B14F-4D97-AF65-F5344CB8AC3E}">
        <p14:creationId xmlns:p14="http://schemas.microsoft.com/office/powerpoint/2010/main" val="5220090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6400" cy="496888"/>
          </a:xfrm>
          <a:prstGeom prst="rect">
            <a:avLst/>
          </a:prstGeom>
        </p:spPr>
        <p:txBody>
          <a:bodyPr vert="horz" lIns="92074" tIns="46036" rIns="92074" bIns="46036" rtlCol="0"/>
          <a:lstStyle>
            <a:lvl1pPr algn="l">
              <a:defRPr sz="1300"/>
            </a:lvl1pPr>
          </a:lstStyle>
          <a:p>
            <a:pPr>
              <a:defRPr/>
            </a:pPr>
            <a:endParaRPr lang="it-IT"/>
          </a:p>
        </p:txBody>
      </p:sp>
      <p:sp>
        <p:nvSpPr>
          <p:cNvPr id="3" name="Segnaposto data 2"/>
          <p:cNvSpPr>
            <a:spLocks noGrp="1"/>
          </p:cNvSpPr>
          <p:nvPr>
            <p:ph type="dt" idx="1"/>
          </p:nvPr>
        </p:nvSpPr>
        <p:spPr>
          <a:xfrm>
            <a:off x="3849688" y="0"/>
            <a:ext cx="2946400" cy="496888"/>
          </a:xfrm>
          <a:prstGeom prst="rect">
            <a:avLst/>
          </a:prstGeom>
        </p:spPr>
        <p:txBody>
          <a:bodyPr vert="horz" lIns="92074" tIns="46036" rIns="92074" bIns="46036" rtlCol="0"/>
          <a:lstStyle>
            <a:lvl1pPr algn="r">
              <a:defRPr sz="1300"/>
            </a:lvl1pPr>
          </a:lstStyle>
          <a:p>
            <a:pPr>
              <a:defRPr/>
            </a:pPr>
            <a:fld id="{C2402E07-A913-45CC-88CD-0D09E0B2FE9E}" type="datetimeFigureOut">
              <a:rPr lang="it-IT"/>
              <a:pPr>
                <a:defRPr/>
              </a:pPr>
              <a:t>14/10/19</a:t>
            </a:fld>
            <a:endParaRPr lang="it-IT"/>
          </a:p>
        </p:txBody>
      </p:sp>
      <p:sp>
        <p:nvSpPr>
          <p:cNvPr id="4" name="Segnaposto immagine diapositiva 3"/>
          <p:cNvSpPr>
            <a:spLocks noGrp="1" noRot="1" noChangeAspect="1"/>
          </p:cNvSpPr>
          <p:nvPr>
            <p:ph type="sldImg" idx="2"/>
          </p:nvPr>
        </p:nvSpPr>
        <p:spPr>
          <a:xfrm>
            <a:off x="915988" y="742950"/>
            <a:ext cx="4965700" cy="3724275"/>
          </a:xfrm>
          <a:prstGeom prst="rect">
            <a:avLst/>
          </a:prstGeom>
          <a:noFill/>
          <a:ln w="12700">
            <a:solidFill>
              <a:prstClr val="black"/>
            </a:solidFill>
          </a:ln>
        </p:spPr>
        <p:txBody>
          <a:bodyPr vert="horz" lIns="92074" tIns="46036" rIns="92074" bIns="46036" rtlCol="0" anchor="ctr"/>
          <a:lstStyle/>
          <a:p>
            <a:pPr lvl="0"/>
            <a:endParaRPr lang="it-IT" noProof="0"/>
          </a:p>
        </p:txBody>
      </p:sp>
      <p:sp>
        <p:nvSpPr>
          <p:cNvPr id="5" name="Segnaposto note 4"/>
          <p:cNvSpPr>
            <a:spLocks noGrp="1"/>
          </p:cNvSpPr>
          <p:nvPr>
            <p:ph type="body" sz="quarter" idx="3"/>
          </p:nvPr>
        </p:nvSpPr>
        <p:spPr>
          <a:xfrm>
            <a:off x="679450" y="4714875"/>
            <a:ext cx="5438775" cy="4468813"/>
          </a:xfrm>
          <a:prstGeom prst="rect">
            <a:avLst/>
          </a:prstGeom>
        </p:spPr>
        <p:txBody>
          <a:bodyPr vert="horz" lIns="92074" tIns="46036" rIns="92074" bIns="46036" rtlCol="0">
            <a:normAutofit/>
          </a:bodyPr>
          <a:lstStyle/>
          <a:p>
            <a:pPr lvl="0"/>
            <a:r>
              <a:rPr lang="it-IT" noProof="0"/>
              <a:t>Fare clic per modificare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6" name="Segnaposto piè di pagina 5"/>
          <p:cNvSpPr>
            <a:spLocks noGrp="1"/>
          </p:cNvSpPr>
          <p:nvPr>
            <p:ph type="ftr" sz="quarter" idx="4"/>
          </p:nvPr>
        </p:nvSpPr>
        <p:spPr>
          <a:xfrm>
            <a:off x="0" y="9428163"/>
            <a:ext cx="2946400" cy="496887"/>
          </a:xfrm>
          <a:prstGeom prst="rect">
            <a:avLst/>
          </a:prstGeom>
        </p:spPr>
        <p:txBody>
          <a:bodyPr vert="horz" lIns="92074" tIns="46036" rIns="92074" bIns="46036" rtlCol="0" anchor="b"/>
          <a:lstStyle>
            <a:lvl1pPr algn="l">
              <a:defRPr sz="1300"/>
            </a:lvl1pPr>
          </a:lstStyle>
          <a:p>
            <a:pPr>
              <a:defRPr/>
            </a:pPr>
            <a:endParaRPr lang="it-IT"/>
          </a:p>
        </p:txBody>
      </p:sp>
      <p:sp>
        <p:nvSpPr>
          <p:cNvPr id="7" name="Segnaposto numero diapositiva 6"/>
          <p:cNvSpPr>
            <a:spLocks noGrp="1"/>
          </p:cNvSpPr>
          <p:nvPr>
            <p:ph type="sldNum" sz="quarter" idx="5"/>
          </p:nvPr>
        </p:nvSpPr>
        <p:spPr>
          <a:xfrm>
            <a:off x="3849688" y="9428163"/>
            <a:ext cx="2946400" cy="496887"/>
          </a:xfrm>
          <a:prstGeom prst="rect">
            <a:avLst/>
          </a:prstGeom>
        </p:spPr>
        <p:txBody>
          <a:bodyPr vert="horz" lIns="92074" tIns="46036" rIns="92074" bIns="46036" rtlCol="0" anchor="b"/>
          <a:lstStyle>
            <a:lvl1pPr algn="r">
              <a:defRPr sz="1300"/>
            </a:lvl1pPr>
          </a:lstStyle>
          <a:p>
            <a:pPr>
              <a:defRPr/>
            </a:pPr>
            <a:fld id="{ECD6DAB6-D978-4DE9-B038-F5125AD7BE98}" type="slidenum">
              <a:rPr lang="it-IT"/>
              <a:pPr>
                <a:defRPr/>
              </a:pPr>
              <a:t>‹N›</a:t>
            </a:fld>
            <a:endParaRPr lang="it-IT"/>
          </a:p>
        </p:txBody>
      </p:sp>
    </p:spTree>
    <p:extLst>
      <p:ext uri="{BB962C8B-B14F-4D97-AF65-F5344CB8AC3E}">
        <p14:creationId xmlns:p14="http://schemas.microsoft.com/office/powerpoint/2010/main" val="39604713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cliclavoro.gov.it/Normative/Linee_guida_25_maggio_2017.pdf" TargetMode="External"/><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1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1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1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1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1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1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1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2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42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42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42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42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42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42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42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42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42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43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43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43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43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43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43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43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43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43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43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44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44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44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44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44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44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44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4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6"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6467"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it-IT" b="1"/>
              <a:t>Art 43: appr. Primo livello / 44 c. 5: appr profess per stagionali</a:t>
            </a:r>
          </a:p>
          <a:p>
            <a:r>
              <a:rPr lang="it-IT" altLang="it-IT" b="1"/>
              <a:t>Mancanza Forma comporta applicazione sanzione </a:t>
            </a:r>
          </a:p>
          <a:p>
            <a:r>
              <a:rPr lang="it-IT" altLang="it-IT" b="1"/>
              <a:t>Contrattazione collettiva: anche di 2’ livello</a:t>
            </a:r>
          </a:p>
          <a:p>
            <a:r>
              <a:rPr lang="it-IT" altLang="it-IT" b="1"/>
              <a:t>Licenziamento illegittimo: D.Lgs. 23/2015: e l’apprendistato? =&gt; </a:t>
            </a:r>
            <a:r>
              <a:rPr lang="it-IT" altLang="it-IT"/>
              <a:t>d</a:t>
            </a:r>
            <a:r>
              <a:rPr lang="it-IT" altLang="it-IT" i="1"/>
              <a:t>urante l’apprendistato trovano applicazione le sanzioni previste per il licenziamento illegittimo</a:t>
            </a:r>
            <a:r>
              <a:rPr lang="it-IT" altLang="it-IT"/>
              <a:t>” (art. 42, comma 3, prima parte).</a:t>
            </a:r>
            <a:endParaRPr lang="it-IT" altLang="it-IT" b="1"/>
          </a:p>
          <a:p>
            <a:endParaRPr lang="it-IT" altLang="it-IT"/>
          </a:p>
        </p:txBody>
      </p:sp>
      <p:sp>
        <p:nvSpPr>
          <p:cNvPr id="446468"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39775" indent="-284163" eaLnBrk="0" hangingPunct="0">
              <a:spcBef>
                <a:spcPct val="30000"/>
              </a:spcBef>
              <a:defRPr sz="1200">
                <a:solidFill>
                  <a:schemeClr val="tx1"/>
                </a:solidFill>
                <a:latin typeface="Calibri" pitchFamily="34" charset="0"/>
              </a:defRPr>
            </a:lvl2pPr>
            <a:lvl3pPr marL="1138238" indent="-225425" eaLnBrk="0" hangingPunct="0">
              <a:spcBef>
                <a:spcPct val="30000"/>
              </a:spcBef>
              <a:defRPr sz="1200">
                <a:solidFill>
                  <a:schemeClr val="tx1"/>
                </a:solidFill>
                <a:latin typeface="Calibri" pitchFamily="34" charset="0"/>
              </a:defRPr>
            </a:lvl3pPr>
            <a:lvl4pPr marL="1595438" indent="-225425" eaLnBrk="0" hangingPunct="0">
              <a:spcBef>
                <a:spcPct val="30000"/>
              </a:spcBef>
              <a:defRPr sz="1200">
                <a:solidFill>
                  <a:schemeClr val="tx1"/>
                </a:solidFill>
                <a:latin typeface="Calibri" pitchFamily="34" charset="0"/>
              </a:defRPr>
            </a:lvl4pPr>
            <a:lvl5pPr marL="2051050" indent="-225425" eaLnBrk="0" hangingPunct="0">
              <a:spcBef>
                <a:spcPct val="30000"/>
              </a:spcBef>
              <a:defRPr sz="1200">
                <a:solidFill>
                  <a:schemeClr val="tx1"/>
                </a:solidFill>
                <a:latin typeface="Calibri" pitchFamily="34" charset="0"/>
              </a:defRPr>
            </a:lvl5pPr>
            <a:lvl6pPr marL="2508250" indent="-225425" eaLnBrk="0" fontAlgn="base" hangingPunct="0">
              <a:spcBef>
                <a:spcPct val="30000"/>
              </a:spcBef>
              <a:spcAft>
                <a:spcPct val="0"/>
              </a:spcAft>
              <a:defRPr sz="1200">
                <a:solidFill>
                  <a:schemeClr val="tx1"/>
                </a:solidFill>
                <a:latin typeface="Calibri" pitchFamily="34" charset="0"/>
              </a:defRPr>
            </a:lvl6pPr>
            <a:lvl7pPr marL="2965450" indent="-225425" eaLnBrk="0" fontAlgn="base" hangingPunct="0">
              <a:spcBef>
                <a:spcPct val="30000"/>
              </a:spcBef>
              <a:spcAft>
                <a:spcPct val="0"/>
              </a:spcAft>
              <a:defRPr sz="1200">
                <a:solidFill>
                  <a:schemeClr val="tx1"/>
                </a:solidFill>
                <a:latin typeface="Calibri" pitchFamily="34" charset="0"/>
              </a:defRPr>
            </a:lvl7pPr>
            <a:lvl8pPr marL="3422650" indent="-225425" eaLnBrk="0" fontAlgn="base" hangingPunct="0">
              <a:spcBef>
                <a:spcPct val="30000"/>
              </a:spcBef>
              <a:spcAft>
                <a:spcPct val="0"/>
              </a:spcAft>
              <a:defRPr sz="1200">
                <a:solidFill>
                  <a:schemeClr val="tx1"/>
                </a:solidFill>
                <a:latin typeface="Calibri" pitchFamily="34" charset="0"/>
              </a:defRPr>
            </a:lvl8pPr>
            <a:lvl9pPr marL="3879850" indent="-225425"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097F96F4-BEB2-4FD6-8CF8-45098F39C979}" type="slidenum">
              <a:rPr lang="it-IT" altLang="it-IT" sz="1300" smtClean="0">
                <a:latin typeface="Arial" charset="0"/>
              </a:rPr>
              <a:pPr eaLnBrk="1" hangingPunct="1">
                <a:spcBef>
                  <a:spcPct val="0"/>
                </a:spcBef>
              </a:pPr>
              <a:t>11</a:t>
            </a:fld>
            <a:endParaRPr lang="it-IT" altLang="it-IT" sz="130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6"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6467"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it-IT" b="1"/>
              <a:t>Art 43: appr. Primo livello / 44 c. 5: appr profess per stagionali</a:t>
            </a:r>
          </a:p>
          <a:p>
            <a:r>
              <a:rPr lang="it-IT" altLang="it-IT" b="1"/>
              <a:t>Mancanza Forma comporta applicazione sanzione </a:t>
            </a:r>
          </a:p>
          <a:p>
            <a:r>
              <a:rPr lang="it-IT" altLang="it-IT" b="1"/>
              <a:t>Contrattazione collettiva: anche di 2’ livello</a:t>
            </a:r>
          </a:p>
          <a:p>
            <a:r>
              <a:rPr lang="it-IT" altLang="it-IT" b="1"/>
              <a:t>Licenziamento illegittimo: D.Lgs. 23/2015: e l’apprendistato? =&gt; </a:t>
            </a:r>
            <a:r>
              <a:rPr lang="it-IT" altLang="it-IT"/>
              <a:t>d</a:t>
            </a:r>
            <a:r>
              <a:rPr lang="it-IT" altLang="it-IT" i="1"/>
              <a:t>urante l’apprendistato trovano applicazione le sanzioni previste per il licenziamento illegittimo</a:t>
            </a:r>
            <a:r>
              <a:rPr lang="it-IT" altLang="it-IT"/>
              <a:t>” (art. 42, comma 3, prima parte).</a:t>
            </a:r>
            <a:endParaRPr lang="it-IT" altLang="it-IT" b="1"/>
          </a:p>
          <a:p>
            <a:endParaRPr lang="it-IT" altLang="it-IT"/>
          </a:p>
        </p:txBody>
      </p:sp>
      <p:sp>
        <p:nvSpPr>
          <p:cNvPr id="446468"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39775" indent="-284163" eaLnBrk="0" hangingPunct="0">
              <a:spcBef>
                <a:spcPct val="30000"/>
              </a:spcBef>
              <a:defRPr sz="1200">
                <a:solidFill>
                  <a:schemeClr val="tx1"/>
                </a:solidFill>
                <a:latin typeface="Calibri" pitchFamily="34" charset="0"/>
              </a:defRPr>
            </a:lvl2pPr>
            <a:lvl3pPr marL="1138238" indent="-225425" eaLnBrk="0" hangingPunct="0">
              <a:spcBef>
                <a:spcPct val="30000"/>
              </a:spcBef>
              <a:defRPr sz="1200">
                <a:solidFill>
                  <a:schemeClr val="tx1"/>
                </a:solidFill>
                <a:latin typeface="Calibri" pitchFamily="34" charset="0"/>
              </a:defRPr>
            </a:lvl3pPr>
            <a:lvl4pPr marL="1595438" indent="-225425" eaLnBrk="0" hangingPunct="0">
              <a:spcBef>
                <a:spcPct val="30000"/>
              </a:spcBef>
              <a:defRPr sz="1200">
                <a:solidFill>
                  <a:schemeClr val="tx1"/>
                </a:solidFill>
                <a:latin typeface="Calibri" pitchFamily="34" charset="0"/>
              </a:defRPr>
            </a:lvl4pPr>
            <a:lvl5pPr marL="2051050" indent="-225425" eaLnBrk="0" hangingPunct="0">
              <a:spcBef>
                <a:spcPct val="30000"/>
              </a:spcBef>
              <a:defRPr sz="1200">
                <a:solidFill>
                  <a:schemeClr val="tx1"/>
                </a:solidFill>
                <a:latin typeface="Calibri" pitchFamily="34" charset="0"/>
              </a:defRPr>
            </a:lvl5pPr>
            <a:lvl6pPr marL="2508250" indent="-225425" eaLnBrk="0" fontAlgn="base" hangingPunct="0">
              <a:spcBef>
                <a:spcPct val="30000"/>
              </a:spcBef>
              <a:spcAft>
                <a:spcPct val="0"/>
              </a:spcAft>
              <a:defRPr sz="1200">
                <a:solidFill>
                  <a:schemeClr val="tx1"/>
                </a:solidFill>
                <a:latin typeface="Calibri" pitchFamily="34" charset="0"/>
              </a:defRPr>
            </a:lvl6pPr>
            <a:lvl7pPr marL="2965450" indent="-225425" eaLnBrk="0" fontAlgn="base" hangingPunct="0">
              <a:spcBef>
                <a:spcPct val="30000"/>
              </a:spcBef>
              <a:spcAft>
                <a:spcPct val="0"/>
              </a:spcAft>
              <a:defRPr sz="1200">
                <a:solidFill>
                  <a:schemeClr val="tx1"/>
                </a:solidFill>
                <a:latin typeface="Calibri" pitchFamily="34" charset="0"/>
              </a:defRPr>
            </a:lvl7pPr>
            <a:lvl8pPr marL="3422650" indent="-225425" eaLnBrk="0" fontAlgn="base" hangingPunct="0">
              <a:spcBef>
                <a:spcPct val="30000"/>
              </a:spcBef>
              <a:spcAft>
                <a:spcPct val="0"/>
              </a:spcAft>
              <a:defRPr sz="1200">
                <a:solidFill>
                  <a:schemeClr val="tx1"/>
                </a:solidFill>
                <a:latin typeface="Calibri" pitchFamily="34" charset="0"/>
              </a:defRPr>
            </a:lvl8pPr>
            <a:lvl9pPr marL="3879850" indent="-225425"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097F96F4-BEB2-4FD6-8CF8-45098F39C979}" type="slidenum">
              <a:rPr lang="it-IT" altLang="it-IT" sz="1300" smtClean="0">
                <a:latin typeface="Arial" charset="0"/>
              </a:rPr>
              <a:pPr eaLnBrk="1" hangingPunct="1">
                <a:spcBef>
                  <a:spcPct val="0"/>
                </a:spcBef>
              </a:pPr>
              <a:t>12</a:t>
            </a:fld>
            <a:endParaRPr lang="it-IT" altLang="it-IT" sz="1300">
              <a:latin typeface="Arial" charset="0"/>
            </a:endParaRPr>
          </a:p>
        </p:txBody>
      </p:sp>
    </p:spTree>
    <p:extLst>
      <p:ext uri="{BB962C8B-B14F-4D97-AF65-F5344CB8AC3E}">
        <p14:creationId xmlns:p14="http://schemas.microsoft.com/office/powerpoint/2010/main" val="41331107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6"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6467"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it-IT" b="1"/>
              <a:t>Art 43: appr. Primo livello / 44 c. 5: appr profess per stagionali</a:t>
            </a:r>
          </a:p>
          <a:p>
            <a:r>
              <a:rPr lang="it-IT" altLang="it-IT" b="1"/>
              <a:t>Mancanza Forma comporta applicazione sanzione </a:t>
            </a:r>
          </a:p>
          <a:p>
            <a:r>
              <a:rPr lang="it-IT" altLang="it-IT" b="1"/>
              <a:t>Contrattazione collettiva: anche di 2’ livello</a:t>
            </a:r>
          </a:p>
          <a:p>
            <a:r>
              <a:rPr lang="it-IT" altLang="it-IT" b="1"/>
              <a:t>Licenziamento illegittimo: D.Lgs. 23/2015: e l’apprendistato? =&gt; </a:t>
            </a:r>
            <a:r>
              <a:rPr lang="it-IT" altLang="it-IT"/>
              <a:t>d</a:t>
            </a:r>
            <a:r>
              <a:rPr lang="it-IT" altLang="it-IT" i="1"/>
              <a:t>urante l’apprendistato trovano applicazione le sanzioni previste per il licenziamento illegittimo</a:t>
            </a:r>
            <a:r>
              <a:rPr lang="it-IT" altLang="it-IT"/>
              <a:t>” (art. 42, comma 3, prima parte).</a:t>
            </a:r>
            <a:endParaRPr lang="it-IT" altLang="it-IT" b="1"/>
          </a:p>
          <a:p>
            <a:endParaRPr lang="it-IT" altLang="it-IT"/>
          </a:p>
        </p:txBody>
      </p:sp>
      <p:sp>
        <p:nvSpPr>
          <p:cNvPr id="446468"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39775" indent="-284163" eaLnBrk="0" hangingPunct="0">
              <a:spcBef>
                <a:spcPct val="30000"/>
              </a:spcBef>
              <a:defRPr sz="1200">
                <a:solidFill>
                  <a:schemeClr val="tx1"/>
                </a:solidFill>
                <a:latin typeface="Calibri" pitchFamily="34" charset="0"/>
              </a:defRPr>
            </a:lvl2pPr>
            <a:lvl3pPr marL="1138238" indent="-225425" eaLnBrk="0" hangingPunct="0">
              <a:spcBef>
                <a:spcPct val="30000"/>
              </a:spcBef>
              <a:defRPr sz="1200">
                <a:solidFill>
                  <a:schemeClr val="tx1"/>
                </a:solidFill>
                <a:latin typeface="Calibri" pitchFamily="34" charset="0"/>
              </a:defRPr>
            </a:lvl3pPr>
            <a:lvl4pPr marL="1595438" indent="-225425" eaLnBrk="0" hangingPunct="0">
              <a:spcBef>
                <a:spcPct val="30000"/>
              </a:spcBef>
              <a:defRPr sz="1200">
                <a:solidFill>
                  <a:schemeClr val="tx1"/>
                </a:solidFill>
                <a:latin typeface="Calibri" pitchFamily="34" charset="0"/>
              </a:defRPr>
            </a:lvl4pPr>
            <a:lvl5pPr marL="2051050" indent="-225425" eaLnBrk="0" hangingPunct="0">
              <a:spcBef>
                <a:spcPct val="30000"/>
              </a:spcBef>
              <a:defRPr sz="1200">
                <a:solidFill>
                  <a:schemeClr val="tx1"/>
                </a:solidFill>
                <a:latin typeface="Calibri" pitchFamily="34" charset="0"/>
              </a:defRPr>
            </a:lvl5pPr>
            <a:lvl6pPr marL="2508250" indent="-225425" eaLnBrk="0" fontAlgn="base" hangingPunct="0">
              <a:spcBef>
                <a:spcPct val="30000"/>
              </a:spcBef>
              <a:spcAft>
                <a:spcPct val="0"/>
              </a:spcAft>
              <a:defRPr sz="1200">
                <a:solidFill>
                  <a:schemeClr val="tx1"/>
                </a:solidFill>
                <a:latin typeface="Calibri" pitchFamily="34" charset="0"/>
              </a:defRPr>
            </a:lvl6pPr>
            <a:lvl7pPr marL="2965450" indent="-225425" eaLnBrk="0" fontAlgn="base" hangingPunct="0">
              <a:spcBef>
                <a:spcPct val="30000"/>
              </a:spcBef>
              <a:spcAft>
                <a:spcPct val="0"/>
              </a:spcAft>
              <a:defRPr sz="1200">
                <a:solidFill>
                  <a:schemeClr val="tx1"/>
                </a:solidFill>
                <a:latin typeface="Calibri" pitchFamily="34" charset="0"/>
              </a:defRPr>
            </a:lvl7pPr>
            <a:lvl8pPr marL="3422650" indent="-225425" eaLnBrk="0" fontAlgn="base" hangingPunct="0">
              <a:spcBef>
                <a:spcPct val="30000"/>
              </a:spcBef>
              <a:spcAft>
                <a:spcPct val="0"/>
              </a:spcAft>
              <a:defRPr sz="1200">
                <a:solidFill>
                  <a:schemeClr val="tx1"/>
                </a:solidFill>
                <a:latin typeface="Calibri" pitchFamily="34" charset="0"/>
              </a:defRPr>
            </a:lvl8pPr>
            <a:lvl9pPr marL="3879850" indent="-225425"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097F96F4-BEB2-4FD6-8CF8-45098F39C979}" type="slidenum">
              <a:rPr lang="it-IT" altLang="it-IT" sz="1300" smtClean="0">
                <a:latin typeface="Arial" charset="0"/>
              </a:rPr>
              <a:pPr eaLnBrk="1" hangingPunct="1">
                <a:spcBef>
                  <a:spcPct val="0"/>
                </a:spcBef>
              </a:pPr>
              <a:t>13</a:t>
            </a:fld>
            <a:endParaRPr lang="it-IT" altLang="it-IT" sz="1300">
              <a:latin typeface="Arial" charset="0"/>
            </a:endParaRPr>
          </a:p>
        </p:txBody>
      </p:sp>
    </p:spTree>
    <p:extLst>
      <p:ext uri="{BB962C8B-B14F-4D97-AF65-F5344CB8AC3E}">
        <p14:creationId xmlns:p14="http://schemas.microsoft.com/office/powerpoint/2010/main" val="30797903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7491"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879475"/>
            <a:endParaRPr lang="it-IT" altLang="it-IT" dirty="0"/>
          </a:p>
        </p:txBody>
      </p:sp>
      <p:sp>
        <p:nvSpPr>
          <p:cNvPr id="447492"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39775" indent="-284163" eaLnBrk="0" hangingPunct="0">
              <a:spcBef>
                <a:spcPct val="30000"/>
              </a:spcBef>
              <a:defRPr sz="1200">
                <a:solidFill>
                  <a:schemeClr val="tx1"/>
                </a:solidFill>
                <a:latin typeface="Calibri" pitchFamily="34" charset="0"/>
              </a:defRPr>
            </a:lvl2pPr>
            <a:lvl3pPr marL="1138238" indent="-225425" eaLnBrk="0" hangingPunct="0">
              <a:spcBef>
                <a:spcPct val="30000"/>
              </a:spcBef>
              <a:defRPr sz="1200">
                <a:solidFill>
                  <a:schemeClr val="tx1"/>
                </a:solidFill>
                <a:latin typeface="Calibri" pitchFamily="34" charset="0"/>
              </a:defRPr>
            </a:lvl3pPr>
            <a:lvl4pPr marL="1595438" indent="-225425" eaLnBrk="0" hangingPunct="0">
              <a:spcBef>
                <a:spcPct val="30000"/>
              </a:spcBef>
              <a:defRPr sz="1200">
                <a:solidFill>
                  <a:schemeClr val="tx1"/>
                </a:solidFill>
                <a:latin typeface="Calibri" pitchFamily="34" charset="0"/>
              </a:defRPr>
            </a:lvl4pPr>
            <a:lvl5pPr marL="2051050" indent="-225425" eaLnBrk="0" hangingPunct="0">
              <a:spcBef>
                <a:spcPct val="30000"/>
              </a:spcBef>
              <a:defRPr sz="1200">
                <a:solidFill>
                  <a:schemeClr val="tx1"/>
                </a:solidFill>
                <a:latin typeface="Calibri" pitchFamily="34" charset="0"/>
              </a:defRPr>
            </a:lvl5pPr>
            <a:lvl6pPr marL="2508250" indent="-225425" eaLnBrk="0" fontAlgn="base" hangingPunct="0">
              <a:spcBef>
                <a:spcPct val="30000"/>
              </a:spcBef>
              <a:spcAft>
                <a:spcPct val="0"/>
              </a:spcAft>
              <a:defRPr sz="1200">
                <a:solidFill>
                  <a:schemeClr val="tx1"/>
                </a:solidFill>
                <a:latin typeface="Calibri" pitchFamily="34" charset="0"/>
              </a:defRPr>
            </a:lvl6pPr>
            <a:lvl7pPr marL="2965450" indent="-225425" eaLnBrk="0" fontAlgn="base" hangingPunct="0">
              <a:spcBef>
                <a:spcPct val="30000"/>
              </a:spcBef>
              <a:spcAft>
                <a:spcPct val="0"/>
              </a:spcAft>
              <a:defRPr sz="1200">
                <a:solidFill>
                  <a:schemeClr val="tx1"/>
                </a:solidFill>
                <a:latin typeface="Calibri" pitchFamily="34" charset="0"/>
              </a:defRPr>
            </a:lvl7pPr>
            <a:lvl8pPr marL="3422650" indent="-225425" eaLnBrk="0" fontAlgn="base" hangingPunct="0">
              <a:spcBef>
                <a:spcPct val="30000"/>
              </a:spcBef>
              <a:spcAft>
                <a:spcPct val="0"/>
              </a:spcAft>
              <a:defRPr sz="1200">
                <a:solidFill>
                  <a:schemeClr val="tx1"/>
                </a:solidFill>
                <a:latin typeface="Calibri" pitchFamily="34" charset="0"/>
              </a:defRPr>
            </a:lvl8pPr>
            <a:lvl9pPr marL="3879850" indent="-225425"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3DB16E3-0CBA-4D3B-B9C7-8C5D5523561D}" type="slidenum">
              <a:rPr lang="it-IT" altLang="it-IT" sz="1300" smtClean="0">
                <a:latin typeface="Arial" charset="0"/>
              </a:rPr>
              <a:pPr eaLnBrk="1" hangingPunct="1">
                <a:spcBef>
                  <a:spcPct val="0"/>
                </a:spcBef>
              </a:pPr>
              <a:t>17</a:t>
            </a:fld>
            <a:endParaRPr lang="it-IT" altLang="it-IT" sz="130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8515"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it-IT" b="1"/>
              <a:t> </a:t>
            </a:r>
          </a:p>
        </p:txBody>
      </p:sp>
      <p:sp>
        <p:nvSpPr>
          <p:cNvPr id="448516"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39775" indent="-284163" eaLnBrk="0" hangingPunct="0">
              <a:spcBef>
                <a:spcPct val="30000"/>
              </a:spcBef>
              <a:defRPr sz="1200">
                <a:solidFill>
                  <a:schemeClr val="tx1"/>
                </a:solidFill>
                <a:latin typeface="Calibri" pitchFamily="34" charset="0"/>
              </a:defRPr>
            </a:lvl2pPr>
            <a:lvl3pPr marL="1138238" indent="-225425" eaLnBrk="0" hangingPunct="0">
              <a:spcBef>
                <a:spcPct val="30000"/>
              </a:spcBef>
              <a:defRPr sz="1200">
                <a:solidFill>
                  <a:schemeClr val="tx1"/>
                </a:solidFill>
                <a:latin typeface="Calibri" pitchFamily="34" charset="0"/>
              </a:defRPr>
            </a:lvl3pPr>
            <a:lvl4pPr marL="1595438" indent="-225425" eaLnBrk="0" hangingPunct="0">
              <a:spcBef>
                <a:spcPct val="30000"/>
              </a:spcBef>
              <a:defRPr sz="1200">
                <a:solidFill>
                  <a:schemeClr val="tx1"/>
                </a:solidFill>
                <a:latin typeface="Calibri" pitchFamily="34" charset="0"/>
              </a:defRPr>
            </a:lvl4pPr>
            <a:lvl5pPr marL="2051050" indent="-225425" eaLnBrk="0" hangingPunct="0">
              <a:spcBef>
                <a:spcPct val="30000"/>
              </a:spcBef>
              <a:defRPr sz="1200">
                <a:solidFill>
                  <a:schemeClr val="tx1"/>
                </a:solidFill>
                <a:latin typeface="Calibri" pitchFamily="34" charset="0"/>
              </a:defRPr>
            </a:lvl5pPr>
            <a:lvl6pPr marL="2508250" indent="-225425" eaLnBrk="0" fontAlgn="base" hangingPunct="0">
              <a:spcBef>
                <a:spcPct val="30000"/>
              </a:spcBef>
              <a:spcAft>
                <a:spcPct val="0"/>
              </a:spcAft>
              <a:defRPr sz="1200">
                <a:solidFill>
                  <a:schemeClr val="tx1"/>
                </a:solidFill>
                <a:latin typeface="Calibri" pitchFamily="34" charset="0"/>
              </a:defRPr>
            </a:lvl6pPr>
            <a:lvl7pPr marL="2965450" indent="-225425" eaLnBrk="0" fontAlgn="base" hangingPunct="0">
              <a:spcBef>
                <a:spcPct val="30000"/>
              </a:spcBef>
              <a:spcAft>
                <a:spcPct val="0"/>
              </a:spcAft>
              <a:defRPr sz="1200">
                <a:solidFill>
                  <a:schemeClr val="tx1"/>
                </a:solidFill>
                <a:latin typeface="Calibri" pitchFamily="34" charset="0"/>
              </a:defRPr>
            </a:lvl7pPr>
            <a:lvl8pPr marL="3422650" indent="-225425" eaLnBrk="0" fontAlgn="base" hangingPunct="0">
              <a:spcBef>
                <a:spcPct val="30000"/>
              </a:spcBef>
              <a:spcAft>
                <a:spcPct val="0"/>
              </a:spcAft>
              <a:defRPr sz="1200">
                <a:solidFill>
                  <a:schemeClr val="tx1"/>
                </a:solidFill>
                <a:latin typeface="Calibri" pitchFamily="34" charset="0"/>
              </a:defRPr>
            </a:lvl8pPr>
            <a:lvl9pPr marL="3879850" indent="-225425"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1E11E5A6-2B12-4EB2-A128-14C3EAF709C1}" type="slidenum">
              <a:rPr lang="it-IT" altLang="it-IT" sz="1300" smtClean="0">
                <a:latin typeface="Arial" charset="0"/>
              </a:rPr>
              <a:pPr eaLnBrk="1" hangingPunct="1">
                <a:spcBef>
                  <a:spcPct val="0"/>
                </a:spcBef>
              </a:pPr>
              <a:t>49</a:t>
            </a:fld>
            <a:endParaRPr lang="it-IT" altLang="it-IT" sz="130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953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4954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39775" indent="-284163" eaLnBrk="0" hangingPunct="0">
              <a:spcBef>
                <a:spcPct val="30000"/>
              </a:spcBef>
              <a:defRPr sz="1200">
                <a:solidFill>
                  <a:schemeClr val="tx1"/>
                </a:solidFill>
                <a:latin typeface="Calibri" pitchFamily="34" charset="0"/>
              </a:defRPr>
            </a:lvl2pPr>
            <a:lvl3pPr marL="1138238" indent="-225425" eaLnBrk="0" hangingPunct="0">
              <a:spcBef>
                <a:spcPct val="30000"/>
              </a:spcBef>
              <a:defRPr sz="1200">
                <a:solidFill>
                  <a:schemeClr val="tx1"/>
                </a:solidFill>
                <a:latin typeface="Calibri" pitchFamily="34" charset="0"/>
              </a:defRPr>
            </a:lvl3pPr>
            <a:lvl4pPr marL="1595438" indent="-225425" eaLnBrk="0" hangingPunct="0">
              <a:spcBef>
                <a:spcPct val="30000"/>
              </a:spcBef>
              <a:defRPr sz="1200">
                <a:solidFill>
                  <a:schemeClr val="tx1"/>
                </a:solidFill>
                <a:latin typeface="Calibri" pitchFamily="34" charset="0"/>
              </a:defRPr>
            </a:lvl4pPr>
            <a:lvl5pPr marL="2051050" indent="-225425" eaLnBrk="0" hangingPunct="0">
              <a:spcBef>
                <a:spcPct val="30000"/>
              </a:spcBef>
              <a:defRPr sz="1200">
                <a:solidFill>
                  <a:schemeClr val="tx1"/>
                </a:solidFill>
                <a:latin typeface="Calibri" pitchFamily="34" charset="0"/>
              </a:defRPr>
            </a:lvl5pPr>
            <a:lvl6pPr marL="2508250" indent="-225425" eaLnBrk="0" fontAlgn="base" hangingPunct="0">
              <a:spcBef>
                <a:spcPct val="30000"/>
              </a:spcBef>
              <a:spcAft>
                <a:spcPct val="0"/>
              </a:spcAft>
              <a:defRPr sz="1200">
                <a:solidFill>
                  <a:schemeClr val="tx1"/>
                </a:solidFill>
                <a:latin typeface="Calibri" pitchFamily="34" charset="0"/>
              </a:defRPr>
            </a:lvl6pPr>
            <a:lvl7pPr marL="2965450" indent="-225425" eaLnBrk="0" fontAlgn="base" hangingPunct="0">
              <a:spcBef>
                <a:spcPct val="30000"/>
              </a:spcBef>
              <a:spcAft>
                <a:spcPct val="0"/>
              </a:spcAft>
              <a:defRPr sz="1200">
                <a:solidFill>
                  <a:schemeClr val="tx1"/>
                </a:solidFill>
                <a:latin typeface="Calibri" pitchFamily="34" charset="0"/>
              </a:defRPr>
            </a:lvl7pPr>
            <a:lvl8pPr marL="3422650" indent="-225425" eaLnBrk="0" fontAlgn="base" hangingPunct="0">
              <a:spcBef>
                <a:spcPct val="30000"/>
              </a:spcBef>
              <a:spcAft>
                <a:spcPct val="0"/>
              </a:spcAft>
              <a:defRPr sz="1200">
                <a:solidFill>
                  <a:schemeClr val="tx1"/>
                </a:solidFill>
                <a:latin typeface="Calibri" pitchFamily="34" charset="0"/>
              </a:defRPr>
            </a:lvl8pPr>
            <a:lvl9pPr marL="3879850" indent="-225425"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A06F825-D74E-4C38-B9D1-1C6116EFE352}" type="slidenum">
              <a:rPr lang="it-IT" altLang="it-IT" sz="1300" smtClean="0">
                <a:latin typeface="Arial" charset="0"/>
              </a:rPr>
              <a:pPr eaLnBrk="1" hangingPunct="1">
                <a:spcBef>
                  <a:spcPct val="0"/>
                </a:spcBef>
              </a:pPr>
              <a:t>60</a:t>
            </a:fld>
            <a:endParaRPr lang="it-IT" altLang="it-IT" sz="1300">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E lo vedremo più avanti</a:t>
            </a:r>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134</a:t>
            </a:fld>
            <a:endParaRPr lang="it-IT"/>
          </a:p>
        </p:txBody>
      </p:sp>
    </p:spTree>
    <p:extLst>
      <p:ext uri="{BB962C8B-B14F-4D97-AF65-F5344CB8AC3E}">
        <p14:creationId xmlns:p14="http://schemas.microsoft.com/office/powerpoint/2010/main" val="6236434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2"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63"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50564"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39775" indent="-284163" eaLnBrk="0" hangingPunct="0">
              <a:spcBef>
                <a:spcPct val="30000"/>
              </a:spcBef>
              <a:defRPr sz="1200">
                <a:solidFill>
                  <a:schemeClr val="tx1"/>
                </a:solidFill>
                <a:latin typeface="Calibri" pitchFamily="34" charset="0"/>
              </a:defRPr>
            </a:lvl2pPr>
            <a:lvl3pPr marL="1138238" indent="-225425" eaLnBrk="0" hangingPunct="0">
              <a:spcBef>
                <a:spcPct val="30000"/>
              </a:spcBef>
              <a:defRPr sz="1200">
                <a:solidFill>
                  <a:schemeClr val="tx1"/>
                </a:solidFill>
                <a:latin typeface="Calibri" pitchFamily="34" charset="0"/>
              </a:defRPr>
            </a:lvl3pPr>
            <a:lvl4pPr marL="1595438" indent="-225425" eaLnBrk="0" hangingPunct="0">
              <a:spcBef>
                <a:spcPct val="30000"/>
              </a:spcBef>
              <a:defRPr sz="1200">
                <a:solidFill>
                  <a:schemeClr val="tx1"/>
                </a:solidFill>
                <a:latin typeface="Calibri" pitchFamily="34" charset="0"/>
              </a:defRPr>
            </a:lvl4pPr>
            <a:lvl5pPr marL="2051050" indent="-225425" eaLnBrk="0" hangingPunct="0">
              <a:spcBef>
                <a:spcPct val="30000"/>
              </a:spcBef>
              <a:defRPr sz="1200">
                <a:solidFill>
                  <a:schemeClr val="tx1"/>
                </a:solidFill>
                <a:latin typeface="Calibri" pitchFamily="34" charset="0"/>
              </a:defRPr>
            </a:lvl5pPr>
            <a:lvl6pPr marL="2508250" indent="-225425" eaLnBrk="0" fontAlgn="base" hangingPunct="0">
              <a:spcBef>
                <a:spcPct val="30000"/>
              </a:spcBef>
              <a:spcAft>
                <a:spcPct val="0"/>
              </a:spcAft>
              <a:defRPr sz="1200">
                <a:solidFill>
                  <a:schemeClr val="tx1"/>
                </a:solidFill>
                <a:latin typeface="Calibri" pitchFamily="34" charset="0"/>
              </a:defRPr>
            </a:lvl6pPr>
            <a:lvl7pPr marL="2965450" indent="-225425" eaLnBrk="0" fontAlgn="base" hangingPunct="0">
              <a:spcBef>
                <a:spcPct val="30000"/>
              </a:spcBef>
              <a:spcAft>
                <a:spcPct val="0"/>
              </a:spcAft>
              <a:defRPr sz="1200">
                <a:solidFill>
                  <a:schemeClr val="tx1"/>
                </a:solidFill>
                <a:latin typeface="Calibri" pitchFamily="34" charset="0"/>
              </a:defRPr>
            </a:lvl7pPr>
            <a:lvl8pPr marL="3422650" indent="-225425" eaLnBrk="0" fontAlgn="base" hangingPunct="0">
              <a:spcBef>
                <a:spcPct val="30000"/>
              </a:spcBef>
              <a:spcAft>
                <a:spcPct val="0"/>
              </a:spcAft>
              <a:defRPr sz="1200">
                <a:solidFill>
                  <a:schemeClr val="tx1"/>
                </a:solidFill>
                <a:latin typeface="Calibri" pitchFamily="34" charset="0"/>
              </a:defRPr>
            </a:lvl8pPr>
            <a:lvl9pPr marL="3879850" indent="-225425"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BC5CAE18-578D-4DB1-BB32-2563F06BE589}" type="slidenum">
              <a:rPr lang="it-IT" altLang="it-IT" sz="1300" smtClean="0">
                <a:latin typeface="Arial" charset="0"/>
              </a:rPr>
              <a:pPr eaLnBrk="1" hangingPunct="1">
                <a:spcBef>
                  <a:spcPct val="0"/>
                </a:spcBef>
              </a:pPr>
              <a:t>136</a:t>
            </a:fld>
            <a:endParaRPr lang="it-IT" altLang="it-IT" sz="130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6"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1587"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it-IT">
                <a:solidFill>
                  <a:schemeClr val="bg1"/>
                </a:solidFill>
              </a:rPr>
              <a:t>articolo 22, comma 1, della legge n. 183/2011: </a:t>
            </a:r>
            <a:r>
              <a:rPr lang="it-IT" altLang="it-IT"/>
              <a:t>sgravio contributivo del 100 per cento</a:t>
            </a:r>
          </a:p>
        </p:txBody>
      </p:sp>
      <p:sp>
        <p:nvSpPr>
          <p:cNvPr id="451588"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39775" indent="-284163" eaLnBrk="0" hangingPunct="0">
              <a:spcBef>
                <a:spcPct val="30000"/>
              </a:spcBef>
              <a:defRPr sz="1200">
                <a:solidFill>
                  <a:schemeClr val="tx1"/>
                </a:solidFill>
                <a:latin typeface="Calibri" pitchFamily="34" charset="0"/>
              </a:defRPr>
            </a:lvl2pPr>
            <a:lvl3pPr marL="1138238" indent="-225425" eaLnBrk="0" hangingPunct="0">
              <a:spcBef>
                <a:spcPct val="30000"/>
              </a:spcBef>
              <a:defRPr sz="1200">
                <a:solidFill>
                  <a:schemeClr val="tx1"/>
                </a:solidFill>
                <a:latin typeface="Calibri" pitchFamily="34" charset="0"/>
              </a:defRPr>
            </a:lvl3pPr>
            <a:lvl4pPr marL="1595438" indent="-225425" eaLnBrk="0" hangingPunct="0">
              <a:spcBef>
                <a:spcPct val="30000"/>
              </a:spcBef>
              <a:defRPr sz="1200">
                <a:solidFill>
                  <a:schemeClr val="tx1"/>
                </a:solidFill>
                <a:latin typeface="Calibri" pitchFamily="34" charset="0"/>
              </a:defRPr>
            </a:lvl4pPr>
            <a:lvl5pPr marL="2051050" indent="-225425" eaLnBrk="0" hangingPunct="0">
              <a:spcBef>
                <a:spcPct val="30000"/>
              </a:spcBef>
              <a:defRPr sz="1200">
                <a:solidFill>
                  <a:schemeClr val="tx1"/>
                </a:solidFill>
                <a:latin typeface="Calibri" pitchFamily="34" charset="0"/>
              </a:defRPr>
            </a:lvl5pPr>
            <a:lvl6pPr marL="2508250" indent="-225425" eaLnBrk="0" fontAlgn="base" hangingPunct="0">
              <a:spcBef>
                <a:spcPct val="30000"/>
              </a:spcBef>
              <a:spcAft>
                <a:spcPct val="0"/>
              </a:spcAft>
              <a:defRPr sz="1200">
                <a:solidFill>
                  <a:schemeClr val="tx1"/>
                </a:solidFill>
                <a:latin typeface="Calibri" pitchFamily="34" charset="0"/>
              </a:defRPr>
            </a:lvl6pPr>
            <a:lvl7pPr marL="2965450" indent="-225425" eaLnBrk="0" fontAlgn="base" hangingPunct="0">
              <a:spcBef>
                <a:spcPct val="30000"/>
              </a:spcBef>
              <a:spcAft>
                <a:spcPct val="0"/>
              </a:spcAft>
              <a:defRPr sz="1200">
                <a:solidFill>
                  <a:schemeClr val="tx1"/>
                </a:solidFill>
                <a:latin typeface="Calibri" pitchFamily="34" charset="0"/>
              </a:defRPr>
            </a:lvl7pPr>
            <a:lvl8pPr marL="3422650" indent="-225425" eaLnBrk="0" fontAlgn="base" hangingPunct="0">
              <a:spcBef>
                <a:spcPct val="30000"/>
              </a:spcBef>
              <a:spcAft>
                <a:spcPct val="0"/>
              </a:spcAft>
              <a:defRPr sz="1200">
                <a:solidFill>
                  <a:schemeClr val="tx1"/>
                </a:solidFill>
                <a:latin typeface="Calibri" pitchFamily="34" charset="0"/>
              </a:defRPr>
            </a:lvl8pPr>
            <a:lvl9pPr marL="3879850" indent="-225425"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75C2B625-91BD-45D3-B3DF-452B0F8839AE}" type="slidenum">
              <a:rPr lang="it-IT" altLang="it-IT" sz="1300" smtClean="0">
                <a:latin typeface="Arial" charset="0"/>
              </a:rPr>
              <a:pPr eaLnBrk="1" hangingPunct="1">
                <a:spcBef>
                  <a:spcPct val="0"/>
                </a:spcBef>
              </a:pPr>
              <a:t>137</a:t>
            </a:fld>
            <a:endParaRPr lang="it-IT" altLang="it-IT" sz="1300">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10"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2611"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it-IT">
                <a:solidFill>
                  <a:schemeClr val="bg1"/>
                </a:solidFill>
              </a:rPr>
              <a:t>articolo 22, comma 1, della legge n. 183/2011: </a:t>
            </a:r>
            <a:r>
              <a:rPr lang="it-IT" altLang="it-IT"/>
              <a:t>sgravio contributivo del 100 per cento</a:t>
            </a:r>
          </a:p>
        </p:txBody>
      </p:sp>
      <p:sp>
        <p:nvSpPr>
          <p:cNvPr id="452612"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39775" indent="-284163" eaLnBrk="0" hangingPunct="0">
              <a:spcBef>
                <a:spcPct val="30000"/>
              </a:spcBef>
              <a:defRPr sz="1200">
                <a:solidFill>
                  <a:schemeClr val="tx1"/>
                </a:solidFill>
                <a:latin typeface="Calibri" pitchFamily="34" charset="0"/>
              </a:defRPr>
            </a:lvl2pPr>
            <a:lvl3pPr marL="1138238" indent="-225425" eaLnBrk="0" hangingPunct="0">
              <a:spcBef>
                <a:spcPct val="30000"/>
              </a:spcBef>
              <a:defRPr sz="1200">
                <a:solidFill>
                  <a:schemeClr val="tx1"/>
                </a:solidFill>
                <a:latin typeface="Calibri" pitchFamily="34" charset="0"/>
              </a:defRPr>
            </a:lvl3pPr>
            <a:lvl4pPr marL="1595438" indent="-225425" eaLnBrk="0" hangingPunct="0">
              <a:spcBef>
                <a:spcPct val="30000"/>
              </a:spcBef>
              <a:defRPr sz="1200">
                <a:solidFill>
                  <a:schemeClr val="tx1"/>
                </a:solidFill>
                <a:latin typeface="Calibri" pitchFamily="34" charset="0"/>
              </a:defRPr>
            </a:lvl4pPr>
            <a:lvl5pPr marL="2051050" indent="-225425" eaLnBrk="0" hangingPunct="0">
              <a:spcBef>
                <a:spcPct val="30000"/>
              </a:spcBef>
              <a:defRPr sz="1200">
                <a:solidFill>
                  <a:schemeClr val="tx1"/>
                </a:solidFill>
                <a:latin typeface="Calibri" pitchFamily="34" charset="0"/>
              </a:defRPr>
            </a:lvl5pPr>
            <a:lvl6pPr marL="2508250" indent="-225425" eaLnBrk="0" fontAlgn="base" hangingPunct="0">
              <a:spcBef>
                <a:spcPct val="30000"/>
              </a:spcBef>
              <a:spcAft>
                <a:spcPct val="0"/>
              </a:spcAft>
              <a:defRPr sz="1200">
                <a:solidFill>
                  <a:schemeClr val="tx1"/>
                </a:solidFill>
                <a:latin typeface="Calibri" pitchFamily="34" charset="0"/>
              </a:defRPr>
            </a:lvl6pPr>
            <a:lvl7pPr marL="2965450" indent="-225425" eaLnBrk="0" fontAlgn="base" hangingPunct="0">
              <a:spcBef>
                <a:spcPct val="30000"/>
              </a:spcBef>
              <a:spcAft>
                <a:spcPct val="0"/>
              </a:spcAft>
              <a:defRPr sz="1200">
                <a:solidFill>
                  <a:schemeClr val="tx1"/>
                </a:solidFill>
                <a:latin typeface="Calibri" pitchFamily="34" charset="0"/>
              </a:defRPr>
            </a:lvl7pPr>
            <a:lvl8pPr marL="3422650" indent="-225425" eaLnBrk="0" fontAlgn="base" hangingPunct="0">
              <a:spcBef>
                <a:spcPct val="30000"/>
              </a:spcBef>
              <a:spcAft>
                <a:spcPct val="0"/>
              </a:spcAft>
              <a:defRPr sz="1200">
                <a:solidFill>
                  <a:schemeClr val="tx1"/>
                </a:solidFill>
                <a:latin typeface="Calibri" pitchFamily="34" charset="0"/>
              </a:defRPr>
            </a:lvl8pPr>
            <a:lvl9pPr marL="3879850" indent="-225425"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C529E2E-FB2C-49E5-90ED-E0EEC913A92C}" type="slidenum">
              <a:rPr lang="it-IT" altLang="it-IT" sz="1300" smtClean="0">
                <a:latin typeface="Arial" charset="0"/>
              </a:rPr>
              <a:pPr eaLnBrk="1" hangingPunct="1">
                <a:spcBef>
                  <a:spcPct val="0"/>
                </a:spcBef>
              </a:pPr>
              <a:t>138</a:t>
            </a:fld>
            <a:endParaRPr lang="it-IT" altLang="it-IT" sz="1300">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3635"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53636"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39775" indent="-284163" eaLnBrk="0" hangingPunct="0">
              <a:spcBef>
                <a:spcPct val="30000"/>
              </a:spcBef>
              <a:defRPr sz="1200">
                <a:solidFill>
                  <a:schemeClr val="tx1"/>
                </a:solidFill>
                <a:latin typeface="Calibri" pitchFamily="34" charset="0"/>
              </a:defRPr>
            </a:lvl2pPr>
            <a:lvl3pPr marL="1138238" indent="-225425" eaLnBrk="0" hangingPunct="0">
              <a:spcBef>
                <a:spcPct val="30000"/>
              </a:spcBef>
              <a:defRPr sz="1200">
                <a:solidFill>
                  <a:schemeClr val="tx1"/>
                </a:solidFill>
                <a:latin typeface="Calibri" pitchFamily="34" charset="0"/>
              </a:defRPr>
            </a:lvl3pPr>
            <a:lvl4pPr marL="1595438" indent="-225425" eaLnBrk="0" hangingPunct="0">
              <a:spcBef>
                <a:spcPct val="30000"/>
              </a:spcBef>
              <a:defRPr sz="1200">
                <a:solidFill>
                  <a:schemeClr val="tx1"/>
                </a:solidFill>
                <a:latin typeface="Calibri" pitchFamily="34" charset="0"/>
              </a:defRPr>
            </a:lvl4pPr>
            <a:lvl5pPr marL="2051050" indent="-225425" eaLnBrk="0" hangingPunct="0">
              <a:spcBef>
                <a:spcPct val="30000"/>
              </a:spcBef>
              <a:defRPr sz="1200">
                <a:solidFill>
                  <a:schemeClr val="tx1"/>
                </a:solidFill>
                <a:latin typeface="Calibri" pitchFamily="34" charset="0"/>
              </a:defRPr>
            </a:lvl5pPr>
            <a:lvl6pPr marL="2508250" indent="-225425" eaLnBrk="0" fontAlgn="base" hangingPunct="0">
              <a:spcBef>
                <a:spcPct val="30000"/>
              </a:spcBef>
              <a:spcAft>
                <a:spcPct val="0"/>
              </a:spcAft>
              <a:defRPr sz="1200">
                <a:solidFill>
                  <a:schemeClr val="tx1"/>
                </a:solidFill>
                <a:latin typeface="Calibri" pitchFamily="34" charset="0"/>
              </a:defRPr>
            </a:lvl6pPr>
            <a:lvl7pPr marL="2965450" indent="-225425" eaLnBrk="0" fontAlgn="base" hangingPunct="0">
              <a:spcBef>
                <a:spcPct val="30000"/>
              </a:spcBef>
              <a:spcAft>
                <a:spcPct val="0"/>
              </a:spcAft>
              <a:defRPr sz="1200">
                <a:solidFill>
                  <a:schemeClr val="tx1"/>
                </a:solidFill>
                <a:latin typeface="Calibri" pitchFamily="34" charset="0"/>
              </a:defRPr>
            </a:lvl7pPr>
            <a:lvl8pPr marL="3422650" indent="-225425" eaLnBrk="0" fontAlgn="base" hangingPunct="0">
              <a:spcBef>
                <a:spcPct val="30000"/>
              </a:spcBef>
              <a:spcAft>
                <a:spcPct val="0"/>
              </a:spcAft>
              <a:defRPr sz="1200">
                <a:solidFill>
                  <a:schemeClr val="tx1"/>
                </a:solidFill>
                <a:latin typeface="Calibri" pitchFamily="34" charset="0"/>
              </a:defRPr>
            </a:lvl8pPr>
            <a:lvl9pPr marL="3879850" indent="-225425"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0110D2B2-56F1-4FA0-AC16-EAC72E7A70E2}" type="slidenum">
              <a:rPr lang="it-IT" altLang="it-IT" sz="1300" smtClean="0">
                <a:latin typeface="Arial" charset="0"/>
              </a:rPr>
              <a:pPr eaLnBrk="1" hangingPunct="1">
                <a:spcBef>
                  <a:spcPct val="0"/>
                </a:spcBef>
              </a:pPr>
              <a:t>155</a:t>
            </a:fld>
            <a:endParaRPr lang="it-IT" altLang="it-IT" sz="130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465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5466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39775" indent="-284163" eaLnBrk="0" hangingPunct="0">
              <a:spcBef>
                <a:spcPct val="30000"/>
              </a:spcBef>
              <a:defRPr sz="1200">
                <a:solidFill>
                  <a:schemeClr val="tx1"/>
                </a:solidFill>
                <a:latin typeface="Calibri" pitchFamily="34" charset="0"/>
              </a:defRPr>
            </a:lvl2pPr>
            <a:lvl3pPr marL="1138238" indent="-225425" eaLnBrk="0" hangingPunct="0">
              <a:spcBef>
                <a:spcPct val="30000"/>
              </a:spcBef>
              <a:defRPr sz="1200">
                <a:solidFill>
                  <a:schemeClr val="tx1"/>
                </a:solidFill>
                <a:latin typeface="Calibri" pitchFamily="34" charset="0"/>
              </a:defRPr>
            </a:lvl3pPr>
            <a:lvl4pPr marL="1595438" indent="-225425" eaLnBrk="0" hangingPunct="0">
              <a:spcBef>
                <a:spcPct val="30000"/>
              </a:spcBef>
              <a:defRPr sz="1200">
                <a:solidFill>
                  <a:schemeClr val="tx1"/>
                </a:solidFill>
                <a:latin typeface="Calibri" pitchFamily="34" charset="0"/>
              </a:defRPr>
            </a:lvl4pPr>
            <a:lvl5pPr marL="2051050" indent="-225425" eaLnBrk="0" hangingPunct="0">
              <a:spcBef>
                <a:spcPct val="30000"/>
              </a:spcBef>
              <a:defRPr sz="1200">
                <a:solidFill>
                  <a:schemeClr val="tx1"/>
                </a:solidFill>
                <a:latin typeface="Calibri" pitchFamily="34" charset="0"/>
              </a:defRPr>
            </a:lvl5pPr>
            <a:lvl6pPr marL="2508250" indent="-225425" eaLnBrk="0" fontAlgn="base" hangingPunct="0">
              <a:spcBef>
                <a:spcPct val="30000"/>
              </a:spcBef>
              <a:spcAft>
                <a:spcPct val="0"/>
              </a:spcAft>
              <a:defRPr sz="1200">
                <a:solidFill>
                  <a:schemeClr val="tx1"/>
                </a:solidFill>
                <a:latin typeface="Calibri" pitchFamily="34" charset="0"/>
              </a:defRPr>
            </a:lvl6pPr>
            <a:lvl7pPr marL="2965450" indent="-225425" eaLnBrk="0" fontAlgn="base" hangingPunct="0">
              <a:spcBef>
                <a:spcPct val="30000"/>
              </a:spcBef>
              <a:spcAft>
                <a:spcPct val="0"/>
              </a:spcAft>
              <a:defRPr sz="1200">
                <a:solidFill>
                  <a:schemeClr val="tx1"/>
                </a:solidFill>
                <a:latin typeface="Calibri" pitchFamily="34" charset="0"/>
              </a:defRPr>
            </a:lvl7pPr>
            <a:lvl8pPr marL="3422650" indent="-225425" eaLnBrk="0" fontAlgn="base" hangingPunct="0">
              <a:spcBef>
                <a:spcPct val="30000"/>
              </a:spcBef>
              <a:spcAft>
                <a:spcPct val="0"/>
              </a:spcAft>
              <a:defRPr sz="1200">
                <a:solidFill>
                  <a:schemeClr val="tx1"/>
                </a:solidFill>
                <a:latin typeface="Calibri" pitchFamily="34" charset="0"/>
              </a:defRPr>
            </a:lvl8pPr>
            <a:lvl9pPr marL="3879850" indent="-225425"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FC9DFB89-8CF9-4627-9EB2-FEDE8696016B}" type="slidenum">
              <a:rPr lang="it-IT" altLang="it-IT" sz="1300" smtClean="0">
                <a:latin typeface="Arial" charset="0"/>
              </a:rPr>
              <a:pPr eaLnBrk="1" hangingPunct="1">
                <a:spcBef>
                  <a:spcPct val="0"/>
                </a:spcBef>
              </a:pPr>
              <a:t>156</a:t>
            </a:fld>
            <a:endParaRPr lang="it-IT" altLang="it-IT" sz="1300">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97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it-IT" b="1" i="1" u="sng">
                <a:solidFill>
                  <a:schemeClr val="bg1"/>
                </a:solidFill>
              </a:rPr>
              <a:t>periodo di pratica lavorativa di durata limitata</a:t>
            </a:r>
            <a:r>
              <a:rPr lang="it-IT" altLang="it-IT" i="1">
                <a:solidFill>
                  <a:schemeClr val="bg1"/>
                </a:solidFill>
              </a:rPr>
              <a:t>, retribuita o no, con una componente di apprendimento e formazione, il cui obiettivo è l’acquisizione di un’esperienza pratica e professionale finalizzata a migliorare l’occupabilità e facilitare la transizione verso un’occupazione regolare.</a:t>
            </a:r>
            <a:endParaRPr lang="it-IT" altLang="it-IT"/>
          </a:p>
        </p:txBody>
      </p:sp>
      <p:sp>
        <p:nvSpPr>
          <p:cNvPr id="4597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15963" indent="-274638" eaLnBrk="0" hangingPunct="0">
              <a:spcBef>
                <a:spcPct val="30000"/>
              </a:spcBef>
              <a:defRPr sz="1200">
                <a:solidFill>
                  <a:schemeClr val="tx1"/>
                </a:solidFill>
                <a:latin typeface="Calibri" pitchFamily="34" charset="0"/>
              </a:defRPr>
            </a:lvl2pPr>
            <a:lvl3pPr marL="1101725" indent="-219075" eaLnBrk="0" hangingPunct="0">
              <a:spcBef>
                <a:spcPct val="30000"/>
              </a:spcBef>
              <a:defRPr sz="1200">
                <a:solidFill>
                  <a:schemeClr val="tx1"/>
                </a:solidFill>
                <a:latin typeface="Calibri" pitchFamily="34" charset="0"/>
              </a:defRPr>
            </a:lvl3pPr>
            <a:lvl4pPr marL="1543050" indent="-219075" eaLnBrk="0" hangingPunct="0">
              <a:spcBef>
                <a:spcPct val="30000"/>
              </a:spcBef>
              <a:defRPr sz="1200">
                <a:solidFill>
                  <a:schemeClr val="tx1"/>
                </a:solidFill>
                <a:latin typeface="Calibri" pitchFamily="34" charset="0"/>
              </a:defRPr>
            </a:lvl4pPr>
            <a:lvl5pPr marL="1984375" indent="-219075" eaLnBrk="0" hangingPunct="0">
              <a:spcBef>
                <a:spcPct val="30000"/>
              </a:spcBef>
              <a:defRPr sz="1200">
                <a:solidFill>
                  <a:schemeClr val="tx1"/>
                </a:solidFill>
                <a:latin typeface="Calibri" pitchFamily="34" charset="0"/>
              </a:defRPr>
            </a:lvl5pPr>
            <a:lvl6pPr marL="2441575" indent="-219075" eaLnBrk="0" fontAlgn="base" hangingPunct="0">
              <a:spcBef>
                <a:spcPct val="30000"/>
              </a:spcBef>
              <a:spcAft>
                <a:spcPct val="0"/>
              </a:spcAft>
              <a:defRPr sz="1200">
                <a:solidFill>
                  <a:schemeClr val="tx1"/>
                </a:solidFill>
                <a:latin typeface="Calibri" pitchFamily="34" charset="0"/>
              </a:defRPr>
            </a:lvl6pPr>
            <a:lvl7pPr marL="2898775" indent="-219075" eaLnBrk="0" fontAlgn="base" hangingPunct="0">
              <a:spcBef>
                <a:spcPct val="30000"/>
              </a:spcBef>
              <a:spcAft>
                <a:spcPct val="0"/>
              </a:spcAft>
              <a:defRPr sz="1200">
                <a:solidFill>
                  <a:schemeClr val="tx1"/>
                </a:solidFill>
                <a:latin typeface="Calibri" pitchFamily="34" charset="0"/>
              </a:defRPr>
            </a:lvl7pPr>
            <a:lvl8pPr marL="3355975" indent="-219075" eaLnBrk="0" fontAlgn="base" hangingPunct="0">
              <a:spcBef>
                <a:spcPct val="30000"/>
              </a:spcBef>
              <a:spcAft>
                <a:spcPct val="0"/>
              </a:spcAft>
              <a:defRPr sz="1200">
                <a:solidFill>
                  <a:schemeClr val="tx1"/>
                </a:solidFill>
                <a:latin typeface="Calibri" pitchFamily="34" charset="0"/>
              </a:defRPr>
            </a:lvl8pPr>
            <a:lvl9pPr marL="3813175" indent="-219075"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AB1015ED-B8C5-40D6-86EB-3BD5637605EC}" type="slidenum">
              <a:rPr lang="it-IT" altLang="it-IT" sz="1300" smtClean="0">
                <a:latin typeface="Arial" charset="0"/>
              </a:rPr>
              <a:pPr eaLnBrk="1" hangingPunct="1">
                <a:spcBef>
                  <a:spcPct val="0"/>
                </a:spcBef>
              </a:pPr>
              <a:t>205</a:t>
            </a:fld>
            <a:endParaRPr lang="it-IT" altLang="it-IT" sz="1300">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97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it-IT" b="1" i="1" u="sng">
                <a:solidFill>
                  <a:schemeClr val="bg1"/>
                </a:solidFill>
              </a:rPr>
              <a:t>periodo di pratica lavorativa di durata limitata</a:t>
            </a:r>
            <a:r>
              <a:rPr lang="it-IT" altLang="it-IT" i="1">
                <a:solidFill>
                  <a:schemeClr val="bg1"/>
                </a:solidFill>
              </a:rPr>
              <a:t>, retribuita o no, con una componente di apprendimento e formazione, il cui obiettivo è l’acquisizione di un’esperienza pratica e professionale finalizzata a migliorare l’occupabilità e facilitare la transizione verso un’occupazione regolare.</a:t>
            </a:r>
            <a:endParaRPr lang="it-IT" altLang="it-IT"/>
          </a:p>
        </p:txBody>
      </p:sp>
      <p:sp>
        <p:nvSpPr>
          <p:cNvPr id="4597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15963" indent="-274638" eaLnBrk="0" hangingPunct="0">
              <a:spcBef>
                <a:spcPct val="30000"/>
              </a:spcBef>
              <a:defRPr sz="1200">
                <a:solidFill>
                  <a:schemeClr val="tx1"/>
                </a:solidFill>
                <a:latin typeface="Calibri" pitchFamily="34" charset="0"/>
              </a:defRPr>
            </a:lvl2pPr>
            <a:lvl3pPr marL="1101725" indent="-219075" eaLnBrk="0" hangingPunct="0">
              <a:spcBef>
                <a:spcPct val="30000"/>
              </a:spcBef>
              <a:defRPr sz="1200">
                <a:solidFill>
                  <a:schemeClr val="tx1"/>
                </a:solidFill>
                <a:latin typeface="Calibri" pitchFamily="34" charset="0"/>
              </a:defRPr>
            </a:lvl3pPr>
            <a:lvl4pPr marL="1543050" indent="-219075" eaLnBrk="0" hangingPunct="0">
              <a:spcBef>
                <a:spcPct val="30000"/>
              </a:spcBef>
              <a:defRPr sz="1200">
                <a:solidFill>
                  <a:schemeClr val="tx1"/>
                </a:solidFill>
                <a:latin typeface="Calibri" pitchFamily="34" charset="0"/>
              </a:defRPr>
            </a:lvl4pPr>
            <a:lvl5pPr marL="1984375" indent="-219075" eaLnBrk="0" hangingPunct="0">
              <a:spcBef>
                <a:spcPct val="30000"/>
              </a:spcBef>
              <a:defRPr sz="1200">
                <a:solidFill>
                  <a:schemeClr val="tx1"/>
                </a:solidFill>
                <a:latin typeface="Calibri" pitchFamily="34" charset="0"/>
              </a:defRPr>
            </a:lvl5pPr>
            <a:lvl6pPr marL="2441575" indent="-219075" eaLnBrk="0" fontAlgn="base" hangingPunct="0">
              <a:spcBef>
                <a:spcPct val="30000"/>
              </a:spcBef>
              <a:spcAft>
                <a:spcPct val="0"/>
              </a:spcAft>
              <a:defRPr sz="1200">
                <a:solidFill>
                  <a:schemeClr val="tx1"/>
                </a:solidFill>
                <a:latin typeface="Calibri" pitchFamily="34" charset="0"/>
              </a:defRPr>
            </a:lvl6pPr>
            <a:lvl7pPr marL="2898775" indent="-219075" eaLnBrk="0" fontAlgn="base" hangingPunct="0">
              <a:spcBef>
                <a:spcPct val="30000"/>
              </a:spcBef>
              <a:spcAft>
                <a:spcPct val="0"/>
              </a:spcAft>
              <a:defRPr sz="1200">
                <a:solidFill>
                  <a:schemeClr val="tx1"/>
                </a:solidFill>
                <a:latin typeface="Calibri" pitchFamily="34" charset="0"/>
              </a:defRPr>
            </a:lvl7pPr>
            <a:lvl8pPr marL="3355975" indent="-219075" eaLnBrk="0" fontAlgn="base" hangingPunct="0">
              <a:spcBef>
                <a:spcPct val="30000"/>
              </a:spcBef>
              <a:spcAft>
                <a:spcPct val="0"/>
              </a:spcAft>
              <a:defRPr sz="1200">
                <a:solidFill>
                  <a:schemeClr val="tx1"/>
                </a:solidFill>
                <a:latin typeface="Calibri" pitchFamily="34" charset="0"/>
              </a:defRPr>
            </a:lvl8pPr>
            <a:lvl9pPr marL="3813175" indent="-219075"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AB1015ED-B8C5-40D6-86EB-3BD5637605EC}" type="slidenum">
              <a:rPr lang="it-IT" altLang="it-IT" sz="1300" smtClean="0">
                <a:latin typeface="Arial" charset="0"/>
              </a:rPr>
              <a:pPr eaLnBrk="1" hangingPunct="1">
                <a:spcBef>
                  <a:spcPct val="0"/>
                </a:spcBef>
              </a:pPr>
              <a:t>206</a:t>
            </a:fld>
            <a:endParaRPr lang="it-IT" altLang="it-IT" sz="1300">
              <a:latin typeface="Arial" charset="0"/>
            </a:endParaRPr>
          </a:p>
        </p:txBody>
      </p:sp>
    </p:spTree>
    <p:extLst>
      <p:ext uri="{BB962C8B-B14F-4D97-AF65-F5344CB8AC3E}">
        <p14:creationId xmlns:p14="http://schemas.microsoft.com/office/powerpoint/2010/main" val="14868910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97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it-IT" b="1" i="1" u="sng">
                <a:solidFill>
                  <a:schemeClr val="bg1"/>
                </a:solidFill>
              </a:rPr>
              <a:t>periodo di pratica lavorativa di durata limitata</a:t>
            </a:r>
            <a:r>
              <a:rPr lang="it-IT" altLang="it-IT" i="1">
                <a:solidFill>
                  <a:schemeClr val="bg1"/>
                </a:solidFill>
              </a:rPr>
              <a:t>, retribuita o no, con una componente di apprendimento e formazione, il cui obiettivo è l’acquisizione di un’esperienza pratica e professionale finalizzata a migliorare l’occupabilità e facilitare la transizione verso un’occupazione regolare.</a:t>
            </a:r>
            <a:endParaRPr lang="it-IT" altLang="it-IT"/>
          </a:p>
        </p:txBody>
      </p:sp>
      <p:sp>
        <p:nvSpPr>
          <p:cNvPr id="4597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15963" indent="-274638" eaLnBrk="0" hangingPunct="0">
              <a:spcBef>
                <a:spcPct val="30000"/>
              </a:spcBef>
              <a:defRPr sz="1200">
                <a:solidFill>
                  <a:schemeClr val="tx1"/>
                </a:solidFill>
                <a:latin typeface="Calibri" pitchFamily="34" charset="0"/>
              </a:defRPr>
            </a:lvl2pPr>
            <a:lvl3pPr marL="1101725" indent="-219075" eaLnBrk="0" hangingPunct="0">
              <a:spcBef>
                <a:spcPct val="30000"/>
              </a:spcBef>
              <a:defRPr sz="1200">
                <a:solidFill>
                  <a:schemeClr val="tx1"/>
                </a:solidFill>
                <a:latin typeface="Calibri" pitchFamily="34" charset="0"/>
              </a:defRPr>
            </a:lvl3pPr>
            <a:lvl4pPr marL="1543050" indent="-219075" eaLnBrk="0" hangingPunct="0">
              <a:spcBef>
                <a:spcPct val="30000"/>
              </a:spcBef>
              <a:defRPr sz="1200">
                <a:solidFill>
                  <a:schemeClr val="tx1"/>
                </a:solidFill>
                <a:latin typeface="Calibri" pitchFamily="34" charset="0"/>
              </a:defRPr>
            </a:lvl4pPr>
            <a:lvl5pPr marL="1984375" indent="-219075" eaLnBrk="0" hangingPunct="0">
              <a:spcBef>
                <a:spcPct val="30000"/>
              </a:spcBef>
              <a:defRPr sz="1200">
                <a:solidFill>
                  <a:schemeClr val="tx1"/>
                </a:solidFill>
                <a:latin typeface="Calibri" pitchFamily="34" charset="0"/>
              </a:defRPr>
            </a:lvl5pPr>
            <a:lvl6pPr marL="2441575" indent="-219075" eaLnBrk="0" fontAlgn="base" hangingPunct="0">
              <a:spcBef>
                <a:spcPct val="30000"/>
              </a:spcBef>
              <a:spcAft>
                <a:spcPct val="0"/>
              </a:spcAft>
              <a:defRPr sz="1200">
                <a:solidFill>
                  <a:schemeClr val="tx1"/>
                </a:solidFill>
                <a:latin typeface="Calibri" pitchFamily="34" charset="0"/>
              </a:defRPr>
            </a:lvl6pPr>
            <a:lvl7pPr marL="2898775" indent="-219075" eaLnBrk="0" fontAlgn="base" hangingPunct="0">
              <a:spcBef>
                <a:spcPct val="30000"/>
              </a:spcBef>
              <a:spcAft>
                <a:spcPct val="0"/>
              </a:spcAft>
              <a:defRPr sz="1200">
                <a:solidFill>
                  <a:schemeClr val="tx1"/>
                </a:solidFill>
                <a:latin typeface="Calibri" pitchFamily="34" charset="0"/>
              </a:defRPr>
            </a:lvl7pPr>
            <a:lvl8pPr marL="3355975" indent="-219075" eaLnBrk="0" fontAlgn="base" hangingPunct="0">
              <a:spcBef>
                <a:spcPct val="30000"/>
              </a:spcBef>
              <a:spcAft>
                <a:spcPct val="0"/>
              </a:spcAft>
              <a:defRPr sz="1200">
                <a:solidFill>
                  <a:schemeClr val="tx1"/>
                </a:solidFill>
                <a:latin typeface="Calibri" pitchFamily="34" charset="0"/>
              </a:defRPr>
            </a:lvl8pPr>
            <a:lvl9pPr marL="3813175" indent="-219075"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AB1015ED-B8C5-40D6-86EB-3BD5637605EC}" type="slidenum">
              <a:rPr lang="it-IT" altLang="it-IT" sz="1300" smtClean="0">
                <a:latin typeface="Arial" charset="0"/>
              </a:rPr>
              <a:pPr eaLnBrk="1" hangingPunct="1">
                <a:spcBef>
                  <a:spcPct val="0"/>
                </a:spcBef>
              </a:pPr>
              <a:t>207</a:t>
            </a:fld>
            <a:endParaRPr lang="it-IT" altLang="it-IT" sz="1300">
              <a:latin typeface="Arial" charset="0"/>
            </a:endParaRPr>
          </a:p>
        </p:txBody>
      </p:sp>
    </p:spTree>
    <p:extLst>
      <p:ext uri="{BB962C8B-B14F-4D97-AF65-F5344CB8AC3E}">
        <p14:creationId xmlns:p14="http://schemas.microsoft.com/office/powerpoint/2010/main" val="27057535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7971"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67972"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15963" indent="-274638" eaLnBrk="0" hangingPunct="0">
              <a:spcBef>
                <a:spcPct val="30000"/>
              </a:spcBef>
              <a:defRPr sz="1200">
                <a:solidFill>
                  <a:schemeClr val="tx1"/>
                </a:solidFill>
                <a:latin typeface="Calibri" pitchFamily="34" charset="0"/>
              </a:defRPr>
            </a:lvl2pPr>
            <a:lvl3pPr marL="1101725" indent="-219075" eaLnBrk="0" hangingPunct="0">
              <a:spcBef>
                <a:spcPct val="30000"/>
              </a:spcBef>
              <a:defRPr sz="1200">
                <a:solidFill>
                  <a:schemeClr val="tx1"/>
                </a:solidFill>
                <a:latin typeface="Calibri" pitchFamily="34" charset="0"/>
              </a:defRPr>
            </a:lvl3pPr>
            <a:lvl4pPr marL="1543050" indent="-219075" eaLnBrk="0" hangingPunct="0">
              <a:spcBef>
                <a:spcPct val="30000"/>
              </a:spcBef>
              <a:defRPr sz="1200">
                <a:solidFill>
                  <a:schemeClr val="tx1"/>
                </a:solidFill>
                <a:latin typeface="Calibri" pitchFamily="34" charset="0"/>
              </a:defRPr>
            </a:lvl4pPr>
            <a:lvl5pPr marL="1984375" indent="-219075" eaLnBrk="0" hangingPunct="0">
              <a:spcBef>
                <a:spcPct val="30000"/>
              </a:spcBef>
              <a:defRPr sz="1200">
                <a:solidFill>
                  <a:schemeClr val="tx1"/>
                </a:solidFill>
                <a:latin typeface="Calibri" pitchFamily="34" charset="0"/>
              </a:defRPr>
            </a:lvl5pPr>
            <a:lvl6pPr marL="2441575" indent="-219075" eaLnBrk="0" fontAlgn="base" hangingPunct="0">
              <a:spcBef>
                <a:spcPct val="30000"/>
              </a:spcBef>
              <a:spcAft>
                <a:spcPct val="0"/>
              </a:spcAft>
              <a:defRPr sz="1200">
                <a:solidFill>
                  <a:schemeClr val="tx1"/>
                </a:solidFill>
                <a:latin typeface="Calibri" pitchFamily="34" charset="0"/>
              </a:defRPr>
            </a:lvl6pPr>
            <a:lvl7pPr marL="2898775" indent="-219075" eaLnBrk="0" fontAlgn="base" hangingPunct="0">
              <a:spcBef>
                <a:spcPct val="30000"/>
              </a:spcBef>
              <a:spcAft>
                <a:spcPct val="0"/>
              </a:spcAft>
              <a:defRPr sz="1200">
                <a:solidFill>
                  <a:schemeClr val="tx1"/>
                </a:solidFill>
                <a:latin typeface="Calibri" pitchFamily="34" charset="0"/>
              </a:defRPr>
            </a:lvl7pPr>
            <a:lvl8pPr marL="3355975" indent="-219075" eaLnBrk="0" fontAlgn="base" hangingPunct="0">
              <a:spcBef>
                <a:spcPct val="30000"/>
              </a:spcBef>
              <a:spcAft>
                <a:spcPct val="0"/>
              </a:spcAft>
              <a:defRPr sz="1200">
                <a:solidFill>
                  <a:schemeClr val="tx1"/>
                </a:solidFill>
                <a:latin typeface="Calibri" pitchFamily="34" charset="0"/>
              </a:defRPr>
            </a:lvl8pPr>
            <a:lvl9pPr marL="3813175" indent="-219075"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446AE1EE-1AC5-4FBB-B11C-2A1F22F6F7A6}" type="slidenum">
              <a:rPr lang="it-IT" altLang="it-IT" sz="1300" smtClean="0">
                <a:latin typeface="Arial" charset="0"/>
              </a:rPr>
              <a:pPr eaLnBrk="1" hangingPunct="1">
                <a:spcBef>
                  <a:spcPct val="0"/>
                </a:spcBef>
              </a:pPr>
              <a:t>208</a:t>
            </a:fld>
            <a:endParaRPr lang="it-IT" altLang="it-IT" sz="1300">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8995"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68996"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15963" indent="-274638" eaLnBrk="0" hangingPunct="0">
              <a:spcBef>
                <a:spcPct val="30000"/>
              </a:spcBef>
              <a:defRPr sz="1200">
                <a:solidFill>
                  <a:schemeClr val="tx1"/>
                </a:solidFill>
                <a:latin typeface="Calibri" pitchFamily="34" charset="0"/>
              </a:defRPr>
            </a:lvl2pPr>
            <a:lvl3pPr marL="1101725" indent="-219075" eaLnBrk="0" hangingPunct="0">
              <a:spcBef>
                <a:spcPct val="30000"/>
              </a:spcBef>
              <a:defRPr sz="1200">
                <a:solidFill>
                  <a:schemeClr val="tx1"/>
                </a:solidFill>
                <a:latin typeface="Calibri" pitchFamily="34" charset="0"/>
              </a:defRPr>
            </a:lvl3pPr>
            <a:lvl4pPr marL="1543050" indent="-219075" eaLnBrk="0" hangingPunct="0">
              <a:spcBef>
                <a:spcPct val="30000"/>
              </a:spcBef>
              <a:defRPr sz="1200">
                <a:solidFill>
                  <a:schemeClr val="tx1"/>
                </a:solidFill>
                <a:latin typeface="Calibri" pitchFamily="34" charset="0"/>
              </a:defRPr>
            </a:lvl4pPr>
            <a:lvl5pPr marL="1984375" indent="-219075" eaLnBrk="0" hangingPunct="0">
              <a:spcBef>
                <a:spcPct val="30000"/>
              </a:spcBef>
              <a:defRPr sz="1200">
                <a:solidFill>
                  <a:schemeClr val="tx1"/>
                </a:solidFill>
                <a:latin typeface="Calibri" pitchFamily="34" charset="0"/>
              </a:defRPr>
            </a:lvl5pPr>
            <a:lvl6pPr marL="2441575" indent="-219075" eaLnBrk="0" fontAlgn="base" hangingPunct="0">
              <a:spcBef>
                <a:spcPct val="30000"/>
              </a:spcBef>
              <a:spcAft>
                <a:spcPct val="0"/>
              </a:spcAft>
              <a:defRPr sz="1200">
                <a:solidFill>
                  <a:schemeClr val="tx1"/>
                </a:solidFill>
                <a:latin typeface="Calibri" pitchFamily="34" charset="0"/>
              </a:defRPr>
            </a:lvl6pPr>
            <a:lvl7pPr marL="2898775" indent="-219075" eaLnBrk="0" fontAlgn="base" hangingPunct="0">
              <a:spcBef>
                <a:spcPct val="30000"/>
              </a:spcBef>
              <a:spcAft>
                <a:spcPct val="0"/>
              </a:spcAft>
              <a:defRPr sz="1200">
                <a:solidFill>
                  <a:schemeClr val="tx1"/>
                </a:solidFill>
                <a:latin typeface="Calibri" pitchFamily="34" charset="0"/>
              </a:defRPr>
            </a:lvl7pPr>
            <a:lvl8pPr marL="3355975" indent="-219075" eaLnBrk="0" fontAlgn="base" hangingPunct="0">
              <a:spcBef>
                <a:spcPct val="30000"/>
              </a:spcBef>
              <a:spcAft>
                <a:spcPct val="0"/>
              </a:spcAft>
              <a:defRPr sz="1200">
                <a:solidFill>
                  <a:schemeClr val="tx1"/>
                </a:solidFill>
                <a:latin typeface="Calibri" pitchFamily="34" charset="0"/>
              </a:defRPr>
            </a:lvl8pPr>
            <a:lvl9pPr marL="3813175" indent="-219075"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5F0500CB-7C6B-4D57-BA28-83918D532F7F}" type="slidenum">
              <a:rPr lang="it-IT" altLang="it-IT" sz="1300" smtClean="0">
                <a:latin typeface="Arial" charset="0"/>
              </a:rPr>
              <a:pPr eaLnBrk="1" hangingPunct="1">
                <a:spcBef>
                  <a:spcPct val="0"/>
                </a:spcBef>
              </a:pPr>
              <a:t>209</a:t>
            </a:fld>
            <a:endParaRPr lang="it-IT" altLang="it-IT" sz="1300">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2"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03"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it-IT"/>
              <a:t>La definizione compenso è errata.</a:t>
            </a:r>
          </a:p>
          <a:p>
            <a:r>
              <a:rPr lang="it-IT" altLang="it-IT"/>
              <a:t>Il TUIR </a:t>
            </a:r>
          </a:p>
        </p:txBody>
      </p:sp>
      <p:sp>
        <p:nvSpPr>
          <p:cNvPr id="460804"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15963" indent="-274638" eaLnBrk="0" hangingPunct="0">
              <a:spcBef>
                <a:spcPct val="30000"/>
              </a:spcBef>
              <a:defRPr sz="1200">
                <a:solidFill>
                  <a:schemeClr val="tx1"/>
                </a:solidFill>
                <a:latin typeface="Calibri" pitchFamily="34" charset="0"/>
              </a:defRPr>
            </a:lvl2pPr>
            <a:lvl3pPr marL="1101725" indent="-219075" eaLnBrk="0" hangingPunct="0">
              <a:spcBef>
                <a:spcPct val="30000"/>
              </a:spcBef>
              <a:defRPr sz="1200">
                <a:solidFill>
                  <a:schemeClr val="tx1"/>
                </a:solidFill>
                <a:latin typeface="Calibri" pitchFamily="34" charset="0"/>
              </a:defRPr>
            </a:lvl3pPr>
            <a:lvl4pPr marL="1543050" indent="-219075" eaLnBrk="0" hangingPunct="0">
              <a:spcBef>
                <a:spcPct val="30000"/>
              </a:spcBef>
              <a:defRPr sz="1200">
                <a:solidFill>
                  <a:schemeClr val="tx1"/>
                </a:solidFill>
                <a:latin typeface="Calibri" pitchFamily="34" charset="0"/>
              </a:defRPr>
            </a:lvl4pPr>
            <a:lvl5pPr marL="1984375" indent="-219075" eaLnBrk="0" hangingPunct="0">
              <a:spcBef>
                <a:spcPct val="30000"/>
              </a:spcBef>
              <a:defRPr sz="1200">
                <a:solidFill>
                  <a:schemeClr val="tx1"/>
                </a:solidFill>
                <a:latin typeface="Calibri" pitchFamily="34" charset="0"/>
              </a:defRPr>
            </a:lvl5pPr>
            <a:lvl6pPr marL="2441575" indent="-219075" eaLnBrk="0" fontAlgn="base" hangingPunct="0">
              <a:spcBef>
                <a:spcPct val="30000"/>
              </a:spcBef>
              <a:spcAft>
                <a:spcPct val="0"/>
              </a:spcAft>
              <a:defRPr sz="1200">
                <a:solidFill>
                  <a:schemeClr val="tx1"/>
                </a:solidFill>
                <a:latin typeface="Calibri" pitchFamily="34" charset="0"/>
              </a:defRPr>
            </a:lvl6pPr>
            <a:lvl7pPr marL="2898775" indent="-219075" eaLnBrk="0" fontAlgn="base" hangingPunct="0">
              <a:spcBef>
                <a:spcPct val="30000"/>
              </a:spcBef>
              <a:spcAft>
                <a:spcPct val="0"/>
              </a:spcAft>
              <a:defRPr sz="1200">
                <a:solidFill>
                  <a:schemeClr val="tx1"/>
                </a:solidFill>
                <a:latin typeface="Calibri" pitchFamily="34" charset="0"/>
              </a:defRPr>
            </a:lvl7pPr>
            <a:lvl8pPr marL="3355975" indent="-219075" eaLnBrk="0" fontAlgn="base" hangingPunct="0">
              <a:spcBef>
                <a:spcPct val="30000"/>
              </a:spcBef>
              <a:spcAft>
                <a:spcPct val="0"/>
              </a:spcAft>
              <a:defRPr sz="1200">
                <a:solidFill>
                  <a:schemeClr val="tx1"/>
                </a:solidFill>
                <a:latin typeface="Calibri" pitchFamily="34" charset="0"/>
              </a:defRPr>
            </a:lvl8pPr>
            <a:lvl9pPr marL="3813175" indent="-219075"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67683A41-E47A-404D-86B6-00440777993B}" type="slidenum">
              <a:rPr lang="it-IT" altLang="it-IT" sz="1300" smtClean="0">
                <a:latin typeface="Arial" charset="0"/>
              </a:rPr>
              <a:pPr eaLnBrk="1" hangingPunct="1">
                <a:spcBef>
                  <a:spcPct val="0"/>
                </a:spcBef>
              </a:pPr>
              <a:t>210</a:t>
            </a:fld>
            <a:endParaRPr lang="it-IT" altLang="it-IT" sz="1300">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6"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1827"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it-IT"/>
              <a:t>Il TUIR ART. 50 </a:t>
            </a:r>
          </a:p>
        </p:txBody>
      </p:sp>
      <p:sp>
        <p:nvSpPr>
          <p:cNvPr id="461828"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15963" indent="-274638" eaLnBrk="0" hangingPunct="0">
              <a:spcBef>
                <a:spcPct val="30000"/>
              </a:spcBef>
              <a:defRPr sz="1200">
                <a:solidFill>
                  <a:schemeClr val="tx1"/>
                </a:solidFill>
                <a:latin typeface="Calibri" pitchFamily="34" charset="0"/>
              </a:defRPr>
            </a:lvl2pPr>
            <a:lvl3pPr marL="1101725" indent="-219075" eaLnBrk="0" hangingPunct="0">
              <a:spcBef>
                <a:spcPct val="30000"/>
              </a:spcBef>
              <a:defRPr sz="1200">
                <a:solidFill>
                  <a:schemeClr val="tx1"/>
                </a:solidFill>
                <a:latin typeface="Calibri" pitchFamily="34" charset="0"/>
              </a:defRPr>
            </a:lvl3pPr>
            <a:lvl4pPr marL="1543050" indent="-219075" eaLnBrk="0" hangingPunct="0">
              <a:spcBef>
                <a:spcPct val="30000"/>
              </a:spcBef>
              <a:defRPr sz="1200">
                <a:solidFill>
                  <a:schemeClr val="tx1"/>
                </a:solidFill>
                <a:latin typeface="Calibri" pitchFamily="34" charset="0"/>
              </a:defRPr>
            </a:lvl4pPr>
            <a:lvl5pPr marL="1984375" indent="-219075" eaLnBrk="0" hangingPunct="0">
              <a:spcBef>
                <a:spcPct val="30000"/>
              </a:spcBef>
              <a:defRPr sz="1200">
                <a:solidFill>
                  <a:schemeClr val="tx1"/>
                </a:solidFill>
                <a:latin typeface="Calibri" pitchFamily="34" charset="0"/>
              </a:defRPr>
            </a:lvl5pPr>
            <a:lvl6pPr marL="2441575" indent="-219075" eaLnBrk="0" fontAlgn="base" hangingPunct="0">
              <a:spcBef>
                <a:spcPct val="30000"/>
              </a:spcBef>
              <a:spcAft>
                <a:spcPct val="0"/>
              </a:spcAft>
              <a:defRPr sz="1200">
                <a:solidFill>
                  <a:schemeClr val="tx1"/>
                </a:solidFill>
                <a:latin typeface="Calibri" pitchFamily="34" charset="0"/>
              </a:defRPr>
            </a:lvl6pPr>
            <a:lvl7pPr marL="2898775" indent="-219075" eaLnBrk="0" fontAlgn="base" hangingPunct="0">
              <a:spcBef>
                <a:spcPct val="30000"/>
              </a:spcBef>
              <a:spcAft>
                <a:spcPct val="0"/>
              </a:spcAft>
              <a:defRPr sz="1200">
                <a:solidFill>
                  <a:schemeClr val="tx1"/>
                </a:solidFill>
                <a:latin typeface="Calibri" pitchFamily="34" charset="0"/>
              </a:defRPr>
            </a:lvl7pPr>
            <a:lvl8pPr marL="3355975" indent="-219075" eaLnBrk="0" fontAlgn="base" hangingPunct="0">
              <a:spcBef>
                <a:spcPct val="30000"/>
              </a:spcBef>
              <a:spcAft>
                <a:spcPct val="0"/>
              </a:spcAft>
              <a:defRPr sz="1200">
                <a:solidFill>
                  <a:schemeClr val="tx1"/>
                </a:solidFill>
                <a:latin typeface="Calibri" pitchFamily="34" charset="0"/>
              </a:defRPr>
            </a:lvl8pPr>
            <a:lvl9pPr marL="3813175" indent="-219075"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535FD3C0-20E8-4725-AEF7-6F821388FC58}" type="slidenum">
              <a:rPr lang="it-IT" altLang="it-IT" sz="1300" smtClean="0">
                <a:latin typeface="Arial" charset="0"/>
              </a:rPr>
              <a:pPr eaLnBrk="1" hangingPunct="1">
                <a:spcBef>
                  <a:spcPct val="0"/>
                </a:spcBef>
              </a:pPr>
              <a:t>211</a:t>
            </a:fld>
            <a:endParaRPr lang="it-IT" altLang="it-IT" sz="1300">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489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it-IT">
                <a:solidFill>
                  <a:schemeClr val="bg1"/>
                </a:solidFill>
              </a:rPr>
              <a:t>La loro disciplina spetta integralmente alle Regioni e alle Province Autonome, sebbene le </a:t>
            </a:r>
            <a:r>
              <a:rPr lang="it-IT" altLang="it-IT" b="1">
                <a:solidFill>
                  <a:schemeClr val="bg1"/>
                </a:solidFill>
                <a:hlinkClick r:id="rId3" tooltip="Vai all'accordo 25 maggio 2017"/>
              </a:rPr>
              <a:t>Linee guida nazionali</a:t>
            </a:r>
            <a:r>
              <a:rPr lang="it-IT" altLang="it-IT">
                <a:solidFill>
                  <a:schemeClr val="bg1"/>
                </a:solidFill>
              </a:rPr>
              <a:t> forniscano una cornice normativa di riferimento, al fine di evitare un utilizzo improprio di questo strumento.</a:t>
            </a:r>
            <a:endParaRPr lang="it-IT" altLang="it-IT" b="1">
              <a:solidFill>
                <a:schemeClr val="bg1"/>
              </a:solidFill>
            </a:endParaRPr>
          </a:p>
        </p:txBody>
      </p:sp>
      <p:sp>
        <p:nvSpPr>
          <p:cNvPr id="46490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15963" indent="-274638" eaLnBrk="0" hangingPunct="0">
              <a:spcBef>
                <a:spcPct val="30000"/>
              </a:spcBef>
              <a:defRPr sz="1200">
                <a:solidFill>
                  <a:schemeClr val="tx1"/>
                </a:solidFill>
                <a:latin typeface="Calibri" pitchFamily="34" charset="0"/>
              </a:defRPr>
            </a:lvl2pPr>
            <a:lvl3pPr marL="1101725" indent="-219075" eaLnBrk="0" hangingPunct="0">
              <a:spcBef>
                <a:spcPct val="30000"/>
              </a:spcBef>
              <a:defRPr sz="1200">
                <a:solidFill>
                  <a:schemeClr val="tx1"/>
                </a:solidFill>
                <a:latin typeface="Calibri" pitchFamily="34" charset="0"/>
              </a:defRPr>
            </a:lvl3pPr>
            <a:lvl4pPr marL="1543050" indent="-219075" eaLnBrk="0" hangingPunct="0">
              <a:spcBef>
                <a:spcPct val="30000"/>
              </a:spcBef>
              <a:defRPr sz="1200">
                <a:solidFill>
                  <a:schemeClr val="tx1"/>
                </a:solidFill>
                <a:latin typeface="Calibri" pitchFamily="34" charset="0"/>
              </a:defRPr>
            </a:lvl4pPr>
            <a:lvl5pPr marL="1984375" indent="-219075" eaLnBrk="0" hangingPunct="0">
              <a:spcBef>
                <a:spcPct val="30000"/>
              </a:spcBef>
              <a:defRPr sz="1200">
                <a:solidFill>
                  <a:schemeClr val="tx1"/>
                </a:solidFill>
                <a:latin typeface="Calibri" pitchFamily="34" charset="0"/>
              </a:defRPr>
            </a:lvl5pPr>
            <a:lvl6pPr marL="2441575" indent="-219075" eaLnBrk="0" fontAlgn="base" hangingPunct="0">
              <a:spcBef>
                <a:spcPct val="30000"/>
              </a:spcBef>
              <a:spcAft>
                <a:spcPct val="0"/>
              </a:spcAft>
              <a:defRPr sz="1200">
                <a:solidFill>
                  <a:schemeClr val="tx1"/>
                </a:solidFill>
                <a:latin typeface="Calibri" pitchFamily="34" charset="0"/>
              </a:defRPr>
            </a:lvl6pPr>
            <a:lvl7pPr marL="2898775" indent="-219075" eaLnBrk="0" fontAlgn="base" hangingPunct="0">
              <a:spcBef>
                <a:spcPct val="30000"/>
              </a:spcBef>
              <a:spcAft>
                <a:spcPct val="0"/>
              </a:spcAft>
              <a:defRPr sz="1200">
                <a:solidFill>
                  <a:schemeClr val="tx1"/>
                </a:solidFill>
                <a:latin typeface="Calibri" pitchFamily="34" charset="0"/>
              </a:defRPr>
            </a:lvl7pPr>
            <a:lvl8pPr marL="3355975" indent="-219075" eaLnBrk="0" fontAlgn="base" hangingPunct="0">
              <a:spcBef>
                <a:spcPct val="30000"/>
              </a:spcBef>
              <a:spcAft>
                <a:spcPct val="0"/>
              </a:spcAft>
              <a:defRPr sz="1200">
                <a:solidFill>
                  <a:schemeClr val="tx1"/>
                </a:solidFill>
                <a:latin typeface="Calibri" pitchFamily="34" charset="0"/>
              </a:defRPr>
            </a:lvl8pPr>
            <a:lvl9pPr marL="3813175" indent="-219075"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4D7897AC-E52C-4139-B00D-89C698A1B422}" type="slidenum">
              <a:rPr lang="it-IT" altLang="it-IT" sz="1300" smtClean="0">
                <a:latin typeface="Arial" charset="0"/>
              </a:rPr>
              <a:pPr eaLnBrk="1" hangingPunct="1">
                <a:spcBef>
                  <a:spcPct val="0"/>
                </a:spcBef>
              </a:pPr>
              <a:t>213</a:t>
            </a:fld>
            <a:endParaRPr lang="it-IT" altLang="it-IT" sz="1300">
              <a:latin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2"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5923"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it-IT"/>
              <a:t>Ma riprenderemo fra poco sulle linee guida, comunque rinviando all’intervento successivo per le regole in Emilia Romagna.</a:t>
            </a:r>
          </a:p>
        </p:txBody>
      </p:sp>
      <p:sp>
        <p:nvSpPr>
          <p:cNvPr id="465924"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15963" indent="-274638" eaLnBrk="0" hangingPunct="0">
              <a:spcBef>
                <a:spcPct val="30000"/>
              </a:spcBef>
              <a:defRPr sz="1200">
                <a:solidFill>
                  <a:schemeClr val="tx1"/>
                </a:solidFill>
                <a:latin typeface="Calibri" pitchFamily="34" charset="0"/>
              </a:defRPr>
            </a:lvl2pPr>
            <a:lvl3pPr marL="1101725" indent="-219075" eaLnBrk="0" hangingPunct="0">
              <a:spcBef>
                <a:spcPct val="30000"/>
              </a:spcBef>
              <a:defRPr sz="1200">
                <a:solidFill>
                  <a:schemeClr val="tx1"/>
                </a:solidFill>
                <a:latin typeface="Calibri" pitchFamily="34" charset="0"/>
              </a:defRPr>
            </a:lvl3pPr>
            <a:lvl4pPr marL="1543050" indent="-219075" eaLnBrk="0" hangingPunct="0">
              <a:spcBef>
                <a:spcPct val="30000"/>
              </a:spcBef>
              <a:defRPr sz="1200">
                <a:solidFill>
                  <a:schemeClr val="tx1"/>
                </a:solidFill>
                <a:latin typeface="Calibri" pitchFamily="34" charset="0"/>
              </a:defRPr>
            </a:lvl4pPr>
            <a:lvl5pPr marL="1984375" indent="-219075" eaLnBrk="0" hangingPunct="0">
              <a:spcBef>
                <a:spcPct val="30000"/>
              </a:spcBef>
              <a:defRPr sz="1200">
                <a:solidFill>
                  <a:schemeClr val="tx1"/>
                </a:solidFill>
                <a:latin typeface="Calibri" pitchFamily="34" charset="0"/>
              </a:defRPr>
            </a:lvl5pPr>
            <a:lvl6pPr marL="2441575" indent="-219075" eaLnBrk="0" fontAlgn="base" hangingPunct="0">
              <a:spcBef>
                <a:spcPct val="30000"/>
              </a:spcBef>
              <a:spcAft>
                <a:spcPct val="0"/>
              </a:spcAft>
              <a:defRPr sz="1200">
                <a:solidFill>
                  <a:schemeClr val="tx1"/>
                </a:solidFill>
                <a:latin typeface="Calibri" pitchFamily="34" charset="0"/>
              </a:defRPr>
            </a:lvl6pPr>
            <a:lvl7pPr marL="2898775" indent="-219075" eaLnBrk="0" fontAlgn="base" hangingPunct="0">
              <a:spcBef>
                <a:spcPct val="30000"/>
              </a:spcBef>
              <a:spcAft>
                <a:spcPct val="0"/>
              </a:spcAft>
              <a:defRPr sz="1200">
                <a:solidFill>
                  <a:schemeClr val="tx1"/>
                </a:solidFill>
                <a:latin typeface="Calibri" pitchFamily="34" charset="0"/>
              </a:defRPr>
            </a:lvl7pPr>
            <a:lvl8pPr marL="3355975" indent="-219075" eaLnBrk="0" fontAlgn="base" hangingPunct="0">
              <a:spcBef>
                <a:spcPct val="30000"/>
              </a:spcBef>
              <a:spcAft>
                <a:spcPct val="0"/>
              </a:spcAft>
              <a:defRPr sz="1200">
                <a:solidFill>
                  <a:schemeClr val="tx1"/>
                </a:solidFill>
                <a:latin typeface="Calibri" pitchFamily="34" charset="0"/>
              </a:defRPr>
            </a:lvl8pPr>
            <a:lvl9pPr marL="3813175" indent="-219075"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BD1B3AC1-47BA-4082-BD0B-E8C60DEE59AE}" type="slidenum">
              <a:rPr lang="it-IT" altLang="it-IT" sz="1300" smtClean="0">
                <a:latin typeface="Arial" charset="0"/>
              </a:rPr>
              <a:pPr eaLnBrk="1" hangingPunct="1">
                <a:spcBef>
                  <a:spcPct val="0"/>
                </a:spcBef>
              </a:pPr>
              <a:t>217</a:t>
            </a:fld>
            <a:endParaRPr lang="it-IT" altLang="it-IT" sz="1300">
              <a:latin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6947"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66948"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15963" indent="-274638" eaLnBrk="0" hangingPunct="0">
              <a:spcBef>
                <a:spcPct val="30000"/>
              </a:spcBef>
              <a:defRPr sz="1200">
                <a:solidFill>
                  <a:schemeClr val="tx1"/>
                </a:solidFill>
                <a:latin typeface="Calibri" pitchFamily="34" charset="0"/>
              </a:defRPr>
            </a:lvl2pPr>
            <a:lvl3pPr marL="1101725" indent="-219075" eaLnBrk="0" hangingPunct="0">
              <a:spcBef>
                <a:spcPct val="30000"/>
              </a:spcBef>
              <a:defRPr sz="1200">
                <a:solidFill>
                  <a:schemeClr val="tx1"/>
                </a:solidFill>
                <a:latin typeface="Calibri" pitchFamily="34" charset="0"/>
              </a:defRPr>
            </a:lvl3pPr>
            <a:lvl4pPr marL="1543050" indent="-219075" eaLnBrk="0" hangingPunct="0">
              <a:spcBef>
                <a:spcPct val="30000"/>
              </a:spcBef>
              <a:defRPr sz="1200">
                <a:solidFill>
                  <a:schemeClr val="tx1"/>
                </a:solidFill>
                <a:latin typeface="Calibri" pitchFamily="34" charset="0"/>
              </a:defRPr>
            </a:lvl4pPr>
            <a:lvl5pPr marL="1984375" indent="-219075" eaLnBrk="0" hangingPunct="0">
              <a:spcBef>
                <a:spcPct val="30000"/>
              </a:spcBef>
              <a:defRPr sz="1200">
                <a:solidFill>
                  <a:schemeClr val="tx1"/>
                </a:solidFill>
                <a:latin typeface="Calibri" pitchFamily="34" charset="0"/>
              </a:defRPr>
            </a:lvl5pPr>
            <a:lvl6pPr marL="2441575" indent="-219075" eaLnBrk="0" fontAlgn="base" hangingPunct="0">
              <a:spcBef>
                <a:spcPct val="30000"/>
              </a:spcBef>
              <a:spcAft>
                <a:spcPct val="0"/>
              </a:spcAft>
              <a:defRPr sz="1200">
                <a:solidFill>
                  <a:schemeClr val="tx1"/>
                </a:solidFill>
                <a:latin typeface="Calibri" pitchFamily="34" charset="0"/>
              </a:defRPr>
            </a:lvl6pPr>
            <a:lvl7pPr marL="2898775" indent="-219075" eaLnBrk="0" fontAlgn="base" hangingPunct="0">
              <a:spcBef>
                <a:spcPct val="30000"/>
              </a:spcBef>
              <a:spcAft>
                <a:spcPct val="0"/>
              </a:spcAft>
              <a:defRPr sz="1200">
                <a:solidFill>
                  <a:schemeClr val="tx1"/>
                </a:solidFill>
                <a:latin typeface="Calibri" pitchFamily="34" charset="0"/>
              </a:defRPr>
            </a:lvl7pPr>
            <a:lvl8pPr marL="3355975" indent="-219075" eaLnBrk="0" fontAlgn="base" hangingPunct="0">
              <a:spcBef>
                <a:spcPct val="30000"/>
              </a:spcBef>
              <a:spcAft>
                <a:spcPct val="0"/>
              </a:spcAft>
              <a:defRPr sz="1200">
                <a:solidFill>
                  <a:schemeClr val="tx1"/>
                </a:solidFill>
                <a:latin typeface="Calibri" pitchFamily="34" charset="0"/>
              </a:defRPr>
            </a:lvl8pPr>
            <a:lvl9pPr marL="3813175" indent="-219075"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3E649314-EAD3-4E80-ACD6-47D6299C31AA}" type="slidenum">
              <a:rPr lang="it-IT" altLang="it-IT" sz="1300" smtClean="0">
                <a:latin typeface="Arial" charset="0"/>
              </a:rPr>
              <a:pPr eaLnBrk="1" hangingPunct="1">
                <a:spcBef>
                  <a:spcPct val="0"/>
                </a:spcBef>
              </a:pPr>
              <a:t>221</a:t>
            </a:fld>
            <a:endParaRPr lang="it-IT" altLang="it-IT" sz="1300">
              <a:latin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001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it-IT"/>
              <a:t>Le Linee guida non si applicano ai:  </a:t>
            </a:r>
          </a:p>
          <a:p>
            <a:r>
              <a:rPr lang="it-IT" altLang="it-IT"/>
              <a:t>tirocini curriculari promossi dalle università o dalle scuole, o comunque non soggetti alle comunicazioni obbligatorie in quanto svolti all’interno di un percorso formale di istruzione o formazione;</a:t>
            </a:r>
          </a:p>
          <a:p>
            <a:r>
              <a:rPr lang="it-IT" altLang="it-IT"/>
              <a:t>tirocini finalizzati allo svolgimento della pratica professionale ed all’accesso alle professioni ordinistiche;</a:t>
            </a:r>
          </a:p>
          <a:p>
            <a:r>
              <a:rPr lang="it-IT" altLang="it-IT"/>
              <a:t>tirocini transnazionali svolti all’estero o presso un ente sovrannazionale;</a:t>
            </a:r>
          </a:p>
          <a:p>
            <a:r>
              <a:rPr lang="it-IT" altLang="it-IT"/>
              <a:t>tirocini per soggetti extracomunitari promossi all’interno delle quote d’ingresso e disciplinati dalle Linee guida del 5 agosto 2014;</a:t>
            </a:r>
          </a:p>
          <a:p>
            <a:r>
              <a:rPr lang="it-IT" altLang="it-IT"/>
              <a:t>tirocini di inclusione sociale che seguono le Linee guida del 22 gennaio 2015.</a:t>
            </a:r>
          </a:p>
        </p:txBody>
      </p:sp>
      <p:sp>
        <p:nvSpPr>
          <p:cNvPr id="47002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15963" indent="-274638" eaLnBrk="0" hangingPunct="0">
              <a:spcBef>
                <a:spcPct val="30000"/>
              </a:spcBef>
              <a:defRPr sz="1200">
                <a:solidFill>
                  <a:schemeClr val="tx1"/>
                </a:solidFill>
                <a:latin typeface="Calibri" pitchFamily="34" charset="0"/>
              </a:defRPr>
            </a:lvl2pPr>
            <a:lvl3pPr marL="1101725" indent="-219075" eaLnBrk="0" hangingPunct="0">
              <a:spcBef>
                <a:spcPct val="30000"/>
              </a:spcBef>
              <a:defRPr sz="1200">
                <a:solidFill>
                  <a:schemeClr val="tx1"/>
                </a:solidFill>
                <a:latin typeface="Calibri" pitchFamily="34" charset="0"/>
              </a:defRPr>
            </a:lvl3pPr>
            <a:lvl4pPr marL="1543050" indent="-219075" eaLnBrk="0" hangingPunct="0">
              <a:spcBef>
                <a:spcPct val="30000"/>
              </a:spcBef>
              <a:defRPr sz="1200">
                <a:solidFill>
                  <a:schemeClr val="tx1"/>
                </a:solidFill>
                <a:latin typeface="Calibri" pitchFamily="34" charset="0"/>
              </a:defRPr>
            </a:lvl4pPr>
            <a:lvl5pPr marL="1984375" indent="-219075" eaLnBrk="0" hangingPunct="0">
              <a:spcBef>
                <a:spcPct val="30000"/>
              </a:spcBef>
              <a:defRPr sz="1200">
                <a:solidFill>
                  <a:schemeClr val="tx1"/>
                </a:solidFill>
                <a:latin typeface="Calibri" pitchFamily="34" charset="0"/>
              </a:defRPr>
            </a:lvl5pPr>
            <a:lvl6pPr marL="2441575" indent="-219075" eaLnBrk="0" fontAlgn="base" hangingPunct="0">
              <a:spcBef>
                <a:spcPct val="30000"/>
              </a:spcBef>
              <a:spcAft>
                <a:spcPct val="0"/>
              </a:spcAft>
              <a:defRPr sz="1200">
                <a:solidFill>
                  <a:schemeClr val="tx1"/>
                </a:solidFill>
                <a:latin typeface="Calibri" pitchFamily="34" charset="0"/>
              </a:defRPr>
            </a:lvl6pPr>
            <a:lvl7pPr marL="2898775" indent="-219075" eaLnBrk="0" fontAlgn="base" hangingPunct="0">
              <a:spcBef>
                <a:spcPct val="30000"/>
              </a:spcBef>
              <a:spcAft>
                <a:spcPct val="0"/>
              </a:spcAft>
              <a:defRPr sz="1200">
                <a:solidFill>
                  <a:schemeClr val="tx1"/>
                </a:solidFill>
                <a:latin typeface="Calibri" pitchFamily="34" charset="0"/>
              </a:defRPr>
            </a:lvl7pPr>
            <a:lvl8pPr marL="3355975" indent="-219075" eaLnBrk="0" fontAlgn="base" hangingPunct="0">
              <a:spcBef>
                <a:spcPct val="30000"/>
              </a:spcBef>
              <a:spcAft>
                <a:spcPct val="0"/>
              </a:spcAft>
              <a:defRPr sz="1200">
                <a:solidFill>
                  <a:schemeClr val="tx1"/>
                </a:solidFill>
                <a:latin typeface="Calibri" pitchFamily="34" charset="0"/>
              </a:defRPr>
            </a:lvl8pPr>
            <a:lvl9pPr marL="3813175" indent="-219075"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AF6215F3-2784-475E-BCDC-A31275A57BE5}" type="slidenum">
              <a:rPr lang="it-IT" altLang="it-IT" sz="1300" smtClean="0">
                <a:latin typeface="Arial" charset="0"/>
              </a:rPr>
              <a:pPr eaLnBrk="1" hangingPunct="1">
                <a:spcBef>
                  <a:spcPct val="0"/>
                </a:spcBef>
              </a:pPr>
              <a:t>222</a:t>
            </a:fld>
            <a:endParaRPr lang="it-IT" altLang="it-IT" sz="1300">
              <a:latin typeface="Arial" charset="0"/>
            </a:endParaRPr>
          </a:p>
        </p:txBody>
      </p:sp>
    </p:spTree>
    <p:extLst>
      <p:ext uri="{BB962C8B-B14F-4D97-AF65-F5344CB8AC3E}">
        <p14:creationId xmlns:p14="http://schemas.microsoft.com/office/powerpoint/2010/main" val="41136299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2"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43"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71044"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15963" indent="-274638" eaLnBrk="0" hangingPunct="0">
              <a:spcBef>
                <a:spcPct val="30000"/>
              </a:spcBef>
              <a:defRPr sz="1200">
                <a:solidFill>
                  <a:schemeClr val="tx1"/>
                </a:solidFill>
                <a:latin typeface="Calibri" pitchFamily="34" charset="0"/>
              </a:defRPr>
            </a:lvl2pPr>
            <a:lvl3pPr marL="1101725" indent="-219075" eaLnBrk="0" hangingPunct="0">
              <a:spcBef>
                <a:spcPct val="30000"/>
              </a:spcBef>
              <a:defRPr sz="1200">
                <a:solidFill>
                  <a:schemeClr val="tx1"/>
                </a:solidFill>
                <a:latin typeface="Calibri" pitchFamily="34" charset="0"/>
              </a:defRPr>
            </a:lvl3pPr>
            <a:lvl4pPr marL="1543050" indent="-219075" eaLnBrk="0" hangingPunct="0">
              <a:spcBef>
                <a:spcPct val="30000"/>
              </a:spcBef>
              <a:defRPr sz="1200">
                <a:solidFill>
                  <a:schemeClr val="tx1"/>
                </a:solidFill>
                <a:latin typeface="Calibri" pitchFamily="34" charset="0"/>
              </a:defRPr>
            </a:lvl4pPr>
            <a:lvl5pPr marL="1984375" indent="-219075" eaLnBrk="0" hangingPunct="0">
              <a:spcBef>
                <a:spcPct val="30000"/>
              </a:spcBef>
              <a:defRPr sz="1200">
                <a:solidFill>
                  <a:schemeClr val="tx1"/>
                </a:solidFill>
                <a:latin typeface="Calibri" pitchFamily="34" charset="0"/>
              </a:defRPr>
            </a:lvl5pPr>
            <a:lvl6pPr marL="2441575" indent="-219075" eaLnBrk="0" fontAlgn="base" hangingPunct="0">
              <a:spcBef>
                <a:spcPct val="30000"/>
              </a:spcBef>
              <a:spcAft>
                <a:spcPct val="0"/>
              </a:spcAft>
              <a:defRPr sz="1200">
                <a:solidFill>
                  <a:schemeClr val="tx1"/>
                </a:solidFill>
                <a:latin typeface="Calibri" pitchFamily="34" charset="0"/>
              </a:defRPr>
            </a:lvl6pPr>
            <a:lvl7pPr marL="2898775" indent="-219075" eaLnBrk="0" fontAlgn="base" hangingPunct="0">
              <a:spcBef>
                <a:spcPct val="30000"/>
              </a:spcBef>
              <a:spcAft>
                <a:spcPct val="0"/>
              </a:spcAft>
              <a:defRPr sz="1200">
                <a:solidFill>
                  <a:schemeClr val="tx1"/>
                </a:solidFill>
                <a:latin typeface="Calibri" pitchFamily="34" charset="0"/>
              </a:defRPr>
            </a:lvl7pPr>
            <a:lvl8pPr marL="3355975" indent="-219075" eaLnBrk="0" fontAlgn="base" hangingPunct="0">
              <a:spcBef>
                <a:spcPct val="30000"/>
              </a:spcBef>
              <a:spcAft>
                <a:spcPct val="0"/>
              </a:spcAft>
              <a:defRPr sz="1200">
                <a:solidFill>
                  <a:schemeClr val="tx1"/>
                </a:solidFill>
                <a:latin typeface="Calibri" pitchFamily="34" charset="0"/>
              </a:defRPr>
            </a:lvl8pPr>
            <a:lvl9pPr marL="3813175" indent="-219075"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3DB5CDD9-D4CE-452C-8905-061960F52AA8}" type="slidenum">
              <a:rPr lang="it-IT" altLang="it-IT" sz="1300" smtClean="0">
                <a:latin typeface="Arial" charset="0"/>
              </a:rPr>
              <a:pPr eaLnBrk="1" hangingPunct="1">
                <a:spcBef>
                  <a:spcPct val="0"/>
                </a:spcBef>
              </a:pPr>
              <a:t>223</a:t>
            </a:fld>
            <a:endParaRPr lang="it-IT" altLang="it-IT" sz="1300">
              <a:latin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2067"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72068"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15963" indent="-274638" eaLnBrk="0" hangingPunct="0">
              <a:spcBef>
                <a:spcPct val="30000"/>
              </a:spcBef>
              <a:defRPr sz="1200">
                <a:solidFill>
                  <a:schemeClr val="tx1"/>
                </a:solidFill>
                <a:latin typeface="Calibri" pitchFamily="34" charset="0"/>
              </a:defRPr>
            </a:lvl2pPr>
            <a:lvl3pPr marL="1101725" indent="-219075" eaLnBrk="0" hangingPunct="0">
              <a:spcBef>
                <a:spcPct val="30000"/>
              </a:spcBef>
              <a:defRPr sz="1200">
                <a:solidFill>
                  <a:schemeClr val="tx1"/>
                </a:solidFill>
                <a:latin typeface="Calibri" pitchFamily="34" charset="0"/>
              </a:defRPr>
            </a:lvl3pPr>
            <a:lvl4pPr marL="1543050" indent="-219075" eaLnBrk="0" hangingPunct="0">
              <a:spcBef>
                <a:spcPct val="30000"/>
              </a:spcBef>
              <a:defRPr sz="1200">
                <a:solidFill>
                  <a:schemeClr val="tx1"/>
                </a:solidFill>
                <a:latin typeface="Calibri" pitchFamily="34" charset="0"/>
              </a:defRPr>
            </a:lvl4pPr>
            <a:lvl5pPr marL="1984375" indent="-219075" eaLnBrk="0" hangingPunct="0">
              <a:spcBef>
                <a:spcPct val="30000"/>
              </a:spcBef>
              <a:defRPr sz="1200">
                <a:solidFill>
                  <a:schemeClr val="tx1"/>
                </a:solidFill>
                <a:latin typeface="Calibri" pitchFamily="34" charset="0"/>
              </a:defRPr>
            </a:lvl5pPr>
            <a:lvl6pPr marL="2441575" indent="-219075" eaLnBrk="0" fontAlgn="base" hangingPunct="0">
              <a:spcBef>
                <a:spcPct val="30000"/>
              </a:spcBef>
              <a:spcAft>
                <a:spcPct val="0"/>
              </a:spcAft>
              <a:defRPr sz="1200">
                <a:solidFill>
                  <a:schemeClr val="tx1"/>
                </a:solidFill>
                <a:latin typeface="Calibri" pitchFamily="34" charset="0"/>
              </a:defRPr>
            </a:lvl6pPr>
            <a:lvl7pPr marL="2898775" indent="-219075" eaLnBrk="0" fontAlgn="base" hangingPunct="0">
              <a:spcBef>
                <a:spcPct val="30000"/>
              </a:spcBef>
              <a:spcAft>
                <a:spcPct val="0"/>
              </a:spcAft>
              <a:defRPr sz="1200">
                <a:solidFill>
                  <a:schemeClr val="tx1"/>
                </a:solidFill>
                <a:latin typeface="Calibri" pitchFamily="34" charset="0"/>
              </a:defRPr>
            </a:lvl7pPr>
            <a:lvl8pPr marL="3355975" indent="-219075" eaLnBrk="0" fontAlgn="base" hangingPunct="0">
              <a:spcBef>
                <a:spcPct val="30000"/>
              </a:spcBef>
              <a:spcAft>
                <a:spcPct val="0"/>
              </a:spcAft>
              <a:defRPr sz="1200">
                <a:solidFill>
                  <a:schemeClr val="tx1"/>
                </a:solidFill>
                <a:latin typeface="Calibri" pitchFamily="34" charset="0"/>
              </a:defRPr>
            </a:lvl8pPr>
            <a:lvl9pPr marL="3813175" indent="-219075"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4AA2581F-59F3-4987-BA60-5ED8B1F888FC}" type="slidenum">
              <a:rPr lang="it-IT" altLang="it-IT" sz="1300" smtClean="0">
                <a:latin typeface="Arial" charset="0"/>
              </a:rPr>
              <a:pPr eaLnBrk="1" hangingPunct="1">
                <a:spcBef>
                  <a:spcPct val="0"/>
                </a:spcBef>
              </a:pPr>
              <a:t>224</a:t>
            </a:fld>
            <a:endParaRPr lang="it-IT" altLang="it-IT" sz="1300">
              <a:latin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4"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4115"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74116"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15963" indent="-274638" eaLnBrk="0" hangingPunct="0">
              <a:spcBef>
                <a:spcPct val="30000"/>
              </a:spcBef>
              <a:defRPr sz="1200">
                <a:solidFill>
                  <a:schemeClr val="tx1"/>
                </a:solidFill>
                <a:latin typeface="Calibri" pitchFamily="34" charset="0"/>
              </a:defRPr>
            </a:lvl2pPr>
            <a:lvl3pPr marL="1101725" indent="-219075" eaLnBrk="0" hangingPunct="0">
              <a:spcBef>
                <a:spcPct val="30000"/>
              </a:spcBef>
              <a:defRPr sz="1200">
                <a:solidFill>
                  <a:schemeClr val="tx1"/>
                </a:solidFill>
                <a:latin typeface="Calibri" pitchFamily="34" charset="0"/>
              </a:defRPr>
            </a:lvl3pPr>
            <a:lvl4pPr marL="1543050" indent="-219075" eaLnBrk="0" hangingPunct="0">
              <a:spcBef>
                <a:spcPct val="30000"/>
              </a:spcBef>
              <a:defRPr sz="1200">
                <a:solidFill>
                  <a:schemeClr val="tx1"/>
                </a:solidFill>
                <a:latin typeface="Calibri" pitchFamily="34" charset="0"/>
              </a:defRPr>
            </a:lvl4pPr>
            <a:lvl5pPr marL="1984375" indent="-219075" eaLnBrk="0" hangingPunct="0">
              <a:spcBef>
                <a:spcPct val="30000"/>
              </a:spcBef>
              <a:defRPr sz="1200">
                <a:solidFill>
                  <a:schemeClr val="tx1"/>
                </a:solidFill>
                <a:latin typeface="Calibri" pitchFamily="34" charset="0"/>
              </a:defRPr>
            </a:lvl5pPr>
            <a:lvl6pPr marL="2441575" indent="-219075" eaLnBrk="0" fontAlgn="base" hangingPunct="0">
              <a:spcBef>
                <a:spcPct val="30000"/>
              </a:spcBef>
              <a:spcAft>
                <a:spcPct val="0"/>
              </a:spcAft>
              <a:defRPr sz="1200">
                <a:solidFill>
                  <a:schemeClr val="tx1"/>
                </a:solidFill>
                <a:latin typeface="Calibri" pitchFamily="34" charset="0"/>
              </a:defRPr>
            </a:lvl6pPr>
            <a:lvl7pPr marL="2898775" indent="-219075" eaLnBrk="0" fontAlgn="base" hangingPunct="0">
              <a:spcBef>
                <a:spcPct val="30000"/>
              </a:spcBef>
              <a:spcAft>
                <a:spcPct val="0"/>
              </a:spcAft>
              <a:defRPr sz="1200">
                <a:solidFill>
                  <a:schemeClr val="tx1"/>
                </a:solidFill>
                <a:latin typeface="Calibri" pitchFamily="34" charset="0"/>
              </a:defRPr>
            </a:lvl7pPr>
            <a:lvl8pPr marL="3355975" indent="-219075" eaLnBrk="0" fontAlgn="base" hangingPunct="0">
              <a:spcBef>
                <a:spcPct val="30000"/>
              </a:spcBef>
              <a:spcAft>
                <a:spcPct val="0"/>
              </a:spcAft>
              <a:defRPr sz="1200">
                <a:solidFill>
                  <a:schemeClr val="tx1"/>
                </a:solidFill>
                <a:latin typeface="Calibri" pitchFamily="34" charset="0"/>
              </a:defRPr>
            </a:lvl8pPr>
            <a:lvl9pPr marL="3813175" indent="-219075"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AF5DE70-B116-4B22-BBA7-D3E65A26BD9E}" type="slidenum">
              <a:rPr lang="it-IT" altLang="it-IT" sz="1300" smtClean="0">
                <a:latin typeface="Arial" charset="0"/>
              </a:rPr>
              <a:pPr eaLnBrk="1" hangingPunct="1">
                <a:spcBef>
                  <a:spcPct val="0"/>
                </a:spcBef>
              </a:pPr>
              <a:t>225</a:t>
            </a:fld>
            <a:endParaRPr lang="it-IT" altLang="it-IT" sz="1300">
              <a:latin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513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7514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15963" indent="-274638" eaLnBrk="0" hangingPunct="0">
              <a:spcBef>
                <a:spcPct val="30000"/>
              </a:spcBef>
              <a:defRPr sz="1200">
                <a:solidFill>
                  <a:schemeClr val="tx1"/>
                </a:solidFill>
                <a:latin typeface="Calibri" pitchFamily="34" charset="0"/>
              </a:defRPr>
            </a:lvl2pPr>
            <a:lvl3pPr marL="1101725" indent="-219075" eaLnBrk="0" hangingPunct="0">
              <a:spcBef>
                <a:spcPct val="30000"/>
              </a:spcBef>
              <a:defRPr sz="1200">
                <a:solidFill>
                  <a:schemeClr val="tx1"/>
                </a:solidFill>
                <a:latin typeface="Calibri" pitchFamily="34" charset="0"/>
              </a:defRPr>
            </a:lvl3pPr>
            <a:lvl4pPr marL="1543050" indent="-219075" eaLnBrk="0" hangingPunct="0">
              <a:spcBef>
                <a:spcPct val="30000"/>
              </a:spcBef>
              <a:defRPr sz="1200">
                <a:solidFill>
                  <a:schemeClr val="tx1"/>
                </a:solidFill>
                <a:latin typeface="Calibri" pitchFamily="34" charset="0"/>
              </a:defRPr>
            </a:lvl4pPr>
            <a:lvl5pPr marL="1984375" indent="-219075" eaLnBrk="0" hangingPunct="0">
              <a:spcBef>
                <a:spcPct val="30000"/>
              </a:spcBef>
              <a:defRPr sz="1200">
                <a:solidFill>
                  <a:schemeClr val="tx1"/>
                </a:solidFill>
                <a:latin typeface="Calibri" pitchFamily="34" charset="0"/>
              </a:defRPr>
            </a:lvl5pPr>
            <a:lvl6pPr marL="2441575" indent="-219075" eaLnBrk="0" fontAlgn="base" hangingPunct="0">
              <a:spcBef>
                <a:spcPct val="30000"/>
              </a:spcBef>
              <a:spcAft>
                <a:spcPct val="0"/>
              </a:spcAft>
              <a:defRPr sz="1200">
                <a:solidFill>
                  <a:schemeClr val="tx1"/>
                </a:solidFill>
                <a:latin typeface="Calibri" pitchFamily="34" charset="0"/>
              </a:defRPr>
            </a:lvl6pPr>
            <a:lvl7pPr marL="2898775" indent="-219075" eaLnBrk="0" fontAlgn="base" hangingPunct="0">
              <a:spcBef>
                <a:spcPct val="30000"/>
              </a:spcBef>
              <a:spcAft>
                <a:spcPct val="0"/>
              </a:spcAft>
              <a:defRPr sz="1200">
                <a:solidFill>
                  <a:schemeClr val="tx1"/>
                </a:solidFill>
                <a:latin typeface="Calibri" pitchFamily="34" charset="0"/>
              </a:defRPr>
            </a:lvl7pPr>
            <a:lvl8pPr marL="3355975" indent="-219075" eaLnBrk="0" fontAlgn="base" hangingPunct="0">
              <a:spcBef>
                <a:spcPct val="30000"/>
              </a:spcBef>
              <a:spcAft>
                <a:spcPct val="0"/>
              </a:spcAft>
              <a:defRPr sz="1200">
                <a:solidFill>
                  <a:schemeClr val="tx1"/>
                </a:solidFill>
                <a:latin typeface="Calibri" pitchFamily="34" charset="0"/>
              </a:defRPr>
            </a:lvl8pPr>
            <a:lvl9pPr marL="3813175" indent="-219075"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BF0CE14-FCA5-4D35-8F20-E96D1807F1CB}" type="slidenum">
              <a:rPr lang="it-IT" altLang="it-IT" sz="1300" smtClean="0">
                <a:latin typeface="Arial" charset="0"/>
              </a:rPr>
              <a:pPr eaLnBrk="1" hangingPunct="1">
                <a:spcBef>
                  <a:spcPct val="0"/>
                </a:spcBef>
              </a:pPr>
              <a:t>226</a:t>
            </a:fld>
            <a:endParaRPr lang="it-IT" altLang="it-IT" sz="1300">
              <a:latin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egnaposto immagine diapositiva 1">
            <a:extLst>
              <a:ext uri="{FF2B5EF4-FFF2-40B4-BE49-F238E27FC236}">
                <a16:creationId xmlns:a16="http://schemas.microsoft.com/office/drawing/2014/main" id="{E9959B06-0786-4F84-A561-30D07EBCA16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8" name="Segnaposto note 2">
            <a:extLst>
              <a:ext uri="{FF2B5EF4-FFF2-40B4-BE49-F238E27FC236}">
                <a16:creationId xmlns:a16="http://schemas.microsoft.com/office/drawing/2014/main" id="{23EA0556-D227-4E75-9A25-28D3308F73C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116739" name="Segnaposto numero diapositiva 3">
            <a:extLst>
              <a:ext uri="{FF2B5EF4-FFF2-40B4-BE49-F238E27FC236}">
                <a16:creationId xmlns:a16="http://schemas.microsoft.com/office/drawing/2014/main" id="{36B1D6FA-5DBC-488C-A44A-8C8786E6BC3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C85EEE4-D2AE-4511-9719-74D489F20076}" type="slidenum">
              <a:rPr lang="it-IT" altLang="it-IT"/>
              <a:pPr/>
              <a:t>381</a:t>
            </a:fld>
            <a:endParaRPr lang="it-IT" altLang="it-IT"/>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egnaposto immagine diapositiva 1">
            <a:extLst>
              <a:ext uri="{FF2B5EF4-FFF2-40B4-BE49-F238E27FC236}">
                <a16:creationId xmlns:a16="http://schemas.microsoft.com/office/drawing/2014/main" id="{5E4D90A6-593C-4051-9CD5-A7E34BA7D82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6" name="Segnaposto note 2">
            <a:extLst>
              <a:ext uri="{FF2B5EF4-FFF2-40B4-BE49-F238E27FC236}">
                <a16:creationId xmlns:a16="http://schemas.microsoft.com/office/drawing/2014/main" id="{0800D619-C5F4-4FA8-B9E1-69DA259F02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118787" name="Segnaposto numero diapositiva 3">
            <a:extLst>
              <a:ext uri="{FF2B5EF4-FFF2-40B4-BE49-F238E27FC236}">
                <a16:creationId xmlns:a16="http://schemas.microsoft.com/office/drawing/2014/main" id="{39B781F5-FBE3-423F-8EC6-3A27C3457D9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0628028-E848-4FAB-85FD-F83460A0C924}" type="slidenum">
              <a:rPr lang="it-IT" altLang="it-IT"/>
              <a:pPr/>
              <a:t>382</a:t>
            </a:fld>
            <a:endParaRPr lang="it-IT" altLang="it-IT"/>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egnaposto immagine diapositiva 1">
            <a:extLst>
              <a:ext uri="{FF2B5EF4-FFF2-40B4-BE49-F238E27FC236}">
                <a16:creationId xmlns:a16="http://schemas.microsoft.com/office/drawing/2014/main" id="{C9B29E82-4BAD-4108-86E8-43A27C66FDF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4" name="Segnaposto note 2">
            <a:extLst>
              <a:ext uri="{FF2B5EF4-FFF2-40B4-BE49-F238E27FC236}">
                <a16:creationId xmlns:a16="http://schemas.microsoft.com/office/drawing/2014/main" id="{67D1E5AB-B35F-460B-81FD-9FB698E5722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120835" name="Segnaposto numero diapositiva 3">
            <a:extLst>
              <a:ext uri="{FF2B5EF4-FFF2-40B4-BE49-F238E27FC236}">
                <a16:creationId xmlns:a16="http://schemas.microsoft.com/office/drawing/2014/main" id="{3B2EF840-CF18-40E5-BA39-9D22A99EADB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7B1098D-7D0D-4F4B-B46C-481B746EEC13}" type="slidenum">
              <a:rPr lang="it-IT" altLang="it-IT"/>
              <a:pPr/>
              <a:t>383</a:t>
            </a:fld>
            <a:endParaRPr lang="it-IT" altLang="it-IT"/>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egnaposto immagine diapositiva 1">
            <a:extLst>
              <a:ext uri="{FF2B5EF4-FFF2-40B4-BE49-F238E27FC236}">
                <a16:creationId xmlns:a16="http://schemas.microsoft.com/office/drawing/2014/main" id="{6A6C9832-F22A-4556-982A-D74985E1DAB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2" name="Segnaposto note 2">
            <a:extLst>
              <a:ext uri="{FF2B5EF4-FFF2-40B4-BE49-F238E27FC236}">
                <a16:creationId xmlns:a16="http://schemas.microsoft.com/office/drawing/2014/main" id="{918E456F-0130-4D0F-A5BB-37298AD664F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122883" name="Segnaposto numero diapositiva 3">
            <a:extLst>
              <a:ext uri="{FF2B5EF4-FFF2-40B4-BE49-F238E27FC236}">
                <a16:creationId xmlns:a16="http://schemas.microsoft.com/office/drawing/2014/main" id="{73E899D1-D810-4D3B-A943-A96A91565DC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248FDA0-B2CB-4C61-AF85-4FFC7BF54D32}" type="slidenum">
              <a:rPr lang="it-IT" altLang="it-IT"/>
              <a:pPr/>
              <a:t>384</a:t>
            </a:fld>
            <a:endParaRPr lang="it-IT" altLang="it-IT"/>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egnaposto immagine diapositiva 1">
            <a:extLst>
              <a:ext uri="{FF2B5EF4-FFF2-40B4-BE49-F238E27FC236}">
                <a16:creationId xmlns:a16="http://schemas.microsoft.com/office/drawing/2014/main" id="{597594B6-7115-49AE-B7FE-C63030DFF15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0" name="Segnaposto note 2">
            <a:extLst>
              <a:ext uri="{FF2B5EF4-FFF2-40B4-BE49-F238E27FC236}">
                <a16:creationId xmlns:a16="http://schemas.microsoft.com/office/drawing/2014/main" id="{46198F70-3C2F-4522-8AD1-DA8A5D94713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124931" name="Segnaposto numero diapositiva 3">
            <a:extLst>
              <a:ext uri="{FF2B5EF4-FFF2-40B4-BE49-F238E27FC236}">
                <a16:creationId xmlns:a16="http://schemas.microsoft.com/office/drawing/2014/main" id="{EFF0D276-5B21-4363-96EE-A2BDB3FE503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2B11EB1-F964-4CFB-96B4-A179A564471B}" type="slidenum">
              <a:rPr lang="it-IT" altLang="it-IT"/>
              <a:pPr/>
              <a:t>385</a:t>
            </a:fld>
            <a:endParaRPr lang="it-IT" altLang="it-IT"/>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egnaposto immagine diapositiva 1">
            <a:extLst>
              <a:ext uri="{FF2B5EF4-FFF2-40B4-BE49-F238E27FC236}">
                <a16:creationId xmlns:a16="http://schemas.microsoft.com/office/drawing/2014/main" id="{8690A0EE-A418-4A8E-AB9B-6A09353980B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8" name="Segnaposto note 2">
            <a:extLst>
              <a:ext uri="{FF2B5EF4-FFF2-40B4-BE49-F238E27FC236}">
                <a16:creationId xmlns:a16="http://schemas.microsoft.com/office/drawing/2014/main" id="{1DD511AD-8421-4701-8FB8-FB6CD47A4B4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126979" name="Segnaposto numero diapositiva 3">
            <a:extLst>
              <a:ext uri="{FF2B5EF4-FFF2-40B4-BE49-F238E27FC236}">
                <a16:creationId xmlns:a16="http://schemas.microsoft.com/office/drawing/2014/main" id="{5AA006E7-6E3D-47EF-B79D-F4454B18C56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016BA99-6299-4B9E-AE85-1DBA52757094}" type="slidenum">
              <a:rPr lang="it-IT" altLang="it-IT"/>
              <a:pPr/>
              <a:t>387</a:t>
            </a:fld>
            <a:endParaRPr lang="it-IT" altLang="it-IT"/>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egnaposto immagine diapositiva 1">
            <a:extLst>
              <a:ext uri="{FF2B5EF4-FFF2-40B4-BE49-F238E27FC236}">
                <a16:creationId xmlns:a16="http://schemas.microsoft.com/office/drawing/2014/main" id="{A4E22328-EB0A-4C3E-848F-E23E8DD073C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6" name="Segnaposto note 2">
            <a:extLst>
              <a:ext uri="{FF2B5EF4-FFF2-40B4-BE49-F238E27FC236}">
                <a16:creationId xmlns:a16="http://schemas.microsoft.com/office/drawing/2014/main" id="{E59C26ED-C3D1-40D8-AA62-9C88E7E22A5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129027" name="Segnaposto numero diapositiva 3">
            <a:extLst>
              <a:ext uri="{FF2B5EF4-FFF2-40B4-BE49-F238E27FC236}">
                <a16:creationId xmlns:a16="http://schemas.microsoft.com/office/drawing/2014/main" id="{85060755-4607-43AE-87CE-103557580A0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8ADB4C6-31C9-4DF6-BFB9-37893B4AEC8D}" type="slidenum">
              <a:rPr lang="it-IT" altLang="it-IT"/>
              <a:pPr/>
              <a:t>388</a:t>
            </a:fld>
            <a:endParaRPr lang="it-IT" altLang="it-IT"/>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Segnaposto immagine diapositiva 1">
            <a:extLst>
              <a:ext uri="{FF2B5EF4-FFF2-40B4-BE49-F238E27FC236}">
                <a16:creationId xmlns:a16="http://schemas.microsoft.com/office/drawing/2014/main" id="{4FBF3AF9-240B-4D97-B354-542D4E7ACBC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2" name="Segnaposto note 2">
            <a:extLst>
              <a:ext uri="{FF2B5EF4-FFF2-40B4-BE49-F238E27FC236}">
                <a16:creationId xmlns:a16="http://schemas.microsoft.com/office/drawing/2014/main" id="{78B852D4-1A4E-4697-A885-35D09E58895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it-IT"/>
              <a:t>Nota bene!</a:t>
            </a:r>
          </a:p>
        </p:txBody>
      </p:sp>
      <p:sp>
        <p:nvSpPr>
          <p:cNvPr id="138243" name="Segnaposto numero diapositiva 3">
            <a:extLst>
              <a:ext uri="{FF2B5EF4-FFF2-40B4-BE49-F238E27FC236}">
                <a16:creationId xmlns:a16="http://schemas.microsoft.com/office/drawing/2014/main" id="{3DD69B29-82F1-4298-A6B3-B533BA7735C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C61AF9B-313E-422D-B50A-BDBF4EC48FDA}" type="slidenum">
              <a:rPr lang="it-IT" altLang="it-IT"/>
              <a:pPr/>
              <a:t>397</a:t>
            </a:fld>
            <a:endParaRPr lang="it-IT" altLang="it-IT"/>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Segnaposto immagine diapositiva 1">
            <a:extLst>
              <a:ext uri="{FF2B5EF4-FFF2-40B4-BE49-F238E27FC236}">
                <a16:creationId xmlns:a16="http://schemas.microsoft.com/office/drawing/2014/main" id="{1FBD0FB5-F4EF-4F9A-8B9C-EBB585080B1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8" name="Segnaposto note 2">
            <a:extLst>
              <a:ext uri="{FF2B5EF4-FFF2-40B4-BE49-F238E27FC236}">
                <a16:creationId xmlns:a16="http://schemas.microsoft.com/office/drawing/2014/main" id="{02A1B49C-705C-44BF-A81D-B5664E274F5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it-IT">
                <a:solidFill>
                  <a:schemeClr val="bg1"/>
                </a:solidFill>
              </a:rPr>
              <a:t>V. Se esce circolare!  </a:t>
            </a:r>
            <a:r>
              <a:rPr lang="it-IT" altLang="it-IT" b="1"/>
              <a:t>Se esce aggiungere</a:t>
            </a:r>
          </a:p>
        </p:txBody>
      </p:sp>
      <p:sp>
        <p:nvSpPr>
          <p:cNvPr id="142339" name="Segnaposto numero diapositiva 3">
            <a:extLst>
              <a:ext uri="{FF2B5EF4-FFF2-40B4-BE49-F238E27FC236}">
                <a16:creationId xmlns:a16="http://schemas.microsoft.com/office/drawing/2014/main" id="{E9D5507A-5C6B-4A6A-906E-007268A0586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473D0A4-BB09-4E19-917A-2D61CDBDE741}" type="slidenum">
              <a:rPr lang="it-IT" altLang="it-IT"/>
              <a:pPr/>
              <a:t>400</a:t>
            </a:fld>
            <a:endParaRPr lang="it-IT" altLang="it-IT"/>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Segnaposto immagine diapositiva 1">
            <a:extLst>
              <a:ext uri="{FF2B5EF4-FFF2-40B4-BE49-F238E27FC236}">
                <a16:creationId xmlns:a16="http://schemas.microsoft.com/office/drawing/2014/main" id="{C05A5691-0EEA-4693-B26C-A705586B00D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0" name="Segnaposto note 2">
            <a:extLst>
              <a:ext uri="{FF2B5EF4-FFF2-40B4-BE49-F238E27FC236}">
                <a16:creationId xmlns:a16="http://schemas.microsoft.com/office/drawing/2014/main" id="{8B840737-8CF9-4EFC-8ECC-08BDB888EDF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it-IT"/>
              <a:t>Aggiungere circolare se esce in tempo!!</a:t>
            </a:r>
          </a:p>
        </p:txBody>
      </p:sp>
      <p:sp>
        <p:nvSpPr>
          <p:cNvPr id="145411" name="Segnaposto numero diapositiva 3">
            <a:extLst>
              <a:ext uri="{FF2B5EF4-FFF2-40B4-BE49-F238E27FC236}">
                <a16:creationId xmlns:a16="http://schemas.microsoft.com/office/drawing/2014/main" id="{6186DC5D-51B9-4BDD-B937-9BDBFFFFF11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74EFE75-3FBF-4EF2-B317-C7A9D4D6C6B5}" type="slidenum">
              <a:rPr lang="it-IT" altLang="it-IT"/>
              <a:pPr/>
              <a:t>402</a:t>
            </a:fld>
            <a:endParaRPr lang="it-IT" altLang="it-IT"/>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409</a:t>
            </a:fld>
            <a:endParaRPr lang="it-IT"/>
          </a:p>
        </p:txBody>
      </p:sp>
    </p:spTree>
    <p:extLst>
      <p:ext uri="{BB962C8B-B14F-4D97-AF65-F5344CB8AC3E}">
        <p14:creationId xmlns:p14="http://schemas.microsoft.com/office/powerpoint/2010/main" val="4499096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410</a:t>
            </a:fld>
            <a:endParaRPr lang="it-IT"/>
          </a:p>
        </p:txBody>
      </p:sp>
    </p:spTree>
    <p:extLst>
      <p:ext uri="{BB962C8B-B14F-4D97-AF65-F5344CB8AC3E}">
        <p14:creationId xmlns:p14="http://schemas.microsoft.com/office/powerpoint/2010/main" val="19159744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411</a:t>
            </a:fld>
            <a:endParaRPr lang="it-IT"/>
          </a:p>
        </p:txBody>
      </p:sp>
    </p:spTree>
    <p:extLst>
      <p:ext uri="{BB962C8B-B14F-4D97-AF65-F5344CB8AC3E}">
        <p14:creationId xmlns:p14="http://schemas.microsoft.com/office/powerpoint/2010/main" val="9022821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412</a:t>
            </a:fld>
            <a:endParaRPr lang="it-IT"/>
          </a:p>
        </p:txBody>
      </p:sp>
    </p:spTree>
    <p:extLst>
      <p:ext uri="{BB962C8B-B14F-4D97-AF65-F5344CB8AC3E}">
        <p14:creationId xmlns:p14="http://schemas.microsoft.com/office/powerpoint/2010/main" val="18393428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413</a:t>
            </a:fld>
            <a:endParaRPr lang="it-IT"/>
          </a:p>
        </p:txBody>
      </p:sp>
    </p:spTree>
    <p:extLst>
      <p:ext uri="{BB962C8B-B14F-4D97-AF65-F5344CB8AC3E}">
        <p14:creationId xmlns:p14="http://schemas.microsoft.com/office/powerpoint/2010/main" val="16246462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414</a:t>
            </a:fld>
            <a:endParaRPr lang="it-IT"/>
          </a:p>
        </p:txBody>
      </p:sp>
    </p:spTree>
    <p:extLst>
      <p:ext uri="{BB962C8B-B14F-4D97-AF65-F5344CB8AC3E}">
        <p14:creationId xmlns:p14="http://schemas.microsoft.com/office/powerpoint/2010/main" val="11242209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415</a:t>
            </a:fld>
            <a:endParaRPr lang="it-IT"/>
          </a:p>
        </p:txBody>
      </p:sp>
    </p:spTree>
    <p:extLst>
      <p:ext uri="{BB962C8B-B14F-4D97-AF65-F5344CB8AC3E}">
        <p14:creationId xmlns:p14="http://schemas.microsoft.com/office/powerpoint/2010/main" val="1420641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416</a:t>
            </a:fld>
            <a:endParaRPr lang="it-IT"/>
          </a:p>
        </p:txBody>
      </p:sp>
    </p:spTree>
    <p:extLst>
      <p:ext uri="{BB962C8B-B14F-4D97-AF65-F5344CB8AC3E}">
        <p14:creationId xmlns:p14="http://schemas.microsoft.com/office/powerpoint/2010/main" val="146101390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417</a:t>
            </a:fld>
            <a:endParaRPr lang="it-IT"/>
          </a:p>
        </p:txBody>
      </p:sp>
    </p:spTree>
    <p:extLst>
      <p:ext uri="{BB962C8B-B14F-4D97-AF65-F5344CB8AC3E}">
        <p14:creationId xmlns:p14="http://schemas.microsoft.com/office/powerpoint/2010/main" val="111172245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418</a:t>
            </a:fld>
            <a:endParaRPr lang="it-IT"/>
          </a:p>
        </p:txBody>
      </p:sp>
    </p:spTree>
    <p:extLst>
      <p:ext uri="{BB962C8B-B14F-4D97-AF65-F5344CB8AC3E}">
        <p14:creationId xmlns:p14="http://schemas.microsoft.com/office/powerpoint/2010/main" val="21926178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419</a:t>
            </a:fld>
            <a:endParaRPr lang="it-IT"/>
          </a:p>
        </p:txBody>
      </p:sp>
    </p:spTree>
    <p:extLst>
      <p:ext uri="{BB962C8B-B14F-4D97-AF65-F5344CB8AC3E}">
        <p14:creationId xmlns:p14="http://schemas.microsoft.com/office/powerpoint/2010/main" val="123023494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420</a:t>
            </a:fld>
            <a:endParaRPr lang="it-IT"/>
          </a:p>
        </p:txBody>
      </p:sp>
    </p:spTree>
    <p:extLst>
      <p:ext uri="{BB962C8B-B14F-4D97-AF65-F5344CB8AC3E}">
        <p14:creationId xmlns:p14="http://schemas.microsoft.com/office/powerpoint/2010/main" val="78355344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421</a:t>
            </a:fld>
            <a:endParaRPr lang="it-IT"/>
          </a:p>
        </p:txBody>
      </p:sp>
    </p:spTree>
    <p:extLst>
      <p:ext uri="{BB962C8B-B14F-4D97-AF65-F5344CB8AC3E}">
        <p14:creationId xmlns:p14="http://schemas.microsoft.com/office/powerpoint/2010/main" val="12672728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422</a:t>
            </a:fld>
            <a:endParaRPr lang="it-IT"/>
          </a:p>
        </p:txBody>
      </p:sp>
    </p:spTree>
    <p:extLst>
      <p:ext uri="{BB962C8B-B14F-4D97-AF65-F5344CB8AC3E}">
        <p14:creationId xmlns:p14="http://schemas.microsoft.com/office/powerpoint/2010/main" val="6713856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423</a:t>
            </a:fld>
            <a:endParaRPr lang="it-IT"/>
          </a:p>
        </p:txBody>
      </p:sp>
    </p:spTree>
    <p:extLst>
      <p:ext uri="{BB962C8B-B14F-4D97-AF65-F5344CB8AC3E}">
        <p14:creationId xmlns:p14="http://schemas.microsoft.com/office/powerpoint/2010/main" val="80040100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424</a:t>
            </a:fld>
            <a:endParaRPr lang="it-IT"/>
          </a:p>
        </p:txBody>
      </p:sp>
    </p:spTree>
    <p:extLst>
      <p:ext uri="{BB962C8B-B14F-4D97-AF65-F5344CB8AC3E}">
        <p14:creationId xmlns:p14="http://schemas.microsoft.com/office/powerpoint/2010/main" val="20547233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425</a:t>
            </a:fld>
            <a:endParaRPr lang="it-IT"/>
          </a:p>
        </p:txBody>
      </p:sp>
    </p:spTree>
    <p:extLst>
      <p:ext uri="{BB962C8B-B14F-4D97-AF65-F5344CB8AC3E}">
        <p14:creationId xmlns:p14="http://schemas.microsoft.com/office/powerpoint/2010/main" val="33610999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426</a:t>
            </a:fld>
            <a:endParaRPr lang="it-IT"/>
          </a:p>
        </p:txBody>
      </p:sp>
    </p:spTree>
    <p:extLst>
      <p:ext uri="{BB962C8B-B14F-4D97-AF65-F5344CB8AC3E}">
        <p14:creationId xmlns:p14="http://schemas.microsoft.com/office/powerpoint/2010/main" val="160509448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427</a:t>
            </a:fld>
            <a:endParaRPr lang="it-IT"/>
          </a:p>
        </p:txBody>
      </p:sp>
    </p:spTree>
    <p:extLst>
      <p:ext uri="{BB962C8B-B14F-4D97-AF65-F5344CB8AC3E}">
        <p14:creationId xmlns:p14="http://schemas.microsoft.com/office/powerpoint/2010/main" val="68828845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428</a:t>
            </a:fld>
            <a:endParaRPr lang="it-IT"/>
          </a:p>
        </p:txBody>
      </p:sp>
    </p:spTree>
    <p:extLst>
      <p:ext uri="{BB962C8B-B14F-4D97-AF65-F5344CB8AC3E}">
        <p14:creationId xmlns:p14="http://schemas.microsoft.com/office/powerpoint/2010/main" val="101337917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429</a:t>
            </a:fld>
            <a:endParaRPr lang="it-IT"/>
          </a:p>
        </p:txBody>
      </p:sp>
    </p:spTree>
    <p:extLst>
      <p:ext uri="{BB962C8B-B14F-4D97-AF65-F5344CB8AC3E}">
        <p14:creationId xmlns:p14="http://schemas.microsoft.com/office/powerpoint/2010/main" val="24497396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430</a:t>
            </a:fld>
            <a:endParaRPr lang="it-IT"/>
          </a:p>
        </p:txBody>
      </p:sp>
    </p:spTree>
    <p:extLst>
      <p:ext uri="{BB962C8B-B14F-4D97-AF65-F5344CB8AC3E}">
        <p14:creationId xmlns:p14="http://schemas.microsoft.com/office/powerpoint/2010/main" val="32513348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431</a:t>
            </a:fld>
            <a:endParaRPr lang="it-IT"/>
          </a:p>
        </p:txBody>
      </p:sp>
    </p:spTree>
    <p:extLst>
      <p:ext uri="{BB962C8B-B14F-4D97-AF65-F5344CB8AC3E}">
        <p14:creationId xmlns:p14="http://schemas.microsoft.com/office/powerpoint/2010/main" val="45432042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432</a:t>
            </a:fld>
            <a:endParaRPr lang="it-IT"/>
          </a:p>
        </p:txBody>
      </p:sp>
    </p:spTree>
    <p:extLst>
      <p:ext uri="{BB962C8B-B14F-4D97-AF65-F5344CB8AC3E}">
        <p14:creationId xmlns:p14="http://schemas.microsoft.com/office/powerpoint/2010/main" val="207977375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433</a:t>
            </a:fld>
            <a:endParaRPr lang="it-IT"/>
          </a:p>
        </p:txBody>
      </p:sp>
    </p:spTree>
    <p:extLst>
      <p:ext uri="{BB962C8B-B14F-4D97-AF65-F5344CB8AC3E}">
        <p14:creationId xmlns:p14="http://schemas.microsoft.com/office/powerpoint/2010/main" val="131932002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434</a:t>
            </a:fld>
            <a:endParaRPr lang="it-IT"/>
          </a:p>
        </p:txBody>
      </p:sp>
    </p:spTree>
    <p:extLst>
      <p:ext uri="{BB962C8B-B14F-4D97-AF65-F5344CB8AC3E}">
        <p14:creationId xmlns:p14="http://schemas.microsoft.com/office/powerpoint/2010/main" val="153374077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435</a:t>
            </a:fld>
            <a:endParaRPr lang="it-IT"/>
          </a:p>
        </p:txBody>
      </p:sp>
    </p:spTree>
    <p:extLst>
      <p:ext uri="{BB962C8B-B14F-4D97-AF65-F5344CB8AC3E}">
        <p14:creationId xmlns:p14="http://schemas.microsoft.com/office/powerpoint/2010/main" val="35664065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436</a:t>
            </a:fld>
            <a:endParaRPr lang="it-IT"/>
          </a:p>
        </p:txBody>
      </p:sp>
    </p:spTree>
    <p:extLst>
      <p:ext uri="{BB962C8B-B14F-4D97-AF65-F5344CB8AC3E}">
        <p14:creationId xmlns:p14="http://schemas.microsoft.com/office/powerpoint/2010/main" val="207545607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437</a:t>
            </a:fld>
            <a:endParaRPr lang="it-IT"/>
          </a:p>
        </p:txBody>
      </p:sp>
    </p:spTree>
    <p:extLst>
      <p:ext uri="{BB962C8B-B14F-4D97-AF65-F5344CB8AC3E}">
        <p14:creationId xmlns:p14="http://schemas.microsoft.com/office/powerpoint/2010/main" val="27222367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438</a:t>
            </a:fld>
            <a:endParaRPr lang="it-IT"/>
          </a:p>
        </p:txBody>
      </p:sp>
    </p:spTree>
    <p:extLst>
      <p:ext uri="{BB962C8B-B14F-4D97-AF65-F5344CB8AC3E}">
        <p14:creationId xmlns:p14="http://schemas.microsoft.com/office/powerpoint/2010/main" val="108029265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439</a:t>
            </a:fld>
            <a:endParaRPr lang="it-IT"/>
          </a:p>
        </p:txBody>
      </p:sp>
    </p:spTree>
    <p:extLst>
      <p:ext uri="{BB962C8B-B14F-4D97-AF65-F5344CB8AC3E}">
        <p14:creationId xmlns:p14="http://schemas.microsoft.com/office/powerpoint/2010/main" val="68692345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440</a:t>
            </a:fld>
            <a:endParaRPr lang="it-IT"/>
          </a:p>
        </p:txBody>
      </p:sp>
    </p:spTree>
    <p:extLst>
      <p:ext uri="{BB962C8B-B14F-4D97-AF65-F5344CB8AC3E}">
        <p14:creationId xmlns:p14="http://schemas.microsoft.com/office/powerpoint/2010/main" val="145404601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441</a:t>
            </a:fld>
            <a:endParaRPr lang="it-IT"/>
          </a:p>
        </p:txBody>
      </p:sp>
    </p:spTree>
    <p:extLst>
      <p:ext uri="{BB962C8B-B14F-4D97-AF65-F5344CB8AC3E}">
        <p14:creationId xmlns:p14="http://schemas.microsoft.com/office/powerpoint/2010/main" val="13135266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442</a:t>
            </a:fld>
            <a:endParaRPr lang="it-IT"/>
          </a:p>
        </p:txBody>
      </p:sp>
    </p:spTree>
    <p:extLst>
      <p:ext uri="{BB962C8B-B14F-4D97-AF65-F5344CB8AC3E}">
        <p14:creationId xmlns:p14="http://schemas.microsoft.com/office/powerpoint/2010/main" val="117459074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443</a:t>
            </a:fld>
            <a:endParaRPr lang="it-IT"/>
          </a:p>
        </p:txBody>
      </p:sp>
    </p:spTree>
    <p:extLst>
      <p:ext uri="{BB962C8B-B14F-4D97-AF65-F5344CB8AC3E}">
        <p14:creationId xmlns:p14="http://schemas.microsoft.com/office/powerpoint/2010/main" val="207306725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444</a:t>
            </a:fld>
            <a:endParaRPr lang="it-IT"/>
          </a:p>
        </p:txBody>
      </p:sp>
    </p:spTree>
    <p:extLst>
      <p:ext uri="{BB962C8B-B14F-4D97-AF65-F5344CB8AC3E}">
        <p14:creationId xmlns:p14="http://schemas.microsoft.com/office/powerpoint/2010/main" val="153166946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445</a:t>
            </a:fld>
            <a:endParaRPr lang="it-IT"/>
          </a:p>
        </p:txBody>
      </p:sp>
    </p:spTree>
    <p:extLst>
      <p:ext uri="{BB962C8B-B14F-4D97-AF65-F5344CB8AC3E}">
        <p14:creationId xmlns:p14="http://schemas.microsoft.com/office/powerpoint/2010/main" val="6753098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446</a:t>
            </a:fld>
            <a:endParaRPr lang="it-IT"/>
          </a:p>
        </p:txBody>
      </p:sp>
    </p:spTree>
    <p:extLst>
      <p:ext uri="{BB962C8B-B14F-4D97-AF65-F5344CB8AC3E}">
        <p14:creationId xmlns:p14="http://schemas.microsoft.com/office/powerpoint/2010/main" val="182737946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ECD6DAB6-D978-4DE9-B038-F5125AD7BE98}" type="slidenum">
              <a:rPr lang="it-IT" smtClean="0"/>
              <a:pPr>
                <a:defRPr/>
              </a:pPr>
              <a:t>447</a:t>
            </a:fld>
            <a:endParaRPr lang="it-IT"/>
          </a:p>
        </p:txBody>
      </p:sp>
    </p:spTree>
    <p:extLst>
      <p:ext uri="{BB962C8B-B14F-4D97-AF65-F5344CB8AC3E}">
        <p14:creationId xmlns:p14="http://schemas.microsoft.com/office/powerpoint/2010/main" val="1554833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lvl1pPr>
              <a:defRPr/>
            </a:lvl1pPr>
          </a:lstStyle>
          <a:p>
            <a:pPr>
              <a:defRPr/>
            </a:pPr>
            <a:fld id="{6F323635-AD79-47AA-B9EB-8E19EB8D557B}" type="datetime1">
              <a:rPr lang="it-IT"/>
              <a:pPr>
                <a:defRPr/>
              </a:pPr>
              <a:t>14/10/19</a:t>
            </a:fld>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a:t>Ultimo aggiornamento 15 settembre 2019</a:t>
            </a:r>
          </a:p>
        </p:txBody>
      </p:sp>
      <p:sp>
        <p:nvSpPr>
          <p:cNvPr id="6" name="Segnaposto numero diapositiva 5"/>
          <p:cNvSpPr>
            <a:spLocks noGrp="1"/>
          </p:cNvSpPr>
          <p:nvPr>
            <p:ph type="sldNum" sz="quarter" idx="12"/>
          </p:nvPr>
        </p:nvSpPr>
        <p:spPr/>
        <p:txBody>
          <a:bodyPr/>
          <a:lstStyle>
            <a:lvl1pPr>
              <a:defRPr/>
            </a:lvl1pPr>
          </a:lstStyle>
          <a:p>
            <a:pPr>
              <a:defRPr/>
            </a:pPr>
            <a:fld id="{690585C7-15F8-4D62-AD11-2DC8BAA3C03A}" type="slidenum">
              <a:rPr lang="it-IT"/>
              <a:pPr>
                <a:defRPr/>
              </a:pPr>
              <a:t>‹N›</a:t>
            </a:fld>
            <a:endParaRPr lang="it-IT"/>
          </a:p>
        </p:txBody>
      </p:sp>
    </p:spTree>
    <p:extLst>
      <p:ext uri="{BB962C8B-B14F-4D97-AF65-F5344CB8AC3E}">
        <p14:creationId xmlns:p14="http://schemas.microsoft.com/office/powerpoint/2010/main" val="121770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pPr>
              <a:defRPr/>
            </a:pPr>
            <a:fld id="{5B3F32DB-96CE-47DC-8094-BA130599EA30}" type="datetime1">
              <a:rPr lang="it-IT"/>
              <a:pPr>
                <a:defRPr/>
              </a:pPr>
              <a:t>14/10/19</a:t>
            </a:fld>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a:t>Ultimo aggiornamento 15 settembre 2019</a:t>
            </a:r>
          </a:p>
        </p:txBody>
      </p:sp>
      <p:sp>
        <p:nvSpPr>
          <p:cNvPr id="6" name="Segnaposto numero diapositiva 5"/>
          <p:cNvSpPr>
            <a:spLocks noGrp="1"/>
          </p:cNvSpPr>
          <p:nvPr>
            <p:ph type="sldNum" sz="quarter" idx="12"/>
          </p:nvPr>
        </p:nvSpPr>
        <p:spPr/>
        <p:txBody>
          <a:bodyPr/>
          <a:lstStyle>
            <a:lvl1pPr>
              <a:defRPr/>
            </a:lvl1pPr>
          </a:lstStyle>
          <a:p>
            <a:pPr>
              <a:defRPr/>
            </a:pPr>
            <a:fld id="{DD7A88F5-CDE6-4D41-B5C6-99C88F39A6EE}" type="slidenum">
              <a:rPr lang="it-IT"/>
              <a:pPr>
                <a:defRPr/>
              </a:pPr>
              <a:t>‹N›</a:t>
            </a:fld>
            <a:endParaRPr lang="it-IT"/>
          </a:p>
        </p:txBody>
      </p:sp>
    </p:spTree>
    <p:extLst>
      <p:ext uri="{BB962C8B-B14F-4D97-AF65-F5344CB8AC3E}">
        <p14:creationId xmlns:p14="http://schemas.microsoft.com/office/powerpoint/2010/main" val="3230730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lvl1pPr>
              <a:defRPr/>
            </a:lvl1pPr>
          </a:lstStyle>
          <a:p>
            <a:pPr>
              <a:defRPr/>
            </a:pPr>
            <a:fld id="{AF349702-74D5-48A5-8EBD-0B37CDA0E49F}" type="datetime1">
              <a:rPr lang="it-IT"/>
              <a:pPr>
                <a:defRPr/>
              </a:pPr>
              <a:t>14/10/19</a:t>
            </a:fld>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a:t>Ultimo aggiornamento 15 settembre 2019</a:t>
            </a:r>
          </a:p>
        </p:txBody>
      </p:sp>
      <p:sp>
        <p:nvSpPr>
          <p:cNvPr id="6" name="Segnaposto numero diapositiva 5"/>
          <p:cNvSpPr>
            <a:spLocks noGrp="1"/>
          </p:cNvSpPr>
          <p:nvPr>
            <p:ph type="sldNum" sz="quarter" idx="12"/>
          </p:nvPr>
        </p:nvSpPr>
        <p:spPr/>
        <p:txBody>
          <a:bodyPr/>
          <a:lstStyle>
            <a:lvl1pPr>
              <a:defRPr/>
            </a:lvl1pPr>
          </a:lstStyle>
          <a:p>
            <a:pPr>
              <a:defRPr/>
            </a:pPr>
            <a:fld id="{2B17172E-30C7-4F81-B895-F82CD2E09EA4}" type="slidenum">
              <a:rPr lang="it-IT"/>
              <a:pPr>
                <a:defRPr/>
              </a:pPr>
              <a:t>‹N›</a:t>
            </a:fld>
            <a:endParaRPr lang="it-IT"/>
          </a:p>
        </p:txBody>
      </p:sp>
    </p:spTree>
    <p:extLst>
      <p:ext uri="{BB962C8B-B14F-4D97-AF65-F5344CB8AC3E}">
        <p14:creationId xmlns:p14="http://schemas.microsoft.com/office/powerpoint/2010/main" val="23404079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3"/>
          <p:cNvSpPr>
            <a:spLocks noGrp="1"/>
          </p:cNvSpPr>
          <p:nvPr>
            <p:ph type="dt" sz="half" idx="10"/>
          </p:nvPr>
        </p:nvSpPr>
        <p:spPr/>
        <p:txBody>
          <a:bodyPr/>
          <a:lstStyle>
            <a:lvl1pPr>
              <a:defRPr/>
            </a:lvl1pPr>
          </a:lstStyle>
          <a:p>
            <a:pPr>
              <a:defRPr/>
            </a:pPr>
            <a:fld id="{E56F7A73-08DF-49DF-A5C2-FF75207633D3}" type="datetime1">
              <a:rPr lang="it-IT"/>
              <a:pPr>
                <a:defRPr/>
              </a:pPr>
              <a:t>14/10/19</a:t>
            </a:fld>
            <a:endParaRPr lang="it-IT"/>
          </a:p>
        </p:txBody>
      </p:sp>
      <p:sp>
        <p:nvSpPr>
          <p:cNvPr id="6" name="Segnaposto piè di pagina 4"/>
          <p:cNvSpPr>
            <a:spLocks noGrp="1"/>
          </p:cNvSpPr>
          <p:nvPr>
            <p:ph type="ftr" sz="quarter" idx="11"/>
          </p:nvPr>
        </p:nvSpPr>
        <p:spPr/>
        <p:txBody>
          <a:bodyPr/>
          <a:lstStyle>
            <a:lvl1pPr>
              <a:defRPr/>
            </a:lvl1pPr>
          </a:lstStyle>
          <a:p>
            <a:pPr>
              <a:defRPr/>
            </a:pPr>
            <a:r>
              <a:rPr lang="it-IT"/>
              <a:t>Ultimo aggiornamento 15 settembre 2019</a:t>
            </a:r>
          </a:p>
        </p:txBody>
      </p:sp>
      <p:sp>
        <p:nvSpPr>
          <p:cNvPr id="7" name="Segnaposto numero diapositiva 5"/>
          <p:cNvSpPr>
            <a:spLocks noGrp="1"/>
          </p:cNvSpPr>
          <p:nvPr>
            <p:ph type="sldNum" sz="quarter" idx="12"/>
          </p:nvPr>
        </p:nvSpPr>
        <p:spPr/>
        <p:txBody>
          <a:bodyPr/>
          <a:lstStyle>
            <a:lvl1pPr>
              <a:defRPr/>
            </a:lvl1pPr>
          </a:lstStyle>
          <a:p>
            <a:pPr>
              <a:defRPr/>
            </a:pPr>
            <a:fld id="{AB884876-4F96-498A-816A-68DEBBBEFC3B}" type="slidenum">
              <a:rPr lang="it-IT"/>
              <a:pPr>
                <a:defRPr/>
              </a:pPr>
              <a:t>‹N›</a:t>
            </a:fld>
            <a:endParaRPr lang="it-IT"/>
          </a:p>
        </p:txBody>
      </p:sp>
    </p:spTree>
    <p:extLst>
      <p:ext uri="{BB962C8B-B14F-4D97-AF65-F5344CB8AC3E}">
        <p14:creationId xmlns:p14="http://schemas.microsoft.com/office/powerpoint/2010/main" val="4101956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3"/>
          <p:cNvSpPr>
            <a:spLocks noGrp="1"/>
          </p:cNvSpPr>
          <p:nvPr>
            <p:ph type="dt" sz="half" idx="10"/>
          </p:nvPr>
        </p:nvSpPr>
        <p:spPr/>
        <p:txBody>
          <a:bodyPr/>
          <a:lstStyle>
            <a:lvl1pPr>
              <a:defRPr/>
            </a:lvl1pPr>
          </a:lstStyle>
          <a:p>
            <a:pPr>
              <a:defRPr/>
            </a:pPr>
            <a:fld id="{30537F81-3796-4089-9D9E-FAB4EDA38ED9}" type="datetime1">
              <a:rPr lang="it-IT"/>
              <a:pPr>
                <a:defRPr/>
              </a:pPr>
              <a:t>14/10/19</a:t>
            </a:fld>
            <a:endParaRPr lang="it-IT"/>
          </a:p>
        </p:txBody>
      </p:sp>
      <p:sp>
        <p:nvSpPr>
          <p:cNvPr id="8" name="Segnaposto piè di pagina 4"/>
          <p:cNvSpPr>
            <a:spLocks noGrp="1"/>
          </p:cNvSpPr>
          <p:nvPr>
            <p:ph type="ftr" sz="quarter" idx="11"/>
          </p:nvPr>
        </p:nvSpPr>
        <p:spPr/>
        <p:txBody>
          <a:bodyPr/>
          <a:lstStyle>
            <a:lvl1pPr>
              <a:defRPr/>
            </a:lvl1pPr>
          </a:lstStyle>
          <a:p>
            <a:pPr>
              <a:defRPr/>
            </a:pPr>
            <a:r>
              <a:rPr lang="it-IT"/>
              <a:t>Ultimo aggiornamento 15 settembre 2019</a:t>
            </a:r>
          </a:p>
        </p:txBody>
      </p:sp>
      <p:sp>
        <p:nvSpPr>
          <p:cNvPr id="9" name="Segnaposto numero diapositiva 5"/>
          <p:cNvSpPr>
            <a:spLocks noGrp="1"/>
          </p:cNvSpPr>
          <p:nvPr>
            <p:ph type="sldNum" sz="quarter" idx="12"/>
          </p:nvPr>
        </p:nvSpPr>
        <p:spPr/>
        <p:txBody>
          <a:bodyPr/>
          <a:lstStyle>
            <a:lvl1pPr>
              <a:defRPr/>
            </a:lvl1pPr>
          </a:lstStyle>
          <a:p>
            <a:pPr>
              <a:defRPr/>
            </a:pPr>
            <a:fld id="{F44AC5F1-AA55-40B0-BD1B-94D88D1A7C34}" type="slidenum">
              <a:rPr lang="it-IT"/>
              <a:pPr>
                <a:defRPr/>
              </a:pPr>
              <a:t>‹N›</a:t>
            </a:fld>
            <a:endParaRPr lang="it-IT"/>
          </a:p>
        </p:txBody>
      </p:sp>
    </p:spTree>
    <p:extLst>
      <p:ext uri="{BB962C8B-B14F-4D97-AF65-F5344CB8AC3E}">
        <p14:creationId xmlns:p14="http://schemas.microsoft.com/office/powerpoint/2010/main" val="1871008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3"/>
          <p:cNvSpPr>
            <a:spLocks noGrp="1"/>
          </p:cNvSpPr>
          <p:nvPr>
            <p:ph type="dt" sz="half" idx="10"/>
          </p:nvPr>
        </p:nvSpPr>
        <p:spPr/>
        <p:txBody>
          <a:bodyPr/>
          <a:lstStyle>
            <a:lvl1pPr>
              <a:defRPr/>
            </a:lvl1pPr>
          </a:lstStyle>
          <a:p>
            <a:pPr>
              <a:defRPr/>
            </a:pPr>
            <a:fld id="{C8CC183C-302E-431F-AA0E-3E6B8871F9A9}" type="datetime1">
              <a:rPr lang="it-IT"/>
              <a:pPr>
                <a:defRPr/>
              </a:pPr>
              <a:t>14/10/19</a:t>
            </a:fld>
            <a:endParaRPr lang="it-IT"/>
          </a:p>
        </p:txBody>
      </p:sp>
      <p:sp>
        <p:nvSpPr>
          <p:cNvPr id="4" name="Segnaposto piè di pagina 4"/>
          <p:cNvSpPr>
            <a:spLocks noGrp="1"/>
          </p:cNvSpPr>
          <p:nvPr>
            <p:ph type="ftr" sz="quarter" idx="11"/>
          </p:nvPr>
        </p:nvSpPr>
        <p:spPr/>
        <p:txBody>
          <a:bodyPr/>
          <a:lstStyle>
            <a:lvl1pPr>
              <a:defRPr/>
            </a:lvl1pPr>
          </a:lstStyle>
          <a:p>
            <a:pPr>
              <a:defRPr/>
            </a:pPr>
            <a:r>
              <a:rPr lang="it-IT"/>
              <a:t>Ultimo aggiornamento 15 settembre 2019</a:t>
            </a:r>
          </a:p>
        </p:txBody>
      </p:sp>
      <p:sp>
        <p:nvSpPr>
          <p:cNvPr id="5" name="Segnaposto numero diapositiva 5"/>
          <p:cNvSpPr>
            <a:spLocks noGrp="1"/>
          </p:cNvSpPr>
          <p:nvPr>
            <p:ph type="sldNum" sz="quarter" idx="12"/>
          </p:nvPr>
        </p:nvSpPr>
        <p:spPr/>
        <p:txBody>
          <a:bodyPr/>
          <a:lstStyle>
            <a:lvl1pPr>
              <a:defRPr/>
            </a:lvl1pPr>
          </a:lstStyle>
          <a:p>
            <a:pPr>
              <a:defRPr/>
            </a:pPr>
            <a:fld id="{2E39E6C3-0068-4BBD-B0E4-7E44B8AF2B3F}" type="slidenum">
              <a:rPr lang="it-IT"/>
              <a:pPr>
                <a:defRPr/>
              </a:pPr>
              <a:t>‹N›</a:t>
            </a:fld>
            <a:endParaRPr lang="it-IT"/>
          </a:p>
        </p:txBody>
      </p:sp>
    </p:spTree>
    <p:extLst>
      <p:ext uri="{BB962C8B-B14F-4D97-AF65-F5344CB8AC3E}">
        <p14:creationId xmlns:p14="http://schemas.microsoft.com/office/powerpoint/2010/main" val="747536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p:cNvSpPr>
            <a:spLocks noGrp="1"/>
          </p:cNvSpPr>
          <p:nvPr>
            <p:ph type="dt" sz="half" idx="10"/>
          </p:nvPr>
        </p:nvSpPr>
        <p:spPr/>
        <p:txBody>
          <a:bodyPr/>
          <a:lstStyle>
            <a:lvl1pPr>
              <a:defRPr/>
            </a:lvl1pPr>
          </a:lstStyle>
          <a:p>
            <a:pPr>
              <a:defRPr/>
            </a:pPr>
            <a:fld id="{F989DFB7-5C25-4673-B5AC-C78DBCBBE08F}" type="datetime1">
              <a:rPr lang="it-IT"/>
              <a:pPr>
                <a:defRPr/>
              </a:pPr>
              <a:t>14/10/19</a:t>
            </a:fld>
            <a:endParaRPr lang="it-IT"/>
          </a:p>
        </p:txBody>
      </p:sp>
      <p:sp>
        <p:nvSpPr>
          <p:cNvPr id="3" name="Segnaposto piè di pagina 4"/>
          <p:cNvSpPr>
            <a:spLocks noGrp="1"/>
          </p:cNvSpPr>
          <p:nvPr>
            <p:ph type="ftr" sz="quarter" idx="11"/>
          </p:nvPr>
        </p:nvSpPr>
        <p:spPr/>
        <p:txBody>
          <a:bodyPr/>
          <a:lstStyle>
            <a:lvl1pPr>
              <a:defRPr/>
            </a:lvl1pPr>
          </a:lstStyle>
          <a:p>
            <a:pPr>
              <a:defRPr/>
            </a:pPr>
            <a:r>
              <a:rPr lang="it-IT"/>
              <a:t>Ultimo aggiornamento 15 settembre 2019</a:t>
            </a:r>
          </a:p>
        </p:txBody>
      </p:sp>
      <p:sp>
        <p:nvSpPr>
          <p:cNvPr id="4" name="Segnaposto numero diapositiva 5"/>
          <p:cNvSpPr>
            <a:spLocks noGrp="1"/>
          </p:cNvSpPr>
          <p:nvPr>
            <p:ph type="sldNum" sz="quarter" idx="12"/>
          </p:nvPr>
        </p:nvSpPr>
        <p:spPr/>
        <p:txBody>
          <a:bodyPr/>
          <a:lstStyle>
            <a:lvl1pPr>
              <a:defRPr/>
            </a:lvl1pPr>
          </a:lstStyle>
          <a:p>
            <a:pPr>
              <a:defRPr/>
            </a:pPr>
            <a:fld id="{5671CADA-7856-4AA6-8D5F-91979137A129}" type="slidenum">
              <a:rPr lang="it-IT"/>
              <a:pPr>
                <a:defRPr/>
              </a:pPr>
              <a:t>‹N›</a:t>
            </a:fld>
            <a:endParaRPr lang="it-IT"/>
          </a:p>
        </p:txBody>
      </p:sp>
    </p:spTree>
    <p:extLst>
      <p:ext uri="{BB962C8B-B14F-4D97-AF65-F5344CB8AC3E}">
        <p14:creationId xmlns:p14="http://schemas.microsoft.com/office/powerpoint/2010/main" val="2811682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DDDEC6B3-F661-4441-A7C4-D39F6C8D0CDB}" type="datetime1">
              <a:rPr lang="it-IT"/>
              <a:pPr>
                <a:defRPr/>
              </a:pPr>
              <a:t>14/10/19</a:t>
            </a:fld>
            <a:endParaRPr lang="it-IT"/>
          </a:p>
        </p:txBody>
      </p:sp>
      <p:sp>
        <p:nvSpPr>
          <p:cNvPr id="6" name="Segnaposto piè di pagina 4"/>
          <p:cNvSpPr>
            <a:spLocks noGrp="1"/>
          </p:cNvSpPr>
          <p:nvPr>
            <p:ph type="ftr" sz="quarter" idx="11"/>
          </p:nvPr>
        </p:nvSpPr>
        <p:spPr/>
        <p:txBody>
          <a:bodyPr/>
          <a:lstStyle>
            <a:lvl1pPr>
              <a:defRPr/>
            </a:lvl1pPr>
          </a:lstStyle>
          <a:p>
            <a:pPr>
              <a:defRPr/>
            </a:pPr>
            <a:r>
              <a:rPr lang="it-IT"/>
              <a:t>Ultimo aggiornamento 15 settembre 2019</a:t>
            </a:r>
          </a:p>
        </p:txBody>
      </p:sp>
      <p:sp>
        <p:nvSpPr>
          <p:cNvPr id="7" name="Segnaposto numero diapositiva 5"/>
          <p:cNvSpPr>
            <a:spLocks noGrp="1"/>
          </p:cNvSpPr>
          <p:nvPr>
            <p:ph type="sldNum" sz="quarter" idx="12"/>
          </p:nvPr>
        </p:nvSpPr>
        <p:spPr/>
        <p:txBody>
          <a:bodyPr/>
          <a:lstStyle>
            <a:lvl1pPr>
              <a:defRPr/>
            </a:lvl1pPr>
          </a:lstStyle>
          <a:p>
            <a:pPr>
              <a:defRPr/>
            </a:pPr>
            <a:fld id="{41C6CF0F-0632-4B2B-B9B7-983C4857FB91}" type="slidenum">
              <a:rPr lang="it-IT"/>
              <a:pPr>
                <a:defRPr/>
              </a:pPr>
              <a:t>‹N›</a:t>
            </a:fld>
            <a:endParaRPr lang="it-IT"/>
          </a:p>
        </p:txBody>
      </p:sp>
    </p:spTree>
    <p:extLst>
      <p:ext uri="{BB962C8B-B14F-4D97-AF65-F5344CB8AC3E}">
        <p14:creationId xmlns:p14="http://schemas.microsoft.com/office/powerpoint/2010/main" val="3692639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42E1516F-ECFC-40E6-9E37-0DC40E7BE57A}" type="datetime1">
              <a:rPr lang="it-IT"/>
              <a:pPr>
                <a:defRPr/>
              </a:pPr>
              <a:t>14/10/19</a:t>
            </a:fld>
            <a:endParaRPr lang="it-IT"/>
          </a:p>
        </p:txBody>
      </p:sp>
      <p:sp>
        <p:nvSpPr>
          <p:cNvPr id="6" name="Segnaposto piè di pagina 4"/>
          <p:cNvSpPr>
            <a:spLocks noGrp="1"/>
          </p:cNvSpPr>
          <p:nvPr>
            <p:ph type="ftr" sz="quarter" idx="11"/>
          </p:nvPr>
        </p:nvSpPr>
        <p:spPr/>
        <p:txBody>
          <a:bodyPr/>
          <a:lstStyle>
            <a:lvl1pPr>
              <a:defRPr/>
            </a:lvl1pPr>
          </a:lstStyle>
          <a:p>
            <a:pPr>
              <a:defRPr/>
            </a:pPr>
            <a:r>
              <a:rPr lang="it-IT"/>
              <a:t>Ultimo aggiornamento 15 settembre 2019</a:t>
            </a:r>
          </a:p>
        </p:txBody>
      </p:sp>
      <p:sp>
        <p:nvSpPr>
          <p:cNvPr id="7" name="Segnaposto numero diapositiva 5"/>
          <p:cNvSpPr>
            <a:spLocks noGrp="1"/>
          </p:cNvSpPr>
          <p:nvPr>
            <p:ph type="sldNum" sz="quarter" idx="12"/>
          </p:nvPr>
        </p:nvSpPr>
        <p:spPr/>
        <p:txBody>
          <a:bodyPr/>
          <a:lstStyle>
            <a:lvl1pPr>
              <a:defRPr/>
            </a:lvl1pPr>
          </a:lstStyle>
          <a:p>
            <a:pPr>
              <a:defRPr/>
            </a:pPr>
            <a:fld id="{90DA0364-EC2D-44C1-8784-3A838DB9F9BD}" type="slidenum">
              <a:rPr lang="it-IT"/>
              <a:pPr>
                <a:defRPr/>
              </a:pPr>
              <a:t>‹N›</a:t>
            </a:fld>
            <a:endParaRPr lang="it-IT"/>
          </a:p>
        </p:txBody>
      </p:sp>
    </p:spTree>
    <p:extLst>
      <p:ext uri="{BB962C8B-B14F-4D97-AF65-F5344CB8AC3E}">
        <p14:creationId xmlns:p14="http://schemas.microsoft.com/office/powerpoint/2010/main" val="2530158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pPr>
              <a:defRPr/>
            </a:pPr>
            <a:fld id="{31308190-7AAB-4291-8495-92D32C7A8271}" type="datetime1">
              <a:rPr lang="it-IT"/>
              <a:pPr>
                <a:defRPr/>
              </a:pPr>
              <a:t>14/10/19</a:t>
            </a:fld>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a:t>Ultimo aggiornamento 15 settembre 2019</a:t>
            </a:r>
          </a:p>
        </p:txBody>
      </p:sp>
      <p:sp>
        <p:nvSpPr>
          <p:cNvPr id="6" name="Segnaposto numero diapositiva 5"/>
          <p:cNvSpPr>
            <a:spLocks noGrp="1"/>
          </p:cNvSpPr>
          <p:nvPr>
            <p:ph type="sldNum" sz="quarter" idx="12"/>
          </p:nvPr>
        </p:nvSpPr>
        <p:spPr/>
        <p:txBody>
          <a:bodyPr/>
          <a:lstStyle>
            <a:lvl1pPr>
              <a:defRPr/>
            </a:lvl1pPr>
          </a:lstStyle>
          <a:p>
            <a:pPr>
              <a:defRPr/>
            </a:pPr>
            <a:fld id="{5CA12899-1E00-48B1-95EA-E58318F0D3AC}" type="slidenum">
              <a:rPr lang="it-IT"/>
              <a:pPr>
                <a:defRPr/>
              </a:pPr>
              <a:t>‹N›</a:t>
            </a:fld>
            <a:endParaRPr lang="it-IT"/>
          </a:p>
        </p:txBody>
      </p:sp>
    </p:spTree>
    <p:extLst>
      <p:ext uri="{BB962C8B-B14F-4D97-AF65-F5344CB8AC3E}">
        <p14:creationId xmlns:p14="http://schemas.microsoft.com/office/powerpoint/2010/main" val="103724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pPr>
              <a:defRPr/>
            </a:pPr>
            <a:fld id="{0FA9578B-3C03-44DB-9863-8167E5723432}" type="datetime1">
              <a:rPr lang="it-IT"/>
              <a:pPr>
                <a:defRPr/>
              </a:pPr>
              <a:t>14/10/19</a:t>
            </a:fld>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a:t>Ultimo aggiornamento 15 settembre 2019</a:t>
            </a:r>
          </a:p>
        </p:txBody>
      </p:sp>
      <p:sp>
        <p:nvSpPr>
          <p:cNvPr id="6" name="Segnaposto numero diapositiva 5"/>
          <p:cNvSpPr>
            <a:spLocks noGrp="1"/>
          </p:cNvSpPr>
          <p:nvPr>
            <p:ph type="sldNum" sz="quarter" idx="12"/>
          </p:nvPr>
        </p:nvSpPr>
        <p:spPr/>
        <p:txBody>
          <a:bodyPr/>
          <a:lstStyle>
            <a:lvl1pPr>
              <a:defRPr/>
            </a:lvl1pPr>
          </a:lstStyle>
          <a:p>
            <a:pPr>
              <a:defRPr/>
            </a:pPr>
            <a:fld id="{E6C173EA-8A70-4A28-B323-4E27FA6CB78E}" type="slidenum">
              <a:rPr lang="it-IT"/>
              <a:pPr>
                <a:defRPr/>
              </a:pPr>
              <a:t>‹N›</a:t>
            </a:fld>
            <a:endParaRPr lang="it-IT"/>
          </a:p>
        </p:txBody>
      </p:sp>
    </p:spTree>
    <p:extLst>
      <p:ext uri="{BB962C8B-B14F-4D97-AF65-F5344CB8AC3E}">
        <p14:creationId xmlns:p14="http://schemas.microsoft.com/office/powerpoint/2010/main" val="2811647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BFBFBF"/>
            </a:gs>
            <a:gs pos="100000">
              <a:schemeClr val="tx1"/>
            </a:gs>
          </a:gsLst>
          <a:lin ang="16200000"/>
        </a:gradFill>
        <a:effectLst/>
      </p:bgPr>
    </p:bg>
    <p:spTree>
      <p:nvGrpSpPr>
        <p:cNvPr id="1" name=""/>
        <p:cNvGrpSpPr/>
        <p:nvPr/>
      </p:nvGrpSpPr>
      <p:grpSpPr>
        <a:xfrm>
          <a:off x="0" y="0"/>
          <a:ext cx="0" cy="0"/>
          <a:chOff x="0" y="0"/>
          <a:chExt cx="0" cy="0"/>
        </a:xfrm>
      </p:grpSpPr>
      <p:sp>
        <p:nvSpPr>
          <p:cNvPr id="1026" name="Segnaposto titolo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ltLang="it-IT"/>
              <a:t>Fare clic per modificare lo stile del titolo</a:t>
            </a:r>
          </a:p>
        </p:txBody>
      </p:sp>
      <p:sp>
        <p:nvSpPr>
          <p:cNvPr id="1027" name="Segnaposto tes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a:t>Fare clic per modificare stili del testo dello schema</a:t>
            </a:r>
          </a:p>
          <a:p>
            <a:pPr lvl="1"/>
            <a:r>
              <a:rPr lang="it-IT" altLang="it-IT"/>
              <a:t>Secondo livello</a:t>
            </a:r>
          </a:p>
          <a:p>
            <a:pPr lvl="2"/>
            <a:r>
              <a:rPr lang="it-IT" altLang="it-IT"/>
              <a:t>Terzo livello</a:t>
            </a:r>
          </a:p>
          <a:p>
            <a:pPr lvl="3"/>
            <a:r>
              <a:rPr lang="it-IT" altLang="it-IT"/>
              <a:t>Quarto livello</a:t>
            </a:r>
          </a:p>
          <a:p>
            <a:pPr lvl="4"/>
            <a:r>
              <a:rPr lang="it-IT" alt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76C50DC0-EEA4-4D65-B122-215DFB673102}" type="datetime1">
              <a:rPr lang="it-IT"/>
              <a:pPr>
                <a:defRPr/>
              </a:pPr>
              <a:t>14/10/19</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r>
              <a:rPr lang="it-IT"/>
              <a:t>Ultimo aggiornamento 15 settembre 2019</a:t>
            </a: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12FBF166-C4D0-4877-A71B-1608992C87C2}" type="slidenum">
              <a:rPr lang="it-IT"/>
              <a:pPr>
                <a:defRPr/>
              </a:pPr>
              <a:t>‹N›</a:t>
            </a:fld>
            <a:endParaRPr lang="it-IT"/>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5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6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1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emf"/></Relationships>
</file>

<file path=ppt/slides/_rels/slide1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s://www.cliclavoro.gov.it/Normative/interpello-5-2017.pdf" TargetMode="External"/></Relationships>
</file>

<file path=ppt/slides/_rels/slide1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5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0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0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0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0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14.xml.rels><?xml version="1.0" encoding="UTF-8" standalone="yes"?>
<Relationships xmlns="http://schemas.openxmlformats.org/package/2006/relationships"><Relationship Id="rId3" Type="http://schemas.openxmlformats.org/officeDocument/2006/relationships/hyperlink" Target="https://www.cliclavoro.gov.it/Normative/Legge_28_giugno_2012_n.92.pdf"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15.xml.rels><?xml version="1.0" encoding="UTF-8" standalone="yes"?>
<Relationships xmlns="http://schemas.openxmlformats.org/package/2006/relationships"><Relationship Id="rId3" Type="http://schemas.openxmlformats.org/officeDocument/2006/relationships/hyperlink" Target="https://www.cliclavoro.gov.it/Normative/Linee_guida_25_maggio_2017.pdf"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s://www.cliclavoro.gov.it/Normative/accordo_tirocini_24_gennaio_2013.pdf" TargetMode="External"/></Relationships>
</file>

<file path=ppt/slides/_rels/slide2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9.xml.rels><?xml version="1.0" encoding="UTF-8" standalone="yes"?>
<Relationships xmlns="http://schemas.openxmlformats.org/package/2006/relationships"><Relationship Id="rId3" Type="http://schemas.openxmlformats.org/officeDocument/2006/relationships/hyperlink" Target="http://www.inps.it/"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7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8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88.xml.rels><?xml version="1.0" encoding="UTF-8" standalone="yes"?>
<Relationships xmlns="http://schemas.openxmlformats.org/package/2006/relationships"><Relationship Id="rId3" Type="http://schemas.openxmlformats.org/officeDocument/2006/relationships/hyperlink" Target="http://lavoro.teleconsul.it/%C2%A7iddoc=309292%C2%A7art="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1.png"/></Relationships>
</file>

<file path=ppt/slides/_rels/slide38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9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0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0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4.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5.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6.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7.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8.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9.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0.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3.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4.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5.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6.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4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4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9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9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9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9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9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9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9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9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9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9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0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0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0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0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0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0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0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0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0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0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Sottotitolo 2"/>
          <p:cNvSpPr txBox="1">
            <a:spLocks/>
          </p:cNvSpPr>
          <p:nvPr/>
        </p:nvSpPr>
        <p:spPr bwMode="auto">
          <a:xfrm>
            <a:off x="219075" y="1587500"/>
            <a:ext cx="8208963" cy="457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buFont typeface="Arial" charset="0"/>
              <a:buNone/>
            </a:pPr>
            <a:r>
              <a:rPr lang="it-IT" altLang="it-IT" sz="2800" b="1" i="1" u="sng" dirty="0">
                <a:solidFill>
                  <a:srgbClr val="0070C0"/>
                </a:solidFill>
                <a:effectLst>
                  <a:outerShdw blurRad="38100" dist="38100" dir="2700000" algn="tl">
                    <a:srgbClr val="000000">
                      <a:alpha val="43137"/>
                    </a:srgbClr>
                  </a:outerShdw>
                </a:effectLst>
                <a:cs typeface="Tahoma" pitchFamily="34" charset="0"/>
              </a:rPr>
              <a:t>L’ingresso dei giovani nel mondo del lavoro</a:t>
            </a:r>
          </a:p>
          <a:p>
            <a:pPr eaLnBrk="1" hangingPunct="1">
              <a:spcBef>
                <a:spcPts val="0"/>
              </a:spcBef>
              <a:buNone/>
            </a:pPr>
            <a:r>
              <a:rPr lang="it-IT" altLang="it-IT" sz="2000" b="1" dirty="0">
                <a:solidFill>
                  <a:srgbClr val="0070C0"/>
                </a:solidFill>
                <a:cs typeface="Tahoma" pitchFamily="34" charset="0"/>
              </a:rPr>
              <a:t>A. LE VARIE FORME DI APPRENDISTATO CON PARTICOLARE RIFERIMENTO ALL’APPRENDISTATO PROFESSIONALIZZANTE</a:t>
            </a:r>
          </a:p>
          <a:p>
            <a:pPr eaLnBrk="1" hangingPunct="1">
              <a:spcBef>
                <a:spcPts val="0"/>
              </a:spcBef>
              <a:buNone/>
            </a:pPr>
            <a:r>
              <a:rPr lang="it-IT" altLang="it-IT" sz="2000" b="1" i="1" dirty="0">
                <a:solidFill>
                  <a:srgbClr val="0070C0"/>
                </a:solidFill>
                <a:cs typeface="Tahoma" pitchFamily="34" charset="0"/>
              </a:rPr>
              <a:t>Normativa nazionale e regolamentazione regionale</a:t>
            </a:r>
          </a:p>
          <a:p>
            <a:pPr eaLnBrk="1" hangingPunct="1">
              <a:spcBef>
                <a:spcPts val="0"/>
              </a:spcBef>
              <a:buNone/>
            </a:pPr>
            <a:r>
              <a:rPr lang="it-IT" altLang="it-IT" sz="2000" b="1" dirty="0">
                <a:solidFill>
                  <a:srgbClr val="0070C0"/>
                </a:solidFill>
                <a:cs typeface="Tahoma" pitchFamily="34" charset="0"/>
              </a:rPr>
              <a:t>B. I TIROCINI NON CURRICULARI</a:t>
            </a:r>
          </a:p>
          <a:p>
            <a:pPr eaLnBrk="1" hangingPunct="1">
              <a:spcBef>
                <a:spcPts val="0"/>
              </a:spcBef>
              <a:buNone/>
            </a:pPr>
            <a:r>
              <a:rPr lang="it-IT" altLang="it-IT" sz="2000" b="1" i="1" dirty="0">
                <a:solidFill>
                  <a:srgbClr val="0070C0"/>
                </a:solidFill>
                <a:cs typeface="Tahoma" pitchFamily="34" charset="0"/>
              </a:rPr>
              <a:t>Normativa nazionale e regolamentazione regionale</a:t>
            </a:r>
          </a:p>
          <a:p>
            <a:pPr eaLnBrk="1" hangingPunct="1">
              <a:buNone/>
            </a:pPr>
            <a:r>
              <a:rPr lang="it-IT" altLang="it-IT" sz="2000" b="1" dirty="0">
                <a:solidFill>
                  <a:srgbClr val="0070C0"/>
                </a:solidFill>
                <a:cs typeface="Tahoma" pitchFamily="34" charset="0"/>
              </a:rPr>
              <a:t>C. INCENTIVO OCCUPAZIONE NEET</a:t>
            </a:r>
          </a:p>
          <a:p>
            <a:pPr eaLnBrk="1" hangingPunct="1">
              <a:buNone/>
            </a:pPr>
            <a:r>
              <a:rPr lang="it-IT" altLang="it-IT" sz="2000" b="1" dirty="0">
                <a:solidFill>
                  <a:srgbClr val="0070C0"/>
                </a:solidFill>
                <a:cs typeface="Tahoma" pitchFamily="34" charset="0"/>
              </a:rPr>
              <a:t>D. INCENTIVO STRUTTURALE PREVISTO DA LEGGE DI BILANCIO 2018</a:t>
            </a:r>
          </a:p>
          <a:p>
            <a:pPr eaLnBrk="1" hangingPunct="1">
              <a:buNone/>
            </a:pPr>
            <a:r>
              <a:rPr lang="it-IT" altLang="it-IT" sz="2000" b="1" dirty="0">
                <a:solidFill>
                  <a:srgbClr val="0070C0"/>
                </a:solidFill>
                <a:cs typeface="Tahoma" pitchFamily="34" charset="0"/>
              </a:rPr>
              <a:t>E. ESONERO PREVISTO DA DECRETO DIGNITÀ</a:t>
            </a:r>
          </a:p>
          <a:p>
            <a:pPr eaLnBrk="1" hangingPunct="1">
              <a:buNone/>
            </a:pPr>
            <a:r>
              <a:rPr lang="it-IT" altLang="it-IT" sz="2000" b="1" dirty="0">
                <a:solidFill>
                  <a:srgbClr val="0070C0"/>
                </a:solidFill>
                <a:cs typeface="Tahoma" pitchFamily="34" charset="0"/>
              </a:rPr>
              <a:t>F. BONUS GIOVANI ECCELLENZE</a:t>
            </a:r>
          </a:p>
          <a:p>
            <a:pPr eaLnBrk="1" hangingPunct="1">
              <a:buNone/>
            </a:pPr>
            <a:r>
              <a:rPr lang="it-IT" altLang="it-IT" sz="2000" b="1" dirty="0">
                <a:solidFill>
                  <a:srgbClr val="0070C0"/>
                </a:solidFill>
                <a:cs typeface="Tahoma" pitchFamily="34" charset="0"/>
              </a:rPr>
              <a:t>G. INCENTIVO OCCUPAZIONE MEZZOGIORNO</a:t>
            </a:r>
          </a:p>
          <a:p>
            <a:pPr eaLnBrk="1" hangingPunct="1">
              <a:buNone/>
            </a:pPr>
            <a:r>
              <a:rPr lang="it-IT" altLang="it-IT" sz="2000" b="1" dirty="0">
                <a:solidFill>
                  <a:srgbClr val="0070C0"/>
                </a:solidFill>
                <a:cs typeface="Tahoma" pitchFamily="34" charset="0"/>
              </a:rPr>
              <a:t>H. INCENTIVO PREVISTO DA DECRETO CRESCITA</a:t>
            </a:r>
          </a:p>
          <a:p>
            <a:pPr eaLnBrk="1" hangingPunct="1">
              <a:buNone/>
            </a:pPr>
            <a:r>
              <a:rPr lang="it-IT" altLang="it-IT" sz="2000" b="1" dirty="0">
                <a:solidFill>
                  <a:srgbClr val="0070C0"/>
                </a:solidFill>
                <a:cs typeface="Tahoma" pitchFamily="34" charset="0"/>
              </a:rPr>
              <a:t>I. ULTIME NOVITA’</a:t>
            </a:r>
            <a:endParaRPr lang="it-IT" altLang="it-IT" sz="2000" b="1" dirty="0">
              <a:solidFill>
                <a:schemeClr val="accent1"/>
              </a:solidFill>
              <a:cs typeface="Tahoma" pitchFamily="34" charset="0"/>
            </a:endParaRPr>
          </a:p>
        </p:txBody>
      </p:sp>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3" name="Segnaposto numero diapositiva 2"/>
          <p:cNvSpPr>
            <a:spLocks noGrp="1"/>
          </p:cNvSpPr>
          <p:nvPr>
            <p:ph type="sldNum" sz="quarter" idx="12"/>
          </p:nvPr>
        </p:nvSpPr>
        <p:spPr/>
        <p:txBody>
          <a:bodyPr/>
          <a:lstStyle/>
          <a:p>
            <a:pPr>
              <a:defRPr/>
            </a:pPr>
            <a:fld id="{4393D5D4-E039-41C5-8E26-9C4595F221A7}" type="slidenum">
              <a:rPr lang="it-IT" smtClean="0"/>
              <a:pPr>
                <a:defRPr/>
              </a:pPr>
              <a:t>1</a:t>
            </a:fld>
            <a:endParaRPr lang="it-IT"/>
          </a:p>
        </p:txBody>
      </p:sp>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Sottotitolo 2"/>
          <p:cNvSpPr>
            <a:spLocks noGrp="1"/>
          </p:cNvSpPr>
          <p:nvPr>
            <p:ph type="subTitle" idx="1"/>
          </p:nvPr>
        </p:nvSpPr>
        <p:spPr>
          <a:xfrm>
            <a:off x="1403350" y="1628775"/>
            <a:ext cx="6400800" cy="2768600"/>
          </a:xfrm>
        </p:spPr>
        <p:txBody>
          <a:bodyPr/>
          <a:lstStyle/>
          <a:p>
            <a:pPr eaLnBrk="1" hangingPunct="1"/>
            <a:endParaRPr lang="it-IT" altLang="it-IT" sz="2400" b="1" dirty="0">
              <a:solidFill>
                <a:schemeClr val="accent1"/>
              </a:solidFill>
            </a:endParaRPr>
          </a:p>
          <a:p>
            <a:pPr eaLnBrk="1" hangingPunct="1"/>
            <a:r>
              <a:rPr lang="it-IT" altLang="it-IT" b="1" dirty="0">
                <a:solidFill>
                  <a:srgbClr val="00B050"/>
                </a:solidFill>
              </a:rPr>
              <a:t>A.</a:t>
            </a:r>
          </a:p>
          <a:p>
            <a:pPr eaLnBrk="1" hangingPunct="1"/>
            <a:r>
              <a:rPr lang="it-IT" altLang="it-IT" b="1" dirty="0">
                <a:solidFill>
                  <a:srgbClr val="00B050"/>
                </a:solidFill>
              </a:rPr>
              <a:t>LE VARIE FORME DI APPRENDISTATO CON PARTICOLARE RIFERIMENTO ALL’APPRENDISTATO PROFESSIONALIZZANTE</a:t>
            </a:r>
          </a:p>
        </p:txBody>
      </p:sp>
      <p:sp>
        <p:nvSpPr>
          <p:cNvPr id="12292"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2FD3C9B3-205D-45EA-8B23-7FA1A3D125D0}" type="slidenum">
              <a:rPr lang="it-IT" altLang="it-IT" sz="1200">
                <a:solidFill>
                  <a:srgbClr val="FFFFFF"/>
                </a:solidFill>
              </a:rPr>
              <a:pPr>
                <a:spcBef>
                  <a:spcPct val="0"/>
                </a:spcBef>
                <a:buFontTx/>
                <a:buNone/>
                <a:defRPr/>
              </a:pPr>
              <a:t>2</a:t>
            </a:fld>
            <a:endParaRPr lang="it-IT" altLang="it-IT" sz="1200">
              <a:solidFill>
                <a:srgbClr val="FFFFFF"/>
              </a:solidFill>
            </a:endParaRPr>
          </a:p>
        </p:txBody>
      </p:sp>
      <p:pic>
        <p:nvPicPr>
          <p:cNvPr id="16389"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36312322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Sottotitolo 2"/>
          <p:cNvSpPr>
            <a:spLocks noGrp="1"/>
          </p:cNvSpPr>
          <p:nvPr>
            <p:ph type="subTitle" idx="1"/>
          </p:nvPr>
        </p:nvSpPr>
        <p:spPr>
          <a:xfrm>
            <a:off x="468313" y="1196752"/>
            <a:ext cx="8424862" cy="5661248"/>
          </a:xfrm>
        </p:spPr>
        <p:txBody>
          <a:bodyPr/>
          <a:lstStyle/>
          <a:p>
            <a:pPr eaLnBrk="1" hangingPunct="1">
              <a:defRPr/>
            </a:pPr>
            <a:endParaRPr lang="it-IT" sz="2400" b="1" dirty="0">
              <a:solidFill>
                <a:srgbClr val="0070C0"/>
              </a:solidFill>
            </a:endParaRPr>
          </a:p>
          <a:p>
            <a:pPr eaLnBrk="1" hangingPunct="1">
              <a:defRPr/>
            </a:pPr>
            <a:r>
              <a:rPr lang="it-IT" sz="2400" b="1" dirty="0">
                <a:solidFill>
                  <a:srgbClr val="0070C0"/>
                </a:solidFill>
              </a:rPr>
              <a:t>INDICE</a:t>
            </a:r>
          </a:p>
          <a:p>
            <a:pPr eaLnBrk="1" hangingPunct="1">
              <a:defRPr/>
            </a:pPr>
            <a:endParaRPr lang="it-IT" sz="2400" b="1" dirty="0">
              <a:solidFill>
                <a:srgbClr val="0070C0"/>
              </a:solidFill>
            </a:endParaRPr>
          </a:p>
          <a:p>
            <a:pPr marL="457200" indent="-457200" algn="just" eaLnBrk="1" hangingPunct="1">
              <a:spcBef>
                <a:spcPts val="300"/>
              </a:spcBef>
              <a:buFont typeface="Arial" charset="0"/>
              <a:buAutoNum type="arabicPeriod"/>
              <a:defRPr/>
            </a:pPr>
            <a:r>
              <a:rPr lang="it-IT" sz="2000" b="1" dirty="0">
                <a:solidFill>
                  <a:schemeClr val="bg1"/>
                </a:solidFill>
              </a:rPr>
              <a:t>Definizione e disciplina comune</a:t>
            </a:r>
          </a:p>
          <a:p>
            <a:pPr marL="457200" indent="-457200" algn="just" eaLnBrk="1" hangingPunct="1">
              <a:spcBef>
                <a:spcPts val="300"/>
              </a:spcBef>
              <a:buFont typeface="Arial" charset="0"/>
              <a:buAutoNum type="arabicPeriod"/>
              <a:defRPr/>
            </a:pPr>
            <a:r>
              <a:rPr lang="it-IT" sz="2000" b="1" dirty="0">
                <a:solidFill>
                  <a:schemeClr val="bg1"/>
                </a:solidFill>
              </a:rPr>
              <a:t>Apprendistato di primo livello: requisiti e disciplina</a:t>
            </a:r>
          </a:p>
          <a:p>
            <a:pPr marL="457200" indent="-457200" algn="just" eaLnBrk="1" hangingPunct="1">
              <a:spcBef>
                <a:spcPts val="300"/>
              </a:spcBef>
              <a:buFont typeface="Arial" charset="0"/>
              <a:buAutoNum type="arabicPeriod"/>
              <a:defRPr/>
            </a:pPr>
            <a:r>
              <a:rPr lang="it-IT" sz="2000" b="1" dirty="0">
                <a:solidFill>
                  <a:schemeClr val="bg1"/>
                </a:solidFill>
              </a:rPr>
              <a:t>Apprendistato di alta formazione: requisiti e disciplina</a:t>
            </a:r>
          </a:p>
          <a:p>
            <a:pPr marL="457200" indent="-457200" algn="just" eaLnBrk="1" hangingPunct="1">
              <a:spcBef>
                <a:spcPts val="300"/>
              </a:spcBef>
              <a:buFont typeface="Arial" charset="0"/>
              <a:buAutoNum type="arabicPeriod"/>
              <a:defRPr/>
            </a:pPr>
            <a:r>
              <a:rPr lang="it-IT" sz="2000" b="1" dirty="0">
                <a:solidFill>
                  <a:schemeClr val="bg1"/>
                </a:solidFill>
              </a:rPr>
              <a:t>Apprendistato professionalizzante: requisiti e disciplina</a:t>
            </a:r>
          </a:p>
          <a:p>
            <a:pPr marL="457200" indent="-457200" algn="just" eaLnBrk="1" hangingPunct="1">
              <a:spcBef>
                <a:spcPts val="300"/>
              </a:spcBef>
              <a:buFont typeface="Arial" charset="0"/>
              <a:buAutoNum type="arabicPeriod"/>
              <a:defRPr/>
            </a:pPr>
            <a:r>
              <a:rPr lang="it-IT" sz="2000" b="1" dirty="0">
                <a:solidFill>
                  <a:schemeClr val="bg1"/>
                </a:solidFill>
              </a:rPr>
              <a:t>Apprendistato percettori sussidi di disoccupazione</a:t>
            </a:r>
          </a:p>
          <a:p>
            <a:pPr marL="457200" indent="-457200" algn="just" eaLnBrk="1" hangingPunct="1">
              <a:spcBef>
                <a:spcPts val="300"/>
              </a:spcBef>
              <a:buFont typeface="Arial" charset="0"/>
              <a:buAutoNum type="arabicPeriod"/>
              <a:defRPr/>
            </a:pPr>
            <a:r>
              <a:rPr lang="it-IT" sz="2000" b="1" dirty="0">
                <a:solidFill>
                  <a:schemeClr val="bg1"/>
                </a:solidFill>
              </a:rPr>
              <a:t>Contribuzione e incentivi per le assunzioni in vigore al 2019</a:t>
            </a:r>
          </a:p>
          <a:p>
            <a:pPr marL="457200" indent="-457200" algn="just" eaLnBrk="1" hangingPunct="1">
              <a:spcBef>
                <a:spcPts val="300"/>
              </a:spcBef>
              <a:buFont typeface="Arial" charset="0"/>
              <a:buAutoNum type="arabicPeriod"/>
              <a:defRPr/>
            </a:pPr>
            <a:r>
              <a:rPr lang="it-IT" sz="2000" b="1" dirty="0">
                <a:solidFill>
                  <a:schemeClr val="bg1"/>
                </a:solidFill>
              </a:rPr>
              <a:t>La disciplina regionale dell’apprendistato</a:t>
            </a:r>
          </a:p>
        </p:txBody>
      </p:sp>
      <p:sp>
        <p:nvSpPr>
          <p:cNvPr id="1126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A1312A26-A3ED-4E1B-BC4E-D397A12E93CE}" type="slidenum">
              <a:rPr lang="it-IT" altLang="it-IT" sz="1200">
                <a:solidFill>
                  <a:srgbClr val="FFFFFF"/>
                </a:solidFill>
              </a:rPr>
              <a:pPr>
                <a:spcBef>
                  <a:spcPct val="0"/>
                </a:spcBef>
                <a:buFontTx/>
                <a:buNone/>
                <a:defRPr/>
              </a:pPr>
              <a:t>3</a:t>
            </a:fld>
            <a:endParaRPr lang="it-IT" altLang="it-IT" sz="1200">
              <a:solidFill>
                <a:srgbClr val="FFFFFF"/>
              </a:solidFill>
            </a:endParaRPr>
          </a:p>
        </p:txBody>
      </p:sp>
      <p:pic>
        <p:nvPicPr>
          <p:cNvPr id="1536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8" name="CasellaDiTesto 7"/>
          <p:cNvSpPr txBox="1"/>
          <p:nvPr/>
        </p:nvSpPr>
        <p:spPr bwMode="auto">
          <a:xfrm>
            <a:off x="1908175" y="163513"/>
            <a:ext cx="3240088" cy="1723549"/>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1587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4088776574"/>
              </p:ext>
            </p:extLst>
          </p:nvPr>
        </p:nvGraphicFramePr>
        <p:xfrm>
          <a:off x="395288" y="1412875"/>
          <a:ext cx="8353425" cy="5151438"/>
        </p:xfrm>
        <a:graphic>
          <a:graphicData uri="http://schemas.openxmlformats.org/drawingml/2006/table">
            <a:tbl>
              <a:tblPr/>
              <a:tblGrid>
                <a:gridCol w="8353425">
                  <a:extLst>
                    <a:ext uri="{9D8B030D-6E8A-4147-A177-3AD203B41FA5}">
                      <a16:colId xmlns:a16="http://schemas.microsoft.com/office/drawing/2014/main" val="20000"/>
                    </a:ext>
                  </a:extLst>
                </a:gridCol>
              </a:tblGrid>
              <a:tr h="45722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tx1"/>
                          </a:solidFill>
                          <a:effectLst/>
                          <a:latin typeface="Calibri" pitchFamily="34" charset="0"/>
                        </a:rPr>
                        <a:t>APPRENDISTATO - FONTI</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5722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i="0" u="none" strike="noStrike" cap="none" normalizeH="0" baseline="0" dirty="0">
                          <a:ln>
                            <a:noFill/>
                          </a:ln>
                          <a:solidFill>
                            <a:schemeClr val="bg1"/>
                          </a:solidFill>
                          <a:effectLst/>
                          <a:latin typeface="Calibri" pitchFamily="34" charset="0"/>
                        </a:rPr>
                        <a:t>Dal T.U al Jobs Act</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4236982">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it-IT" sz="1800" b="1" i="0" u="none" strike="noStrike" cap="none" normalizeH="0" baseline="0" dirty="0">
                          <a:ln>
                            <a:noFill/>
                          </a:ln>
                          <a:solidFill>
                            <a:schemeClr val="bg1"/>
                          </a:solidFill>
                          <a:effectLst/>
                          <a:latin typeface="Calibri" pitchFamily="34" charset="0"/>
                        </a:rPr>
                        <a:t> Decreto Legislativo 14 settembre 2011, n. 167 </a:t>
                      </a:r>
                      <a:r>
                        <a:rPr kumimoji="0" lang="it-IT" sz="1200" b="1" i="0" u="none" strike="noStrike" cap="none" normalizeH="0" baseline="0" dirty="0">
                          <a:ln>
                            <a:noFill/>
                          </a:ln>
                          <a:solidFill>
                            <a:schemeClr val="bg1"/>
                          </a:solidFill>
                          <a:effectLst/>
                          <a:latin typeface="Calibri" pitchFamily="34" charset="0"/>
                        </a:rPr>
                        <a:t>(G.U. n. 236 del 10/10/2011)</a:t>
                      </a:r>
                    </a:p>
                    <a:p>
                      <a:pPr marL="720000" marR="0" lvl="0" indent="0" algn="l" defTabSz="914400" rtl="0" eaLnBrk="1" fontAlgn="base" latinLnBrk="0" hangingPunct="1">
                        <a:lnSpc>
                          <a:spcPct val="100000"/>
                        </a:lnSpc>
                        <a:spcBef>
                          <a:spcPct val="0"/>
                        </a:spcBef>
                        <a:spcAft>
                          <a:spcPct val="0"/>
                        </a:spcAft>
                        <a:buClrTx/>
                        <a:buSzTx/>
                        <a:buFont typeface="Wingdings" pitchFamily="2" charset="2"/>
                        <a:buChar char="Ø"/>
                        <a:tabLst/>
                      </a:pPr>
                      <a:r>
                        <a:rPr kumimoji="0" lang="it-IT" sz="1600" b="0" i="0" u="none" strike="noStrike" cap="none" normalizeH="0" baseline="0" dirty="0">
                          <a:ln>
                            <a:noFill/>
                          </a:ln>
                          <a:solidFill>
                            <a:schemeClr val="bg1"/>
                          </a:solidFill>
                          <a:effectLst/>
                          <a:latin typeface="Calibri" pitchFamily="34" charset="0"/>
                        </a:rPr>
                        <a:t> Testo Unico Apprendistato</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it-IT" sz="1800" b="1" i="0" u="none" strike="noStrike" cap="none" normalizeH="0" baseline="0" dirty="0">
                          <a:ln>
                            <a:noFill/>
                          </a:ln>
                          <a:solidFill>
                            <a:schemeClr val="bg1"/>
                          </a:solidFill>
                          <a:effectLst/>
                          <a:latin typeface="Calibri" pitchFamily="34" charset="0"/>
                        </a:rPr>
                        <a:t> Legge 23 giugno 2012, n. 92 </a:t>
                      </a:r>
                      <a:r>
                        <a:rPr kumimoji="0" lang="it-IT" sz="1200" b="1" i="0" u="none" strike="noStrike" cap="none" normalizeH="0" baseline="0" dirty="0">
                          <a:ln>
                            <a:noFill/>
                          </a:ln>
                          <a:solidFill>
                            <a:schemeClr val="bg1"/>
                          </a:solidFill>
                          <a:effectLst/>
                          <a:latin typeface="Calibri" pitchFamily="34" charset="0"/>
                        </a:rPr>
                        <a:t>(G.U. n. 153 del 3/7/2012 – S.O. n. 136)</a:t>
                      </a:r>
                    </a:p>
                    <a:p>
                      <a:pPr marL="720000" marR="0" lvl="0" indent="0" algn="l" defTabSz="914400" rtl="0" eaLnBrk="1" fontAlgn="base" latinLnBrk="0" hangingPunct="1">
                        <a:lnSpc>
                          <a:spcPct val="100000"/>
                        </a:lnSpc>
                        <a:spcBef>
                          <a:spcPct val="0"/>
                        </a:spcBef>
                        <a:spcAft>
                          <a:spcPct val="0"/>
                        </a:spcAft>
                        <a:buClrTx/>
                        <a:buSzTx/>
                        <a:buFont typeface="Wingdings" pitchFamily="2" charset="2"/>
                        <a:buChar char="Ø"/>
                        <a:tabLst/>
                      </a:pPr>
                      <a:r>
                        <a:rPr kumimoji="0" lang="it-IT" sz="1600" b="0" i="0" u="none" strike="noStrike" cap="none" normalizeH="0" baseline="0" dirty="0">
                          <a:ln>
                            <a:noFill/>
                          </a:ln>
                          <a:solidFill>
                            <a:schemeClr val="bg1"/>
                          </a:solidFill>
                          <a:effectLst/>
                          <a:latin typeface="Calibri" pitchFamily="34" charset="0"/>
                        </a:rPr>
                        <a:t>Riforma Fornero</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it-IT" sz="1800" b="1" i="0" u="none" strike="noStrike" cap="none" normalizeH="0" baseline="0" dirty="0">
                          <a:ln>
                            <a:noFill/>
                          </a:ln>
                          <a:solidFill>
                            <a:schemeClr val="bg1"/>
                          </a:solidFill>
                          <a:effectLst/>
                          <a:latin typeface="Calibri" pitchFamily="34" charset="0"/>
                        </a:rPr>
                        <a:t> Decreto Legge 28 giugno 2013, n. 76 </a:t>
                      </a:r>
                      <a:r>
                        <a:rPr kumimoji="0" lang="it-IT" sz="1200" b="1" i="0" u="none" strike="noStrike" cap="none" normalizeH="0" baseline="0" dirty="0">
                          <a:ln>
                            <a:noFill/>
                          </a:ln>
                          <a:solidFill>
                            <a:schemeClr val="bg1"/>
                          </a:solidFill>
                          <a:effectLst/>
                          <a:latin typeface="Calibri" pitchFamily="34" charset="0"/>
                        </a:rPr>
                        <a:t>(G.U. n. 150 del 28/6/2013)</a:t>
                      </a:r>
                    </a:p>
                    <a:p>
                      <a:pPr marL="720000" marR="0" lvl="0" indent="0" algn="l" defTabSz="914400" rtl="0" eaLnBrk="1" fontAlgn="base" latinLnBrk="0" hangingPunct="1">
                        <a:lnSpc>
                          <a:spcPct val="100000"/>
                        </a:lnSpc>
                        <a:spcBef>
                          <a:spcPct val="0"/>
                        </a:spcBef>
                        <a:spcAft>
                          <a:spcPct val="0"/>
                        </a:spcAft>
                        <a:buClrTx/>
                        <a:buSzTx/>
                        <a:buFont typeface="Wingdings" pitchFamily="2" charset="2"/>
                        <a:buChar char="Ø"/>
                        <a:tabLst/>
                      </a:pPr>
                      <a:r>
                        <a:rPr kumimoji="0" lang="it-IT" sz="1600" b="0" i="0" u="none" strike="noStrike" cap="none" normalizeH="0" baseline="0" dirty="0">
                          <a:ln>
                            <a:noFill/>
                          </a:ln>
                          <a:solidFill>
                            <a:schemeClr val="bg1"/>
                          </a:solidFill>
                          <a:effectLst/>
                          <a:latin typeface="Calibri" pitchFamily="34" charset="0"/>
                        </a:rPr>
                        <a:t> Decreto Sviluppo e Occupazione</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it-IT" sz="1800" b="1" i="0" u="none" strike="noStrike" cap="none" normalizeH="0" baseline="0" dirty="0">
                          <a:ln>
                            <a:noFill/>
                          </a:ln>
                          <a:solidFill>
                            <a:schemeClr val="bg1"/>
                          </a:solidFill>
                          <a:effectLst/>
                          <a:latin typeface="Calibri" pitchFamily="34" charset="0"/>
                        </a:rPr>
                        <a:t> Legge 9 agosto 2013, n. 99 </a:t>
                      </a:r>
                      <a:r>
                        <a:rPr kumimoji="0" lang="it-IT" sz="1200" b="1" i="0" u="none" strike="noStrike" cap="none" normalizeH="0" baseline="0" dirty="0">
                          <a:ln>
                            <a:noFill/>
                          </a:ln>
                          <a:solidFill>
                            <a:schemeClr val="bg1"/>
                          </a:solidFill>
                          <a:effectLst/>
                          <a:latin typeface="Calibri" pitchFamily="34" charset="0"/>
                        </a:rPr>
                        <a:t>(G.U. n. 196 del 22/8/2013)</a:t>
                      </a:r>
                    </a:p>
                    <a:p>
                      <a:pPr marL="720000" marR="0" lvl="0" indent="0" algn="l" defTabSz="914400" rtl="0" eaLnBrk="1" fontAlgn="base" latinLnBrk="0" hangingPunct="1">
                        <a:lnSpc>
                          <a:spcPct val="100000"/>
                        </a:lnSpc>
                        <a:spcBef>
                          <a:spcPct val="0"/>
                        </a:spcBef>
                        <a:spcAft>
                          <a:spcPct val="0"/>
                        </a:spcAft>
                        <a:buClrTx/>
                        <a:buSzTx/>
                        <a:buFont typeface="Wingdings" pitchFamily="2" charset="2"/>
                        <a:buChar char="Ø"/>
                        <a:tabLst/>
                      </a:pPr>
                      <a:r>
                        <a:rPr kumimoji="0" lang="it-IT" sz="1600" b="0" i="0" u="none" strike="noStrike" cap="none" normalizeH="0" baseline="0" dirty="0">
                          <a:ln>
                            <a:noFill/>
                          </a:ln>
                          <a:solidFill>
                            <a:schemeClr val="bg1"/>
                          </a:solidFill>
                          <a:effectLst/>
                          <a:latin typeface="Calibri" pitchFamily="34" charset="0"/>
                        </a:rPr>
                        <a:t> Conversione in legge con modifiche del d.l. 76/2013</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it-IT" sz="1800" b="1" i="0" u="none" strike="noStrike" cap="none" normalizeH="0" baseline="0" dirty="0">
                          <a:ln>
                            <a:noFill/>
                          </a:ln>
                          <a:solidFill>
                            <a:schemeClr val="bg1"/>
                          </a:solidFill>
                          <a:effectLst/>
                          <a:latin typeface="Calibri" pitchFamily="34" charset="0"/>
                        </a:rPr>
                        <a:t> Conferenza Stato Regioni 20/2/2014</a:t>
                      </a:r>
                    </a:p>
                    <a:p>
                      <a:pPr marL="720000" marR="0" lvl="0" indent="0" algn="l" defTabSz="914400" rtl="0" eaLnBrk="1" fontAlgn="base" latinLnBrk="0" hangingPunct="1">
                        <a:lnSpc>
                          <a:spcPct val="100000"/>
                        </a:lnSpc>
                        <a:spcBef>
                          <a:spcPct val="0"/>
                        </a:spcBef>
                        <a:spcAft>
                          <a:spcPct val="0"/>
                        </a:spcAft>
                        <a:buClrTx/>
                        <a:buSzTx/>
                        <a:buFont typeface="Wingdings" pitchFamily="2" charset="2"/>
                        <a:buChar char="Ø"/>
                        <a:tabLst/>
                      </a:pPr>
                      <a:r>
                        <a:rPr kumimoji="0" lang="it-IT" sz="1600" b="0" i="0" u="none" strike="noStrike" cap="none" normalizeH="0" baseline="0" dirty="0">
                          <a:ln>
                            <a:noFill/>
                          </a:ln>
                          <a:solidFill>
                            <a:schemeClr val="bg1"/>
                          </a:solidFill>
                          <a:effectLst/>
                          <a:latin typeface="Calibri" pitchFamily="34" charset="0"/>
                        </a:rPr>
                        <a:t> Approvazione Linee Guida Apprendistato Professionalizzante</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it-IT" sz="1800" b="1" i="0" u="none" strike="noStrike" cap="none" normalizeH="0" baseline="0" dirty="0">
                          <a:ln>
                            <a:noFill/>
                          </a:ln>
                          <a:solidFill>
                            <a:schemeClr val="bg1"/>
                          </a:solidFill>
                          <a:effectLst/>
                          <a:latin typeface="Calibri" pitchFamily="34" charset="0"/>
                        </a:rPr>
                        <a:t> Decreto Legge 20 Marzo 2014, n. 34 </a:t>
                      </a:r>
                      <a:r>
                        <a:rPr kumimoji="0" lang="it-IT" sz="1200" b="1" i="0" u="none" strike="noStrike" cap="none" normalizeH="0" baseline="0" dirty="0">
                          <a:ln>
                            <a:noFill/>
                          </a:ln>
                          <a:solidFill>
                            <a:schemeClr val="bg1"/>
                          </a:solidFill>
                          <a:effectLst/>
                          <a:latin typeface="Calibri" pitchFamily="34" charset="0"/>
                        </a:rPr>
                        <a:t>(G.U. n. 66 del 20/3/2014)</a:t>
                      </a:r>
                    </a:p>
                    <a:p>
                      <a:pPr marL="720000" marR="0" lvl="0" indent="0" algn="l" defTabSz="914400" rtl="0" eaLnBrk="1" fontAlgn="base" latinLnBrk="0" hangingPunct="1">
                        <a:lnSpc>
                          <a:spcPct val="100000"/>
                        </a:lnSpc>
                        <a:spcBef>
                          <a:spcPct val="0"/>
                        </a:spcBef>
                        <a:spcAft>
                          <a:spcPct val="0"/>
                        </a:spcAft>
                        <a:buClrTx/>
                        <a:buSzTx/>
                        <a:buFont typeface="Wingdings" pitchFamily="2" charset="2"/>
                        <a:buChar char="Ø"/>
                        <a:tabLst/>
                      </a:pPr>
                      <a:r>
                        <a:rPr kumimoji="0" lang="it-IT" sz="1600" b="0" i="0" u="none" strike="noStrike" cap="none" normalizeH="0" baseline="0" dirty="0">
                          <a:ln>
                            <a:noFill/>
                          </a:ln>
                          <a:solidFill>
                            <a:schemeClr val="bg1"/>
                          </a:solidFill>
                          <a:effectLst/>
                          <a:latin typeface="Calibri" pitchFamily="34" charset="0"/>
                        </a:rPr>
                        <a:t> Rilancio occupazionale e semplificazione adempimenti a carico imprese</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it-IT" sz="1800" b="1" i="0" u="none" strike="noStrike" cap="none" normalizeH="0" baseline="0" dirty="0">
                          <a:ln>
                            <a:noFill/>
                          </a:ln>
                          <a:solidFill>
                            <a:schemeClr val="bg1"/>
                          </a:solidFill>
                          <a:effectLst/>
                          <a:latin typeface="Calibri" pitchFamily="34" charset="0"/>
                        </a:rPr>
                        <a:t> Legge 16 Maggio 2014, n. 78 </a:t>
                      </a:r>
                      <a:r>
                        <a:rPr kumimoji="0" lang="it-IT" sz="1200" b="1" i="0" u="none" strike="noStrike" cap="none" normalizeH="0" baseline="0" dirty="0">
                          <a:ln>
                            <a:noFill/>
                          </a:ln>
                          <a:solidFill>
                            <a:schemeClr val="bg1"/>
                          </a:solidFill>
                          <a:effectLst/>
                          <a:latin typeface="Calibri" pitchFamily="34" charset="0"/>
                        </a:rPr>
                        <a:t>(G.U. n. 114 del 19/5/2014)</a:t>
                      </a:r>
                    </a:p>
                    <a:p>
                      <a:pPr marL="720000" marR="0" lvl="0" indent="0" algn="l" defTabSz="914400" rtl="0" eaLnBrk="1" fontAlgn="base" latinLnBrk="0" hangingPunct="1">
                        <a:lnSpc>
                          <a:spcPct val="100000"/>
                        </a:lnSpc>
                        <a:spcBef>
                          <a:spcPct val="0"/>
                        </a:spcBef>
                        <a:spcAft>
                          <a:spcPct val="0"/>
                        </a:spcAft>
                        <a:buClrTx/>
                        <a:buSzTx/>
                        <a:buFont typeface="Wingdings" pitchFamily="2" charset="2"/>
                        <a:buChar char="Ø"/>
                        <a:tabLst/>
                      </a:pPr>
                      <a:r>
                        <a:rPr kumimoji="0" lang="it-IT" sz="1600" b="0" i="0" u="none" strike="noStrike" cap="none" normalizeH="0" baseline="0" dirty="0">
                          <a:ln>
                            <a:noFill/>
                          </a:ln>
                          <a:solidFill>
                            <a:schemeClr val="bg1"/>
                          </a:solidFill>
                          <a:effectLst/>
                          <a:latin typeface="Calibri" pitchFamily="34" charset="0"/>
                        </a:rPr>
                        <a:t> Conversione in legge con modifiche del d.l. 34/2014</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it-IT" sz="1800" b="1" i="0" u="none" strike="noStrike" cap="none" normalizeH="0" baseline="0" dirty="0">
                          <a:ln>
                            <a:noFill/>
                          </a:ln>
                          <a:solidFill>
                            <a:schemeClr val="bg1"/>
                          </a:solidFill>
                          <a:effectLst/>
                          <a:latin typeface="Calibri" pitchFamily="34" charset="0"/>
                        </a:rPr>
                        <a:t> Decreto legislativo 15 giugno 2015, n. 81 </a:t>
                      </a:r>
                      <a:r>
                        <a:rPr kumimoji="0" lang="it-IT" sz="1200" b="1" i="0" u="none" strike="noStrike" cap="none" normalizeH="0" baseline="0" dirty="0">
                          <a:ln>
                            <a:noFill/>
                          </a:ln>
                          <a:solidFill>
                            <a:schemeClr val="bg1"/>
                          </a:solidFill>
                          <a:effectLst/>
                          <a:latin typeface="Calibri" pitchFamily="34" charset="0"/>
                        </a:rPr>
                        <a:t>(G.U. n. 144 del 24/6/2015 </a:t>
                      </a:r>
                      <a:r>
                        <a:rPr kumimoji="0" lang="it-IT" sz="1200" b="1" i="0" u="none" strike="noStrike" cap="none" normalizeH="0" baseline="0" dirty="0" err="1">
                          <a:ln>
                            <a:noFill/>
                          </a:ln>
                          <a:solidFill>
                            <a:schemeClr val="bg1"/>
                          </a:solidFill>
                          <a:effectLst/>
                          <a:latin typeface="Calibri" pitchFamily="34" charset="0"/>
                        </a:rPr>
                        <a:t>Supll</a:t>
                      </a:r>
                      <a:r>
                        <a:rPr kumimoji="0" lang="it-IT" sz="1200" b="1" i="0" u="none" strike="noStrike" cap="none" normalizeH="0" baseline="0" dirty="0">
                          <a:ln>
                            <a:noFill/>
                          </a:ln>
                          <a:solidFill>
                            <a:schemeClr val="bg1"/>
                          </a:solidFill>
                          <a:effectLst/>
                          <a:latin typeface="Calibri" pitchFamily="34" charset="0"/>
                        </a:rPr>
                        <a:t>. </a:t>
                      </a:r>
                      <a:r>
                        <a:rPr kumimoji="0" lang="it-IT" sz="1200" b="1" i="0" u="none" strike="noStrike" cap="none" normalizeH="0" baseline="0" dirty="0" err="1">
                          <a:ln>
                            <a:noFill/>
                          </a:ln>
                          <a:solidFill>
                            <a:schemeClr val="bg1"/>
                          </a:solidFill>
                          <a:effectLst/>
                          <a:latin typeface="Calibri" pitchFamily="34" charset="0"/>
                        </a:rPr>
                        <a:t>Ord</a:t>
                      </a:r>
                      <a:r>
                        <a:rPr kumimoji="0" lang="it-IT" sz="1200" b="1" i="0" u="none" strike="noStrike" cap="none" normalizeH="0" baseline="0" dirty="0">
                          <a:ln>
                            <a:noFill/>
                          </a:ln>
                          <a:solidFill>
                            <a:schemeClr val="bg1"/>
                          </a:solidFill>
                          <a:effectLst/>
                          <a:latin typeface="Calibri" pitchFamily="34" charset="0"/>
                        </a:rPr>
                        <a:t>.)</a:t>
                      </a:r>
                    </a:p>
                    <a:p>
                      <a:pPr marL="720000" marR="0" lvl="0" indent="0" algn="l" defTabSz="914400" rtl="0" eaLnBrk="1" fontAlgn="base" latinLnBrk="0" hangingPunct="1">
                        <a:lnSpc>
                          <a:spcPct val="100000"/>
                        </a:lnSpc>
                        <a:spcBef>
                          <a:spcPct val="0"/>
                        </a:spcBef>
                        <a:spcAft>
                          <a:spcPct val="0"/>
                        </a:spcAft>
                        <a:buClrTx/>
                        <a:buSzTx/>
                        <a:buFont typeface="Wingdings" pitchFamily="2" charset="2"/>
                        <a:buChar char="Ø"/>
                        <a:tabLst/>
                      </a:pPr>
                      <a:r>
                        <a:rPr kumimoji="0" lang="it-IT" sz="1600" b="0" i="0" u="none" strike="noStrike" cap="none" normalizeH="0" baseline="0" dirty="0">
                          <a:ln>
                            <a:noFill/>
                          </a:ln>
                          <a:solidFill>
                            <a:schemeClr val="bg1"/>
                          </a:solidFill>
                          <a:effectLst/>
                          <a:latin typeface="Calibri" pitchFamily="34" charset="0"/>
                        </a:rPr>
                        <a:t> «</a:t>
                      </a:r>
                      <a:r>
                        <a:rPr kumimoji="0" lang="it-IT" sz="1600" b="0" i="1" u="none" strike="noStrike" cap="none" normalizeH="0" baseline="0" dirty="0">
                          <a:ln>
                            <a:noFill/>
                          </a:ln>
                          <a:solidFill>
                            <a:schemeClr val="bg1"/>
                          </a:solidFill>
                          <a:effectLst/>
                          <a:latin typeface="Calibri" pitchFamily="34" charset="0"/>
                        </a:rPr>
                        <a:t>Disciplina organico delle tipologie contrattuali…</a:t>
                      </a:r>
                      <a:r>
                        <a:rPr kumimoji="0" lang="it-IT" sz="1600" b="0" i="0" u="none" strike="noStrike" cap="none" normalizeH="0" baseline="0" dirty="0">
                          <a:ln>
                            <a:noFill/>
                          </a:ln>
                          <a:solidFill>
                            <a:schemeClr val="bg1"/>
                          </a:solidFill>
                          <a:effectLst/>
                          <a:latin typeface="Calibri" pitchFamily="34" charset="0"/>
                        </a:rPr>
                        <a:t>”</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9229"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287CAED-C259-4DBD-A8CE-B6C6E2B6C74C}" type="slidenum">
              <a:rPr lang="it-IT" altLang="it-IT" sz="1200">
                <a:solidFill>
                  <a:srgbClr val="FFFFFF"/>
                </a:solidFill>
              </a:rPr>
              <a:pPr>
                <a:spcBef>
                  <a:spcPct val="0"/>
                </a:spcBef>
                <a:buFontTx/>
                <a:buNone/>
                <a:defRPr/>
              </a:pPr>
              <a:t>4</a:t>
            </a:fld>
            <a:endParaRPr lang="it-IT" altLang="it-IT" sz="1200">
              <a:solidFill>
                <a:srgbClr val="FFFFFF"/>
              </a:solidFill>
            </a:endParaRPr>
          </a:p>
        </p:txBody>
      </p:sp>
      <p:pic>
        <p:nvPicPr>
          <p:cNvPr id="1332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9900" y="158750"/>
            <a:ext cx="103663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1828311911"/>
              </p:ext>
            </p:extLst>
          </p:nvPr>
        </p:nvGraphicFramePr>
        <p:xfrm>
          <a:off x="395288" y="1700213"/>
          <a:ext cx="8353425" cy="4908550"/>
        </p:xfrm>
        <a:graphic>
          <a:graphicData uri="http://schemas.openxmlformats.org/drawingml/2006/table">
            <a:tbl>
              <a:tblPr/>
              <a:tblGrid>
                <a:gridCol w="8353425">
                  <a:extLst>
                    <a:ext uri="{9D8B030D-6E8A-4147-A177-3AD203B41FA5}">
                      <a16:colId xmlns:a16="http://schemas.microsoft.com/office/drawing/2014/main" val="20000"/>
                    </a:ext>
                  </a:extLst>
                </a:gridCol>
              </a:tblGrid>
              <a:tr h="45731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tx1"/>
                          </a:solidFill>
                          <a:effectLst/>
                          <a:latin typeface="Calibri" pitchFamily="34" charset="0"/>
                        </a:rPr>
                        <a:t>APPRENDISTATO – FONTI </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5731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i="0" u="none" strike="noStrike" cap="none" normalizeH="0" baseline="0" dirty="0">
                          <a:ln>
                            <a:noFill/>
                          </a:ln>
                          <a:solidFill>
                            <a:schemeClr val="bg1"/>
                          </a:solidFill>
                          <a:effectLst/>
                          <a:latin typeface="Calibri" pitchFamily="34" charset="0"/>
                        </a:rPr>
                        <a:t>Entrata in vigore</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3993922">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it-IT" sz="1600" b="1" i="0" u="none" strike="noStrike" cap="none" normalizeH="0" baseline="0" dirty="0">
                          <a:ln>
                            <a:noFill/>
                          </a:ln>
                          <a:solidFill>
                            <a:schemeClr val="bg1"/>
                          </a:solidFill>
                          <a:effectLst/>
                          <a:latin typeface="Calibri" pitchFamily="34" charset="0"/>
                        </a:rPr>
                        <a:t> Decreto Legislativo 14 settembre 2011, n. 167 (G.U. n. 236 del 10/</a:t>
                      </a:r>
                      <a:r>
                        <a:rPr kumimoji="0" lang="it-IT" sz="1600" b="1" i="0" u="none" strike="noStrike" cap="none" normalizeH="0" baseline="0" dirty="0" err="1">
                          <a:ln>
                            <a:noFill/>
                          </a:ln>
                          <a:solidFill>
                            <a:schemeClr val="bg1"/>
                          </a:solidFill>
                          <a:effectLst/>
                          <a:latin typeface="Calibri" pitchFamily="34" charset="0"/>
                        </a:rPr>
                        <a:t>10</a:t>
                      </a:r>
                      <a:r>
                        <a:rPr kumimoji="0" lang="it-IT" sz="1600" b="1" i="0" u="none" strike="noStrike" cap="none" normalizeH="0" baseline="0" dirty="0">
                          <a:ln>
                            <a:noFill/>
                          </a:ln>
                          <a:solidFill>
                            <a:schemeClr val="bg1"/>
                          </a:solidFill>
                          <a:effectLst/>
                          <a:latin typeface="Calibri" pitchFamily="34" charset="0"/>
                        </a:rPr>
                        <a:t>/2011)</a:t>
                      </a:r>
                    </a:p>
                    <a:p>
                      <a:pPr marL="720000" marR="0" lvl="0" indent="0" algn="l" defTabSz="914400" rtl="0" eaLnBrk="1" fontAlgn="base" latinLnBrk="0" hangingPunct="1">
                        <a:lnSpc>
                          <a:spcPct val="100000"/>
                        </a:lnSpc>
                        <a:spcBef>
                          <a:spcPct val="0"/>
                        </a:spcBef>
                        <a:spcAft>
                          <a:spcPct val="0"/>
                        </a:spcAft>
                        <a:buClrTx/>
                        <a:buSzTx/>
                        <a:buFont typeface="Wingdings" pitchFamily="2" charset="2"/>
                        <a:buChar char="Ø"/>
                        <a:tabLst/>
                      </a:pPr>
                      <a:r>
                        <a:rPr kumimoji="0" lang="it-IT" sz="1600" b="0" i="0" u="none" strike="noStrike" cap="none" normalizeH="0" baseline="0" dirty="0">
                          <a:ln>
                            <a:noFill/>
                          </a:ln>
                          <a:solidFill>
                            <a:schemeClr val="bg1"/>
                          </a:solidFill>
                          <a:effectLst/>
                          <a:latin typeface="Calibri" pitchFamily="34" charset="0"/>
                        </a:rPr>
                        <a:t>Entrata in vigore dopo regime transitorio: 26/04/2012</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it-IT" sz="1600" b="1" i="0" u="none" strike="noStrike" cap="none" normalizeH="0" baseline="0" dirty="0">
                          <a:ln>
                            <a:noFill/>
                          </a:ln>
                          <a:solidFill>
                            <a:schemeClr val="bg1"/>
                          </a:solidFill>
                          <a:effectLst/>
                          <a:latin typeface="Calibri" pitchFamily="34" charset="0"/>
                        </a:rPr>
                        <a:t> Legge 23 giugno 2012, n. 92 (G.U. n. 153 del 3/7/2012 – S.O. n. 136)</a:t>
                      </a:r>
                    </a:p>
                    <a:p>
                      <a:pPr marL="720000" marR="0" lvl="0" indent="0" algn="l" defTabSz="914400" rtl="0" eaLnBrk="1" fontAlgn="base" latinLnBrk="0" hangingPunct="1">
                        <a:lnSpc>
                          <a:spcPct val="100000"/>
                        </a:lnSpc>
                        <a:spcBef>
                          <a:spcPct val="0"/>
                        </a:spcBef>
                        <a:spcAft>
                          <a:spcPct val="0"/>
                        </a:spcAft>
                        <a:buClrTx/>
                        <a:buSzTx/>
                        <a:buFont typeface="Wingdings" pitchFamily="2" charset="2"/>
                        <a:buChar char="Ø"/>
                        <a:tabLst/>
                      </a:pPr>
                      <a:r>
                        <a:rPr kumimoji="0" lang="it-IT" sz="1600" b="0" i="0" u="none" strike="noStrike" cap="none" normalizeH="0" baseline="0" dirty="0">
                          <a:ln>
                            <a:noFill/>
                          </a:ln>
                          <a:solidFill>
                            <a:schemeClr val="bg1"/>
                          </a:solidFill>
                          <a:effectLst/>
                          <a:latin typeface="Calibri" pitchFamily="34" charset="0"/>
                        </a:rPr>
                        <a:t>Entrata in vigore: 18/07/2012</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it-IT" sz="1600" b="1" i="0" u="none" strike="noStrike" cap="none" normalizeH="0" baseline="0" dirty="0">
                          <a:ln>
                            <a:noFill/>
                          </a:ln>
                          <a:solidFill>
                            <a:schemeClr val="bg1"/>
                          </a:solidFill>
                          <a:effectLst/>
                          <a:latin typeface="Calibri" pitchFamily="34" charset="0"/>
                        </a:rPr>
                        <a:t> Decreto Legge 28 giugno 2013, n. 76 (G.U. n. 150 del 28/6/2013)</a:t>
                      </a:r>
                    </a:p>
                    <a:p>
                      <a:pPr marL="720000" marR="0" lvl="0" indent="0" algn="l" defTabSz="914400" rtl="0" eaLnBrk="1" fontAlgn="base" latinLnBrk="0" hangingPunct="1">
                        <a:lnSpc>
                          <a:spcPct val="100000"/>
                        </a:lnSpc>
                        <a:spcBef>
                          <a:spcPct val="0"/>
                        </a:spcBef>
                        <a:spcAft>
                          <a:spcPct val="0"/>
                        </a:spcAft>
                        <a:buClrTx/>
                        <a:buSzTx/>
                        <a:buFont typeface="Wingdings" pitchFamily="2" charset="2"/>
                        <a:buChar char="Ø"/>
                        <a:tabLst/>
                      </a:pPr>
                      <a:r>
                        <a:rPr kumimoji="0" lang="it-IT" sz="1600" b="0" i="0" u="none" strike="noStrike" cap="none" normalizeH="0" baseline="0" dirty="0">
                          <a:ln>
                            <a:noFill/>
                          </a:ln>
                          <a:solidFill>
                            <a:schemeClr val="bg1"/>
                          </a:solidFill>
                          <a:effectLst/>
                          <a:latin typeface="Calibri" pitchFamily="34" charset="0"/>
                        </a:rPr>
                        <a:t> Entrata in vigore: 28/6/2013</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it-IT" sz="1600" b="1" i="0" u="none" strike="noStrike" cap="none" normalizeH="0" baseline="0" dirty="0">
                          <a:ln>
                            <a:noFill/>
                          </a:ln>
                          <a:solidFill>
                            <a:schemeClr val="bg1"/>
                          </a:solidFill>
                          <a:effectLst/>
                          <a:latin typeface="Calibri" pitchFamily="34" charset="0"/>
                        </a:rPr>
                        <a:t> Legge 9 agosto 2013, n. 99 (G.U. n. 196 del 22/8/2013)</a:t>
                      </a:r>
                    </a:p>
                    <a:p>
                      <a:pPr marL="720000" marR="0" lvl="0" indent="0" algn="l" defTabSz="914400" rtl="0" eaLnBrk="1" fontAlgn="base" latinLnBrk="0" hangingPunct="1">
                        <a:lnSpc>
                          <a:spcPct val="100000"/>
                        </a:lnSpc>
                        <a:spcBef>
                          <a:spcPct val="0"/>
                        </a:spcBef>
                        <a:spcAft>
                          <a:spcPct val="0"/>
                        </a:spcAft>
                        <a:buClrTx/>
                        <a:buSzTx/>
                        <a:buFont typeface="Wingdings" pitchFamily="2" charset="2"/>
                        <a:buChar char="Ø"/>
                        <a:tabLst/>
                      </a:pPr>
                      <a:r>
                        <a:rPr kumimoji="0" lang="it-IT" sz="1600" b="0" i="0" u="none" strike="noStrike" cap="none" normalizeH="0" baseline="0" dirty="0">
                          <a:ln>
                            <a:noFill/>
                          </a:ln>
                          <a:solidFill>
                            <a:schemeClr val="bg1"/>
                          </a:solidFill>
                          <a:effectLst/>
                          <a:latin typeface="Calibri" pitchFamily="34" charset="0"/>
                        </a:rPr>
                        <a:t>Entrata in vigore: 23/08/2013</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it-IT" sz="1600" b="1" i="0" u="none" strike="noStrike" cap="none" normalizeH="0" baseline="0" dirty="0">
                          <a:ln>
                            <a:noFill/>
                          </a:ln>
                          <a:solidFill>
                            <a:schemeClr val="bg1"/>
                          </a:solidFill>
                          <a:effectLst/>
                          <a:latin typeface="Calibri" pitchFamily="34" charset="0"/>
                        </a:rPr>
                        <a:t> Conferenza Stato Regioni 20/2/2014</a:t>
                      </a:r>
                    </a:p>
                    <a:p>
                      <a:pPr marL="720000" marR="0" lvl="0" indent="0" algn="l" defTabSz="914400" rtl="0" eaLnBrk="1" fontAlgn="base" latinLnBrk="0" hangingPunct="1">
                        <a:lnSpc>
                          <a:spcPct val="100000"/>
                        </a:lnSpc>
                        <a:spcBef>
                          <a:spcPct val="0"/>
                        </a:spcBef>
                        <a:spcAft>
                          <a:spcPct val="0"/>
                        </a:spcAft>
                        <a:buClrTx/>
                        <a:buSzTx/>
                        <a:buFont typeface="Wingdings" pitchFamily="2" charset="2"/>
                        <a:buChar char="Ø"/>
                        <a:tabLst/>
                      </a:pPr>
                      <a:r>
                        <a:rPr kumimoji="0" lang="it-IT" sz="1600" b="0" i="0" u="none" strike="noStrike" cap="none" normalizeH="0" baseline="0" dirty="0">
                          <a:ln>
                            <a:noFill/>
                          </a:ln>
                          <a:solidFill>
                            <a:schemeClr val="bg1"/>
                          </a:solidFill>
                          <a:effectLst/>
                          <a:latin typeface="Calibri" pitchFamily="34" charset="0"/>
                        </a:rPr>
                        <a:t> Entrata in vigore: entro il 20/8/2014 a seguito ratifica Regioni</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defRPr/>
                      </a:pPr>
                      <a:r>
                        <a:rPr kumimoji="0" lang="it-IT" sz="1600" b="1" i="0" u="none" strike="noStrike" cap="none" normalizeH="0" baseline="0" dirty="0">
                          <a:ln>
                            <a:noFill/>
                          </a:ln>
                          <a:solidFill>
                            <a:schemeClr val="bg1"/>
                          </a:solidFill>
                          <a:effectLst/>
                          <a:latin typeface="Calibri" pitchFamily="34" charset="0"/>
                        </a:rPr>
                        <a:t> Decreto Legge 20 Marzo 2014, n. 34 (G.U. n. 66 del 20/3/2014)</a:t>
                      </a:r>
                    </a:p>
                    <a:p>
                      <a:pPr marL="720000" marR="0" lvl="0" indent="0" algn="l" defTabSz="914400" rtl="0" eaLnBrk="1" fontAlgn="base" latinLnBrk="0" hangingPunct="1">
                        <a:lnSpc>
                          <a:spcPct val="100000"/>
                        </a:lnSpc>
                        <a:spcBef>
                          <a:spcPct val="0"/>
                        </a:spcBef>
                        <a:spcAft>
                          <a:spcPct val="0"/>
                        </a:spcAft>
                        <a:buClrTx/>
                        <a:buSzTx/>
                        <a:buFont typeface="Wingdings" pitchFamily="2" charset="2"/>
                        <a:buChar char="Ø"/>
                        <a:tabLst/>
                      </a:pPr>
                      <a:r>
                        <a:rPr kumimoji="0" lang="it-IT" sz="1600" b="0" i="0" u="none" strike="noStrike" cap="none" normalizeH="0" baseline="0" dirty="0">
                          <a:ln>
                            <a:noFill/>
                          </a:ln>
                          <a:solidFill>
                            <a:schemeClr val="bg1"/>
                          </a:solidFill>
                          <a:effectLst/>
                          <a:latin typeface="Calibri" pitchFamily="34" charset="0"/>
                        </a:rPr>
                        <a:t> Entrata in vigore: 21/03/2014</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it-IT" sz="1600" b="1" i="0" u="none" strike="noStrike" cap="none" normalizeH="0" baseline="0" dirty="0">
                          <a:ln>
                            <a:noFill/>
                          </a:ln>
                          <a:solidFill>
                            <a:schemeClr val="bg1"/>
                          </a:solidFill>
                          <a:effectLst/>
                          <a:latin typeface="Calibri" pitchFamily="34" charset="0"/>
                        </a:rPr>
                        <a:t> Legge 16 maggio 2014, n. 78 (G.U. n. 114 del 19/5/2014)</a:t>
                      </a:r>
                    </a:p>
                    <a:p>
                      <a:pPr marL="720000" marR="0" lvl="0" indent="0" algn="l" defTabSz="914400" rtl="0" eaLnBrk="1" fontAlgn="base" latinLnBrk="0" hangingPunct="1">
                        <a:lnSpc>
                          <a:spcPct val="100000"/>
                        </a:lnSpc>
                        <a:spcBef>
                          <a:spcPct val="0"/>
                        </a:spcBef>
                        <a:spcAft>
                          <a:spcPct val="0"/>
                        </a:spcAft>
                        <a:buClrTx/>
                        <a:buSzTx/>
                        <a:buFont typeface="Wingdings" pitchFamily="2" charset="2"/>
                        <a:buChar char="Ø"/>
                        <a:tabLst/>
                      </a:pPr>
                      <a:r>
                        <a:rPr kumimoji="0" lang="it-IT" sz="1600" b="0" i="0" u="none" strike="noStrike" cap="none" normalizeH="0" baseline="0" dirty="0">
                          <a:ln>
                            <a:noFill/>
                          </a:ln>
                          <a:solidFill>
                            <a:schemeClr val="bg1"/>
                          </a:solidFill>
                          <a:effectLst/>
                          <a:latin typeface="Calibri" pitchFamily="34" charset="0"/>
                        </a:rPr>
                        <a:t>Entrata in vigore: 20/05/2014</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it-IT" sz="1600" b="1" i="0" u="none" strike="noStrike" cap="none" normalizeH="0" baseline="0" dirty="0">
                          <a:ln>
                            <a:noFill/>
                          </a:ln>
                          <a:solidFill>
                            <a:schemeClr val="bg1"/>
                          </a:solidFill>
                          <a:effectLst/>
                          <a:latin typeface="Calibri" pitchFamily="34" charset="0"/>
                        </a:rPr>
                        <a:t> Decreto legislativo 15 giugno 2015, n. 81 (G.U. n. 144 del 24/6/2015 </a:t>
                      </a:r>
                      <a:r>
                        <a:rPr kumimoji="0" lang="it-IT" sz="1600" b="1" i="0" u="none" strike="noStrike" cap="none" normalizeH="0" baseline="0" dirty="0" err="1">
                          <a:ln>
                            <a:noFill/>
                          </a:ln>
                          <a:solidFill>
                            <a:schemeClr val="bg1"/>
                          </a:solidFill>
                          <a:effectLst/>
                          <a:latin typeface="Calibri" pitchFamily="34" charset="0"/>
                        </a:rPr>
                        <a:t>Supll</a:t>
                      </a:r>
                      <a:r>
                        <a:rPr kumimoji="0" lang="it-IT" sz="1600" b="1" i="0" u="none" strike="noStrike" cap="none" normalizeH="0" baseline="0" dirty="0">
                          <a:ln>
                            <a:noFill/>
                          </a:ln>
                          <a:solidFill>
                            <a:schemeClr val="bg1"/>
                          </a:solidFill>
                          <a:effectLst/>
                          <a:latin typeface="Calibri" pitchFamily="34" charset="0"/>
                        </a:rPr>
                        <a:t>. </a:t>
                      </a:r>
                      <a:r>
                        <a:rPr kumimoji="0" lang="it-IT" sz="1600" b="1" i="0" u="none" strike="noStrike" cap="none" normalizeH="0" baseline="0" dirty="0" err="1">
                          <a:ln>
                            <a:noFill/>
                          </a:ln>
                          <a:solidFill>
                            <a:schemeClr val="bg1"/>
                          </a:solidFill>
                          <a:effectLst/>
                          <a:latin typeface="Calibri" pitchFamily="34" charset="0"/>
                        </a:rPr>
                        <a:t>Ord</a:t>
                      </a:r>
                      <a:r>
                        <a:rPr kumimoji="0" lang="it-IT" sz="1600" b="1" i="0" u="none" strike="noStrike" cap="none" normalizeH="0" baseline="0" dirty="0">
                          <a:ln>
                            <a:noFill/>
                          </a:ln>
                          <a:solidFill>
                            <a:schemeClr val="bg1"/>
                          </a:solidFill>
                          <a:effectLst/>
                          <a:latin typeface="Calibri" pitchFamily="34" charset="0"/>
                        </a:rPr>
                        <a:t>.)</a:t>
                      </a:r>
                    </a:p>
                    <a:p>
                      <a:pPr marL="720000" marR="0" lvl="0" indent="0" algn="l" defTabSz="914400" rtl="0" eaLnBrk="1" fontAlgn="base" latinLnBrk="0" hangingPunct="1">
                        <a:lnSpc>
                          <a:spcPct val="100000"/>
                        </a:lnSpc>
                        <a:spcBef>
                          <a:spcPct val="0"/>
                        </a:spcBef>
                        <a:spcAft>
                          <a:spcPct val="0"/>
                        </a:spcAft>
                        <a:buClrTx/>
                        <a:buSzTx/>
                        <a:buFont typeface="Wingdings" pitchFamily="2" charset="2"/>
                        <a:buChar char="Ø"/>
                        <a:tabLst/>
                      </a:pPr>
                      <a:r>
                        <a:rPr kumimoji="0" lang="it-IT" sz="1600" b="0" i="0" u="none" strike="noStrike" cap="none" normalizeH="0" baseline="0" dirty="0">
                          <a:ln>
                            <a:noFill/>
                          </a:ln>
                          <a:solidFill>
                            <a:schemeClr val="bg1"/>
                          </a:solidFill>
                          <a:effectLst/>
                          <a:latin typeface="Calibri" pitchFamily="34" charset="0"/>
                        </a:rPr>
                        <a:t>Entrata in vigore: 25/06/2015</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10253"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967EA0C0-C8DA-4A7B-B6BA-5EA4344F3A04}" type="slidenum">
              <a:rPr lang="it-IT" altLang="it-IT" sz="1200">
                <a:solidFill>
                  <a:srgbClr val="FFFFFF"/>
                </a:solidFill>
              </a:rPr>
              <a:pPr>
                <a:spcBef>
                  <a:spcPct val="0"/>
                </a:spcBef>
                <a:buFontTx/>
                <a:buNone/>
                <a:defRPr/>
              </a:pPr>
              <a:t>5</a:t>
            </a:fld>
            <a:endParaRPr lang="it-IT" altLang="it-IT" sz="1200">
              <a:solidFill>
                <a:srgbClr val="FFFFFF"/>
              </a:solidFill>
            </a:endParaRPr>
          </a:p>
        </p:txBody>
      </p:sp>
      <p:pic>
        <p:nvPicPr>
          <p:cNvPr id="14350"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Sottotitolo 2"/>
          <p:cNvSpPr>
            <a:spLocks noGrp="1"/>
          </p:cNvSpPr>
          <p:nvPr>
            <p:ph type="subTitle" idx="1"/>
          </p:nvPr>
        </p:nvSpPr>
        <p:spPr>
          <a:xfrm>
            <a:off x="1403350" y="1628775"/>
            <a:ext cx="6400800" cy="2768600"/>
          </a:xfrm>
        </p:spPr>
        <p:txBody>
          <a:bodyPr/>
          <a:lstStyle/>
          <a:p>
            <a:pPr eaLnBrk="1" hangingPunct="1"/>
            <a:endParaRPr lang="it-IT" altLang="it-IT" sz="2400" b="1" dirty="0">
              <a:solidFill>
                <a:schemeClr val="accent1"/>
              </a:solidFill>
            </a:endParaRPr>
          </a:p>
          <a:p>
            <a:pPr eaLnBrk="1" hangingPunct="1"/>
            <a:endParaRPr lang="it-IT" altLang="it-IT" b="1" dirty="0">
              <a:solidFill>
                <a:srgbClr val="00B050"/>
              </a:solidFill>
            </a:endParaRPr>
          </a:p>
          <a:p>
            <a:pPr eaLnBrk="1" hangingPunct="1"/>
            <a:r>
              <a:rPr lang="it-IT" altLang="it-IT" b="1" dirty="0">
                <a:solidFill>
                  <a:srgbClr val="00B050"/>
                </a:solidFill>
              </a:rPr>
              <a:t>1.</a:t>
            </a:r>
          </a:p>
          <a:p>
            <a:pPr eaLnBrk="1" hangingPunct="1"/>
            <a:r>
              <a:rPr lang="it-IT" altLang="it-IT" b="1" dirty="0">
                <a:solidFill>
                  <a:srgbClr val="00B050"/>
                </a:solidFill>
              </a:rPr>
              <a:t>DEFINIZIONE E DISCIPLINA COMUNE</a:t>
            </a:r>
          </a:p>
        </p:txBody>
      </p:sp>
      <p:sp>
        <p:nvSpPr>
          <p:cNvPr id="12292"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2FD3C9B3-205D-45EA-8B23-7FA1A3D125D0}" type="slidenum">
              <a:rPr lang="it-IT" altLang="it-IT" sz="1200">
                <a:solidFill>
                  <a:srgbClr val="FFFFFF"/>
                </a:solidFill>
              </a:rPr>
              <a:pPr>
                <a:spcBef>
                  <a:spcPct val="0"/>
                </a:spcBef>
                <a:buFontTx/>
                <a:buNone/>
                <a:defRPr/>
              </a:pPr>
              <a:t>6</a:t>
            </a:fld>
            <a:endParaRPr lang="it-IT" altLang="it-IT" sz="1200">
              <a:solidFill>
                <a:srgbClr val="FFFFFF"/>
              </a:solidFill>
            </a:endParaRPr>
          </a:p>
        </p:txBody>
      </p:sp>
      <p:pic>
        <p:nvPicPr>
          <p:cNvPr id="16389"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Sottotitolo 2"/>
          <p:cNvSpPr>
            <a:spLocks noGrp="1"/>
          </p:cNvSpPr>
          <p:nvPr>
            <p:ph type="subTitle" idx="1"/>
          </p:nvPr>
        </p:nvSpPr>
        <p:spPr>
          <a:xfrm>
            <a:off x="827088" y="1628775"/>
            <a:ext cx="7777162" cy="4537075"/>
          </a:xfrm>
        </p:spPr>
        <p:txBody>
          <a:bodyPr/>
          <a:lstStyle/>
          <a:p>
            <a:pPr algn="just" eaLnBrk="1" hangingPunct="1"/>
            <a:endParaRPr lang="it-IT" altLang="it-IT" sz="1000" b="1" dirty="0">
              <a:solidFill>
                <a:schemeClr val="bg1"/>
              </a:solidFill>
            </a:endParaRPr>
          </a:p>
          <a:p>
            <a:pPr algn="just" eaLnBrk="1" hangingPunct="1"/>
            <a:r>
              <a:rPr lang="it-IT" altLang="it-IT" sz="2400" b="1" dirty="0">
                <a:solidFill>
                  <a:srgbClr val="0070C0"/>
                </a:solidFill>
              </a:rPr>
              <a:t>1.1. Definizione</a:t>
            </a:r>
          </a:p>
          <a:p>
            <a:pPr algn="just" eaLnBrk="1" hangingPunct="1"/>
            <a:r>
              <a:rPr lang="it-IT" altLang="it-IT" sz="2400" b="1" dirty="0">
                <a:solidFill>
                  <a:srgbClr val="0070C0"/>
                </a:solidFill>
              </a:rPr>
              <a:t>1.2. Il contratto</a:t>
            </a:r>
          </a:p>
          <a:p>
            <a:pPr algn="just" eaLnBrk="1" hangingPunct="1"/>
            <a:r>
              <a:rPr lang="it-IT" altLang="it-IT" sz="2400" b="1" dirty="0">
                <a:solidFill>
                  <a:srgbClr val="0070C0"/>
                </a:solidFill>
              </a:rPr>
              <a:t>1.3. Licenziamento, recesso e prosecuzione di fatto</a:t>
            </a:r>
          </a:p>
          <a:p>
            <a:pPr algn="just" eaLnBrk="1" hangingPunct="1"/>
            <a:r>
              <a:rPr lang="it-IT" altLang="it-IT" sz="2400" b="1" dirty="0">
                <a:solidFill>
                  <a:srgbClr val="0070C0"/>
                </a:solidFill>
              </a:rPr>
              <a:t>1.4. Principi generali</a:t>
            </a:r>
          </a:p>
          <a:p>
            <a:pPr algn="just" eaLnBrk="1" hangingPunct="1"/>
            <a:r>
              <a:rPr lang="it-IT" altLang="it-IT" sz="2400" b="1" dirty="0">
                <a:solidFill>
                  <a:srgbClr val="0070C0"/>
                </a:solidFill>
              </a:rPr>
              <a:t>1.5. Limiti numerici</a:t>
            </a:r>
          </a:p>
          <a:p>
            <a:pPr algn="just" eaLnBrk="1" hangingPunct="1">
              <a:buFontTx/>
              <a:buChar char="-"/>
            </a:pPr>
            <a:endParaRPr lang="it-IT" altLang="it-IT" sz="2400" b="1" dirty="0">
              <a:solidFill>
                <a:srgbClr val="00B050"/>
              </a:solidFill>
            </a:endParaRPr>
          </a:p>
          <a:p>
            <a:pPr algn="just" eaLnBrk="1" hangingPunct="1">
              <a:buFontTx/>
              <a:buChar char="-"/>
            </a:pPr>
            <a:endParaRPr lang="it-IT" altLang="it-IT" sz="2400" b="1" dirty="0">
              <a:solidFill>
                <a:srgbClr val="00B050"/>
              </a:solidFill>
            </a:endParaRPr>
          </a:p>
          <a:p>
            <a:pPr algn="just" eaLnBrk="1" hangingPunct="1">
              <a:buFontTx/>
              <a:buChar char="-"/>
            </a:pPr>
            <a:endParaRPr lang="it-IT" altLang="it-IT" sz="2400" b="1" dirty="0">
              <a:solidFill>
                <a:srgbClr val="00B050"/>
              </a:solidFill>
            </a:endParaRPr>
          </a:p>
        </p:txBody>
      </p:sp>
      <p:sp>
        <p:nvSpPr>
          <p:cNvPr id="1331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C45D399-5476-4A62-B7C7-E7509769002E}" type="slidenum">
              <a:rPr lang="it-IT" altLang="it-IT" sz="1200">
                <a:solidFill>
                  <a:srgbClr val="FFFFFF"/>
                </a:solidFill>
              </a:rPr>
              <a:pPr>
                <a:spcBef>
                  <a:spcPct val="0"/>
                </a:spcBef>
                <a:buFontTx/>
                <a:buNone/>
                <a:defRPr/>
              </a:pPr>
              <a:t>7</a:t>
            </a:fld>
            <a:endParaRPr lang="it-IT" altLang="it-IT" sz="1200">
              <a:solidFill>
                <a:srgbClr val="FFFFFF"/>
              </a:solidFill>
            </a:endParaRPr>
          </a:p>
        </p:txBody>
      </p:sp>
      <p:pic>
        <p:nvPicPr>
          <p:cNvPr id="17413"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827088" y="1628775"/>
            <a:ext cx="7777162" cy="4537075"/>
          </a:xfrm>
        </p:spPr>
        <p:txBody>
          <a:bodyPr/>
          <a:lstStyle/>
          <a:p>
            <a:pPr algn="just" eaLnBrk="1" hangingPunct="1"/>
            <a:r>
              <a:rPr lang="it-IT" altLang="it-IT" sz="2400" dirty="0">
                <a:solidFill>
                  <a:schemeClr val="bg1"/>
                </a:solidFill>
              </a:rPr>
              <a:t>L’apprendistato continua a rappresentare la tipologia di rapporto di lavoro subordinato maggiormente funzionale all’ ingresso dei giovani (e non solo) nel mercato del lavoro.</a:t>
            </a:r>
          </a:p>
          <a:p>
            <a:pPr algn="just" eaLnBrk="1" hangingPunct="1"/>
            <a:r>
              <a:rPr lang="it-IT" altLang="it-IT" sz="2400" dirty="0">
                <a:solidFill>
                  <a:schemeClr val="bg1"/>
                </a:solidFill>
              </a:rPr>
              <a:t>Le principali peculiarità che lo contraddistinguono sono:</a:t>
            </a:r>
          </a:p>
          <a:p>
            <a:pPr marL="342900" indent="-342900" algn="just" eaLnBrk="1" hangingPunct="1">
              <a:buFont typeface="Arial" panose="020B0604020202020204" pitchFamily="34" charset="0"/>
              <a:buChar char="•"/>
            </a:pPr>
            <a:r>
              <a:rPr lang="it-IT" altLang="it-IT" sz="2400" dirty="0">
                <a:solidFill>
                  <a:schemeClr val="bg1"/>
                </a:solidFill>
              </a:rPr>
              <a:t>carattere ‘’ibrido’’ (cd contratto a causa mista: di formazione e lavoro);</a:t>
            </a:r>
          </a:p>
          <a:p>
            <a:pPr marL="342900" indent="-342900" algn="just" eaLnBrk="1" hangingPunct="1">
              <a:buFont typeface="Arial" panose="020B0604020202020204" pitchFamily="34" charset="0"/>
              <a:buChar char="•"/>
            </a:pPr>
            <a:r>
              <a:rPr lang="it-IT" altLang="it-IT" sz="2400" dirty="0">
                <a:solidFill>
                  <a:schemeClr val="bg1"/>
                </a:solidFill>
              </a:rPr>
              <a:t>incentivazioni contributive;</a:t>
            </a:r>
          </a:p>
          <a:p>
            <a:pPr marL="342900" indent="-342900" algn="just" eaLnBrk="1" hangingPunct="1">
              <a:buFont typeface="Arial" panose="020B0604020202020204" pitchFamily="34" charset="0"/>
              <a:buChar char="•"/>
            </a:pPr>
            <a:r>
              <a:rPr lang="it-IT" altLang="it-IT" sz="2400" dirty="0">
                <a:solidFill>
                  <a:schemeClr val="bg1"/>
                </a:solidFill>
              </a:rPr>
              <a:t>agevolazioni contrattuali;</a:t>
            </a:r>
          </a:p>
          <a:p>
            <a:pPr marL="342900" indent="-342900" algn="just" eaLnBrk="1" hangingPunct="1">
              <a:buFont typeface="Arial" panose="020B0604020202020204" pitchFamily="34" charset="0"/>
              <a:buChar char="•"/>
            </a:pPr>
            <a:r>
              <a:rPr lang="it-IT" altLang="it-IT" sz="2400" dirty="0">
                <a:solidFill>
                  <a:schemeClr val="bg1"/>
                </a:solidFill>
              </a:rPr>
              <a:t>flessibilità in uscita, al termine del periodo formativo (tranne che per l’apprendistato in Naspi). </a:t>
            </a:r>
          </a:p>
          <a:p>
            <a:pPr algn="just" eaLnBrk="1" hangingPunct="1"/>
            <a:endParaRPr lang="it-IT" altLang="it-IT" sz="1000" b="1" dirty="0">
              <a:solidFill>
                <a:schemeClr val="bg1"/>
              </a:solidFill>
            </a:endParaRPr>
          </a:p>
          <a:p>
            <a:pPr algn="just" eaLnBrk="1" hangingPunct="1">
              <a:buFontTx/>
              <a:buChar char="-"/>
            </a:pPr>
            <a:endParaRPr lang="it-IT" altLang="it-IT" sz="2400" b="1" dirty="0">
              <a:solidFill>
                <a:srgbClr val="00B050"/>
              </a:solidFill>
            </a:endParaRPr>
          </a:p>
          <a:p>
            <a:pPr algn="just" eaLnBrk="1" hangingPunct="1">
              <a:buFontTx/>
              <a:buChar char="-"/>
            </a:pPr>
            <a:endParaRPr lang="it-IT" altLang="it-IT" sz="2400" b="1" dirty="0">
              <a:solidFill>
                <a:srgbClr val="00B050"/>
              </a:solidFill>
            </a:endParaRPr>
          </a:p>
          <a:p>
            <a:pPr algn="just" eaLnBrk="1" hangingPunct="1">
              <a:buFontTx/>
              <a:buChar char="-"/>
            </a:pPr>
            <a:endParaRPr lang="it-IT" altLang="it-IT" sz="2400" b="1" dirty="0">
              <a:solidFill>
                <a:srgbClr val="00B050"/>
              </a:solidFill>
            </a:endParaRP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8</a:t>
            </a:fld>
            <a:endParaRPr lang="it-IT" altLang="it-IT" sz="1200">
              <a:solidFill>
                <a:srgbClr val="FFFFFF"/>
              </a:solidFill>
            </a:endParaRPr>
          </a:p>
        </p:txBody>
      </p:sp>
      <p:pic>
        <p:nvPicPr>
          <p:cNvPr id="51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egnaposto piè di pagina 2"/>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Sottotitolo 2"/>
          <p:cNvSpPr>
            <a:spLocks noGrp="1"/>
          </p:cNvSpPr>
          <p:nvPr>
            <p:ph type="subTitle" idx="1"/>
          </p:nvPr>
        </p:nvSpPr>
        <p:spPr>
          <a:xfrm>
            <a:off x="179388" y="1628775"/>
            <a:ext cx="8640762" cy="4537075"/>
          </a:xfrm>
        </p:spPr>
        <p:txBody>
          <a:bodyPr/>
          <a:lstStyle/>
          <a:p>
            <a:pPr algn="just">
              <a:defRPr/>
            </a:pPr>
            <a:endParaRPr lang="it-IT" sz="2400" dirty="0">
              <a:solidFill>
                <a:schemeClr val="bg1"/>
              </a:solidFill>
            </a:endParaRPr>
          </a:p>
          <a:p>
            <a:pPr algn="just">
              <a:defRPr/>
            </a:pPr>
            <a:r>
              <a:rPr lang="it-IT" sz="2400" dirty="0">
                <a:solidFill>
                  <a:schemeClr val="bg1"/>
                </a:solidFill>
              </a:rPr>
              <a:t>Esistono </a:t>
            </a:r>
            <a:r>
              <a:rPr lang="it-IT" sz="2400" b="1" dirty="0">
                <a:solidFill>
                  <a:schemeClr val="bg1"/>
                </a:solidFill>
              </a:rPr>
              <a:t>tre tipologie</a:t>
            </a:r>
            <a:r>
              <a:rPr lang="it-IT" sz="2400" dirty="0">
                <a:solidFill>
                  <a:schemeClr val="bg1"/>
                </a:solidFill>
              </a:rPr>
              <a:t> di rapporto, differenti per finalità, soggetti destinatari e profili normativi:</a:t>
            </a:r>
          </a:p>
          <a:p>
            <a:pPr marL="342900" indent="-342900" algn="just">
              <a:buFontTx/>
              <a:buChar char="-"/>
              <a:defRPr/>
            </a:pPr>
            <a:r>
              <a:rPr lang="it-IT" sz="2400" dirty="0">
                <a:solidFill>
                  <a:schemeClr val="bg1"/>
                </a:solidFill>
              </a:rPr>
              <a:t>apprendistato per la </a:t>
            </a:r>
            <a:r>
              <a:rPr lang="it-IT" sz="2400" b="1" dirty="0">
                <a:solidFill>
                  <a:schemeClr val="bg1"/>
                </a:solidFill>
              </a:rPr>
              <a:t>qualifica e il diploma professionale</a:t>
            </a:r>
            <a:r>
              <a:rPr lang="it-IT" sz="2400" dirty="0">
                <a:solidFill>
                  <a:schemeClr val="bg1"/>
                </a:solidFill>
              </a:rPr>
              <a:t>, il diploma di istruzione  secondaria  superiore  e  il  certificato  di specializzazione tecnica superiore;</a:t>
            </a:r>
          </a:p>
          <a:p>
            <a:pPr marL="342900" indent="-342900" algn="just">
              <a:buFontTx/>
              <a:buChar char="-"/>
              <a:defRPr/>
            </a:pPr>
            <a:r>
              <a:rPr lang="it-IT" sz="2400" dirty="0">
                <a:solidFill>
                  <a:schemeClr val="bg1"/>
                </a:solidFill>
              </a:rPr>
              <a:t>apprendistato </a:t>
            </a:r>
            <a:r>
              <a:rPr lang="it-IT" sz="2400" b="1" dirty="0">
                <a:solidFill>
                  <a:schemeClr val="bg1"/>
                </a:solidFill>
              </a:rPr>
              <a:t>professionalizzante</a:t>
            </a:r>
            <a:r>
              <a:rPr lang="it-IT" sz="2400" dirty="0">
                <a:solidFill>
                  <a:schemeClr val="bg1"/>
                </a:solidFill>
              </a:rPr>
              <a:t>, ivi compreso quello finalizzato alla qualificazione o riqualificazione dei percettori di </a:t>
            </a:r>
            <a:r>
              <a:rPr lang="it-IT" sz="2400" b="1" dirty="0">
                <a:solidFill>
                  <a:schemeClr val="bg1"/>
                </a:solidFill>
              </a:rPr>
              <a:t>sussidi di disoccupazione;</a:t>
            </a:r>
          </a:p>
          <a:p>
            <a:pPr marL="342900" indent="-342900" algn="just">
              <a:buFontTx/>
              <a:buChar char="-"/>
              <a:defRPr/>
            </a:pPr>
            <a:r>
              <a:rPr lang="it-IT" sz="2400" dirty="0">
                <a:solidFill>
                  <a:schemeClr val="bg1"/>
                </a:solidFill>
              </a:rPr>
              <a:t>apprendistato di </a:t>
            </a:r>
            <a:r>
              <a:rPr lang="it-IT" sz="2400" b="1" dirty="0">
                <a:solidFill>
                  <a:schemeClr val="bg1"/>
                </a:solidFill>
              </a:rPr>
              <a:t>alta formazione e di ricerca</a:t>
            </a:r>
            <a:r>
              <a:rPr lang="it-IT" sz="2400" dirty="0">
                <a:solidFill>
                  <a:schemeClr val="bg1"/>
                </a:solidFill>
              </a:rPr>
              <a:t>.</a:t>
            </a:r>
          </a:p>
        </p:txBody>
      </p:sp>
      <p:sp>
        <p:nvSpPr>
          <p:cNvPr id="4100"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7160CDBC-085E-42C8-ACE4-4020C57026A0}" type="slidenum">
              <a:rPr lang="it-IT" altLang="it-IT" sz="1200" smtClean="0">
                <a:solidFill>
                  <a:srgbClr val="FFFFFF"/>
                </a:solidFill>
              </a:rPr>
              <a:pPr>
                <a:spcBef>
                  <a:spcPct val="0"/>
                </a:spcBef>
                <a:buFontTx/>
                <a:buNone/>
                <a:defRPr/>
              </a:pPr>
              <a:t>9</a:t>
            </a:fld>
            <a:endParaRPr lang="it-IT" altLang="it-IT" sz="1200">
              <a:solidFill>
                <a:srgbClr val="FFFFFF"/>
              </a:solidFill>
            </a:endParaRPr>
          </a:p>
        </p:txBody>
      </p:sp>
      <p:pic>
        <p:nvPicPr>
          <p:cNvPr id="6149"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9900" y="158750"/>
            <a:ext cx="103663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nvGraphicFramePr>
        <p:xfrm>
          <a:off x="395288" y="1851025"/>
          <a:ext cx="8353425" cy="2225675"/>
        </p:xfrm>
        <a:graphic>
          <a:graphicData uri="http://schemas.openxmlformats.org/drawingml/2006/table">
            <a:tbl>
              <a:tblPr/>
              <a:tblGrid>
                <a:gridCol w="8353425">
                  <a:extLst>
                    <a:ext uri="{9D8B030D-6E8A-4147-A177-3AD203B41FA5}">
                      <a16:colId xmlns:a16="http://schemas.microsoft.com/office/drawing/2014/main" val="20000"/>
                    </a:ext>
                  </a:extLst>
                </a:gridCol>
              </a:tblGrid>
              <a:tr h="45733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1.1. DEFINIZIONE</a:t>
                      </a:r>
                    </a:p>
                  </a:txBody>
                  <a:tcPr marT="45733" marB="457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1768345">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endParaRPr lang="it-IT" sz="2000" b="0" i="0" kern="1200" dirty="0">
                        <a:solidFill>
                          <a:schemeClr val="bg1"/>
                        </a:solidFill>
                        <a:effectLst/>
                        <a:latin typeface="+mn-lt"/>
                        <a:ea typeface="+mn-ea"/>
                        <a:cs typeface="+mn-cs"/>
                      </a:endParaRPr>
                    </a:p>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Art. 41 Definizione </a:t>
                      </a:r>
                    </a:p>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endParaRPr lang="it-IT" sz="1000" b="0" i="0" kern="1200" dirty="0">
                        <a:solidFill>
                          <a:schemeClr val="bg1"/>
                        </a:solidFill>
                        <a:effectLst/>
                        <a:latin typeface="+mn-lt"/>
                        <a:ea typeface="+mn-ea"/>
                        <a:cs typeface="+mn-cs"/>
                      </a:endParaRP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1. L'apprendistato è </a:t>
                      </a:r>
                      <a:r>
                        <a:rPr lang="it-IT" sz="2000" b="1" i="0" kern="1200" dirty="0">
                          <a:solidFill>
                            <a:schemeClr val="bg1"/>
                          </a:solidFill>
                          <a:effectLst/>
                          <a:latin typeface="+mn-lt"/>
                          <a:ea typeface="+mn-ea"/>
                          <a:cs typeface="+mn-cs"/>
                        </a:rPr>
                        <a:t>un contratto di lavoro a tempo indeterminato finalizzato alla formazione e alla occupazione dei giovani</a:t>
                      </a:r>
                      <a:r>
                        <a:rPr lang="it-IT" sz="2000" b="0" i="0" kern="1200" dirty="0">
                          <a:solidFill>
                            <a:schemeClr val="bg1"/>
                          </a:solidFill>
                          <a:effectLst/>
                          <a:latin typeface="+mn-lt"/>
                          <a:ea typeface="+mn-ea"/>
                          <a:cs typeface="+mn-cs"/>
                        </a:rPr>
                        <a:t>.</a:t>
                      </a:r>
                      <a:endParaRPr kumimoji="0" lang="it-IT" sz="1600" b="0" i="0" u="none" strike="noStrike" kern="1200" cap="none" normalizeH="0" baseline="0" dirty="0">
                        <a:ln>
                          <a:noFill/>
                        </a:ln>
                        <a:solidFill>
                          <a:schemeClr val="bg1"/>
                        </a:solidFill>
                        <a:effectLst/>
                        <a:latin typeface="Calibri"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lang="it-IT" sz="2000" b="0" i="0" kern="1200" dirty="0">
                        <a:solidFill>
                          <a:schemeClr val="bg1"/>
                        </a:solidFill>
                        <a:effectLst/>
                        <a:latin typeface="+mn-lt"/>
                        <a:ea typeface="+mn-ea"/>
                        <a:cs typeface="+mn-cs"/>
                      </a:endParaRPr>
                    </a:p>
                  </a:txBody>
                  <a:tcPr marT="45733" marB="457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1434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F528A319-2422-4D57-8AC6-27A0824A408D}" type="slidenum">
              <a:rPr lang="it-IT" altLang="it-IT" sz="1200">
                <a:solidFill>
                  <a:srgbClr val="FFFFFF"/>
                </a:solidFill>
              </a:rPr>
              <a:pPr>
                <a:spcBef>
                  <a:spcPct val="0"/>
                </a:spcBef>
                <a:buFontTx/>
                <a:buNone/>
                <a:defRPr/>
              </a:pPr>
              <a:t>10</a:t>
            </a:fld>
            <a:endParaRPr lang="it-IT" altLang="it-IT" sz="1200">
              <a:solidFill>
                <a:srgbClr val="FFFFFF"/>
              </a:solidFill>
            </a:endParaRPr>
          </a:p>
        </p:txBody>
      </p:sp>
      <p:pic>
        <p:nvPicPr>
          <p:cNvPr id="18444"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9900" y="158750"/>
            <a:ext cx="103663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2720057710"/>
              </p:ext>
            </p:extLst>
          </p:nvPr>
        </p:nvGraphicFramePr>
        <p:xfrm>
          <a:off x="395288" y="1725613"/>
          <a:ext cx="8353425" cy="4511675"/>
        </p:xfrm>
        <a:graphic>
          <a:graphicData uri="http://schemas.openxmlformats.org/drawingml/2006/table">
            <a:tbl>
              <a:tblPr/>
              <a:tblGrid>
                <a:gridCol w="8353425">
                  <a:extLst>
                    <a:ext uri="{9D8B030D-6E8A-4147-A177-3AD203B41FA5}">
                      <a16:colId xmlns:a16="http://schemas.microsoft.com/office/drawing/2014/main" val="20000"/>
                    </a:ext>
                  </a:extLst>
                </a:gridCol>
              </a:tblGrid>
              <a:tr h="457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1.2. IL CONTRATTO</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4054411">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Art. 42 Disciplina generale </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1. Il contratto di apprendistato è stipulato in </a:t>
                      </a:r>
                      <a:r>
                        <a:rPr lang="it-IT" sz="2000" b="1" i="0" kern="1200" dirty="0">
                          <a:solidFill>
                            <a:schemeClr val="bg1"/>
                          </a:solidFill>
                          <a:effectLst/>
                          <a:latin typeface="+mn-lt"/>
                          <a:ea typeface="+mn-ea"/>
                          <a:cs typeface="+mn-cs"/>
                        </a:rPr>
                        <a:t>forma scritta ai fini della prova</a:t>
                      </a:r>
                      <a:r>
                        <a:rPr lang="it-IT" sz="2000" b="0" i="0" kern="1200" dirty="0">
                          <a:solidFill>
                            <a:schemeClr val="bg1"/>
                          </a:solidFill>
                          <a:effectLst/>
                          <a:latin typeface="+mn-lt"/>
                          <a:ea typeface="+mn-ea"/>
                          <a:cs typeface="+mn-cs"/>
                        </a:rPr>
                        <a:t>. Il contratto di apprendistato </a:t>
                      </a:r>
                      <a:r>
                        <a:rPr lang="it-IT" sz="2000" b="1" i="0" kern="1200" dirty="0">
                          <a:solidFill>
                            <a:schemeClr val="bg1"/>
                          </a:solidFill>
                          <a:effectLst/>
                          <a:latin typeface="+mn-lt"/>
                          <a:ea typeface="+mn-ea"/>
                          <a:cs typeface="+mn-cs"/>
                        </a:rPr>
                        <a:t>contiene</a:t>
                      </a:r>
                      <a:r>
                        <a:rPr lang="it-IT" sz="2000" b="0" i="0" kern="1200" dirty="0">
                          <a:solidFill>
                            <a:schemeClr val="bg1"/>
                          </a:solidFill>
                          <a:effectLst/>
                          <a:latin typeface="+mn-lt"/>
                          <a:ea typeface="+mn-ea"/>
                          <a:cs typeface="+mn-cs"/>
                        </a:rPr>
                        <a:t>, in forma sintetica, il </a:t>
                      </a:r>
                      <a:r>
                        <a:rPr lang="it-IT" sz="2000" b="1" i="0" u="sng" kern="1200" dirty="0">
                          <a:solidFill>
                            <a:schemeClr val="bg1"/>
                          </a:solidFill>
                          <a:effectLst/>
                          <a:latin typeface="+mn-lt"/>
                          <a:ea typeface="+mn-ea"/>
                          <a:cs typeface="+mn-cs"/>
                        </a:rPr>
                        <a:t>piano formativo individuale</a:t>
                      </a:r>
                      <a:r>
                        <a:rPr lang="it-IT" sz="2000" b="0" i="0" kern="1200" dirty="0">
                          <a:solidFill>
                            <a:schemeClr val="bg1"/>
                          </a:solidFill>
                          <a:effectLst/>
                          <a:latin typeface="+mn-lt"/>
                          <a:ea typeface="+mn-ea"/>
                          <a:cs typeface="+mn-cs"/>
                        </a:rPr>
                        <a:t> definito anche sulla base di moduli e formulari stabiliti dalla contrattazione collettiva o dagli enti bilaterali di cui all'art. 2, comma 1, lett. h), del d.lgs. n. 276 del 2003.</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endParaRPr lang="it-IT" sz="2000" b="0" i="0" kern="1200" dirty="0">
                        <a:solidFill>
                          <a:schemeClr val="bg1"/>
                        </a:solidFill>
                        <a:effectLst/>
                        <a:latin typeface="+mn-lt"/>
                        <a:ea typeface="+mn-ea"/>
                        <a:cs typeface="+mn-cs"/>
                      </a:endParaRP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2. Il contratto di apprendistato ha una </a:t>
                      </a:r>
                      <a:r>
                        <a:rPr lang="it-IT" sz="2000" b="1" i="0" u="sng" kern="1200" dirty="0">
                          <a:solidFill>
                            <a:schemeClr val="bg1"/>
                          </a:solidFill>
                          <a:effectLst/>
                          <a:latin typeface="+mn-lt"/>
                          <a:ea typeface="+mn-ea"/>
                          <a:cs typeface="+mn-cs"/>
                        </a:rPr>
                        <a:t>durata minima non inferiore a sei mesi</a:t>
                      </a:r>
                      <a:r>
                        <a:rPr lang="it-IT" sz="2000" b="0" i="0" kern="1200" dirty="0">
                          <a:solidFill>
                            <a:schemeClr val="bg1"/>
                          </a:solidFill>
                          <a:effectLst/>
                          <a:latin typeface="+mn-lt"/>
                          <a:ea typeface="+mn-ea"/>
                          <a:cs typeface="+mn-cs"/>
                        </a:rPr>
                        <a:t>, fatto salvo quanto previsto dagli articoli 43, comma 8, e 44, comma 5.</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15371"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CB178CC3-889A-400F-8024-932B80DA1215}" type="slidenum">
              <a:rPr lang="it-IT" altLang="it-IT" sz="1200">
                <a:solidFill>
                  <a:srgbClr val="FFFFFF"/>
                </a:solidFill>
              </a:rPr>
              <a:pPr>
                <a:spcBef>
                  <a:spcPct val="0"/>
                </a:spcBef>
                <a:buFontTx/>
                <a:buNone/>
                <a:defRPr/>
              </a:pPr>
              <a:t>11</a:t>
            </a:fld>
            <a:endParaRPr lang="it-IT" altLang="it-IT" sz="1200">
              <a:solidFill>
                <a:srgbClr val="FFFFFF"/>
              </a:solidFill>
            </a:endParaRPr>
          </a:p>
        </p:txBody>
      </p:sp>
      <p:pic>
        <p:nvPicPr>
          <p:cNvPr id="19468"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9900" y="158750"/>
            <a:ext cx="103663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115888285"/>
              </p:ext>
            </p:extLst>
          </p:nvPr>
        </p:nvGraphicFramePr>
        <p:xfrm>
          <a:off x="395288" y="1725613"/>
          <a:ext cx="8353425" cy="4511675"/>
        </p:xfrm>
        <a:graphic>
          <a:graphicData uri="http://schemas.openxmlformats.org/drawingml/2006/table">
            <a:tbl>
              <a:tblPr/>
              <a:tblGrid>
                <a:gridCol w="8353425">
                  <a:extLst>
                    <a:ext uri="{9D8B030D-6E8A-4147-A177-3AD203B41FA5}">
                      <a16:colId xmlns:a16="http://schemas.microsoft.com/office/drawing/2014/main" val="20000"/>
                    </a:ext>
                  </a:extLst>
                </a:gridCol>
              </a:tblGrid>
              <a:tr h="457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1.3 LICENZIAMENTO</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4054411">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Art. 42 Disciplina generale </a:t>
                      </a:r>
                    </a:p>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endParaRPr lang="it-IT" sz="2000" b="0" i="0" kern="1200" dirty="0">
                        <a:solidFill>
                          <a:schemeClr val="bg1"/>
                        </a:solidFill>
                        <a:effectLst/>
                        <a:latin typeface="+mn-lt"/>
                        <a:ea typeface="+mn-ea"/>
                        <a:cs typeface="+mn-cs"/>
                      </a:endParaRP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3. </a:t>
                      </a:r>
                      <a:r>
                        <a:rPr lang="it-IT" sz="2000" b="1" i="0" u="sng" kern="1200" dirty="0">
                          <a:solidFill>
                            <a:schemeClr val="bg1"/>
                          </a:solidFill>
                          <a:effectLst/>
                          <a:latin typeface="+mn-lt"/>
                          <a:ea typeface="+mn-ea"/>
                          <a:cs typeface="+mn-cs"/>
                        </a:rPr>
                        <a:t>Durante l'apprendistato trovano applicazione le sanzioni previste dalla normativa vigente per il licenziamento illegittimo</a:t>
                      </a:r>
                      <a:r>
                        <a:rPr lang="it-IT" sz="2000" b="0" i="0" kern="1200" dirty="0">
                          <a:solidFill>
                            <a:schemeClr val="bg1"/>
                          </a:solidFill>
                          <a:effectLst/>
                          <a:latin typeface="+mn-lt"/>
                          <a:ea typeface="+mn-ea"/>
                          <a:cs typeface="+mn-cs"/>
                        </a:rPr>
                        <a:t>. </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Nel contratto di </a:t>
                      </a:r>
                      <a:r>
                        <a:rPr lang="it-IT" sz="2000" b="1" i="0" kern="1200" dirty="0">
                          <a:solidFill>
                            <a:schemeClr val="bg1"/>
                          </a:solidFill>
                          <a:effectLst/>
                          <a:latin typeface="+mn-lt"/>
                          <a:ea typeface="+mn-ea"/>
                          <a:cs typeface="+mn-cs"/>
                        </a:rPr>
                        <a:t>apprendistato per la qualifica e il diploma professionale</a:t>
                      </a:r>
                      <a:r>
                        <a:rPr lang="it-IT" sz="2000" b="0" i="0" kern="1200" dirty="0">
                          <a:solidFill>
                            <a:schemeClr val="bg1"/>
                          </a:solidFill>
                          <a:effectLst/>
                          <a:latin typeface="+mn-lt"/>
                          <a:ea typeface="+mn-ea"/>
                          <a:cs typeface="+mn-cs"/>
                        </a:rPr>
                        <a:t>, </a:t>
                      </a:r>
                      <a:r>
                        <a:rPr lang="it-IT" sz="2000" b="1" i="0" kern="1200" dirty="0">
                          <a:solidFill>
                            <a:schemeClr val="bg1"/>
                          </a:solidFill>
                          <a:effectLst/>
                          <a:latin typeface="+mn-lt"/>
                          <a:ea typeface="+mn-ea"/>
                          <a:cs typeface="+mn-cs"/>
                        </a:rPr>
                        <a:t>il diploma di istruzione secondaria superiore e il certificato di specializzazione tecnica superiore</a:t>
                      </a:r>
                      <a:r>
                        <a:rPr lang="it-IT" sz="2000" b="0" i="0" kern="1200" dirty="0">
                          <a:solidFill>
                            <a:schemeClr val="bg1"/>
                          </a:solidFill>
                          <a:effectLst/>
                          <a:latin typeface="+mn-lt"/>
                          <a:ea typeface="+mn-ea"/>
                          <a:cs typeface="+mn-cs"/>
                        </a:rPr>
                        <a:t>, costituisce </a:t>
                      </a:r>
                      <a:r>
                        <a:rPr lang="it-IT" sz="2000" b="1" i="0" kern="1200" dirty="0">
                          <a:solidFill>
                            <a:schemeClr val="bg1"/>
                          </a:solidFill>
                          <a:effectLst/>
                          <a:latin typeface="+mn-lt"/>
                          <a:ea typeface="+mn-ea"/>
                          <a:cs typeface="+mn-cs"/>
                        </a:rPr>
                        <a:t>giustificato motivo </a:t>
                      </a:r>
                      <a:r>
                        <a:rPr lang="it-IT" sz="2000" b="0" i="0" kern="1200" dirty="0">
                          <a:solidFill>
                            <a:schemeClr val="bg1"/>
                          </a:solidFill>
                          <a:effectLst/>
                          <a:latin typeface="+mn-lt"/>
                          <a:ea typeface="+mn-ea"/>
                          <a:cs typeface="+mn-cs"/>
                        </a:rPr>
                        <a:t>di licenziamento il </a:t>
                      </a:r>
                      <a:r>
                        <a:rPr lang="it-IT" sz="2000" b="1" i="0" kern="1200" dirty="0">
                          <a:solidFill>
                            <a:schemeClr val="bg1"/>
                          </a:solidFill>
                          <a:effectLst/>
                          <a:latin typeface="+mn-lt"/>
                          <a:ea typeface="+mn-ea"/>
                          <a:cs typeface="+mn-cs"/>
                        </a:rPr>
                        <a:t>mancato raggiungimento degli obiettivi formativi </a:t>
                      </a:r>
                      <a:r>
                        <a:rPr lang="it-IT" sz="2000" b="0" i="0" kern="1200" dirty="0">
                          <a:solidFill>
                            <a:schemeClr val="bg1"/>
                          </a:solidFill>
                          <a:effectLst/>
                          <a:latin typeface="+mn-lt"/>
                          <a:ea typeface="+mn-ea"/>
                          <a:cs typeface="+mn-cs"/>
                        </a:rPr>
                        <a:t>come attestato dall'istituzione formativa.</a:t>
                      </a:r>
                      <a:endParaRPr kumimoji="0" lang="it-IT" sz="2000" b="0" i="0" u="none" strike="noStrike" cap="none" normalizeH="0" baseline="0" dirty="0">
                        <a:ln>
                          <a:noFill/>
                        </a:ln>
                        <a:solidFill>
                          <a:schemeClr val="bg1"/>
                        </a:solidFill>
                        <a:effectLst/>
                        <a:latin typeface="Calibri"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15371"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CB178CC3-889A-400F-8024-932B80DA1215}" type="slidenum">
              <a:rPr lang="it-IT" altLang="it-IT" sz="1200">
                <a:solidFill>
                  <a:srgbClr val="FFFFFF"/>
                </a:solidFill>
              </a:rPr>
              <a:pPr>
                <a:spcBef>
                  <a:spcPct val="0"/>
                </a:spcBef>
                <a:buFontTx/>
                <a:buNone/>
                <a:defRPr/>
              </a:pPr>
              <a:t>12</a:t>
            </a:fld>
            <a:endParaRPr lang="it-IT" altLang="it-IT" sz="1200">
              <a:solidFill>
                <a:srgbClr val="FFFFFF"/>
              </a:solidFill>
            </a:endParaRPr>
          </a:p>
        </p:txBody>
      </p:sp>
      <p:pic>
        <p:nvPicPr>
          <p:cNvPr id="19468"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1604961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9900" y="158750"/>
            <a:ext cx="103663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3344329762"/>
              </p:ext>
            </p:extLst>
          </p:nvPr>
        </p:nvGraphicFramePr>
        <p:xfrm>
          <a:off x="395288" y="1725613"/>
          <a:ext cx="8353425" cy="4511675"/>
        </p:xfrm>
        <a:graphic>
          <a:graphicData uri="http://schemas.openxmlformats.org/drawingml/2006/table">
            <a:tbl>
              <a:tblPr/>
              <a:tblGrid>
                <a:gridCol w="8353425">
                  <a:extLst>
                    <a:ext uri="{9D8B030D-6E8A-4147-A177-3AD203B41FA5}">
                      <a16:colId xmlns:a16="http://schemas.microsoft.com/office/drawing/2014/main" val="20000"/>
                    </a:ext>
                  </a:extLst>
                </a:gridCol>
              </a:tblGrid>
              <a:tr h="457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1.3 LICENZIAMENTO – tutele crescenti</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4054411">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Art. 1 </a:t>
                      </a:r>
                      <a:r>
                        <a:rPr lang="it-IT" sz="2000" b="0" i="0" kern="1200" dirty="0" err="1">
                          <a:solidFill>
                            <a:schemeClr val="bg1"/>
                          </a:solidFill>
                          <a:effectLst/>
                          <a:latin typeface="+mn-lt"/>
                          <a:ea typeface="+mn-ea"/>
                          <a:cs typeface="+mn-cs"/>
                        </a:rPr>
                        <a:t>D.Lgs.</a:t>
                      </a:r>
                      <a:r>
                        <a:rPr lang="it-IT" sz="2000" b="0" i="0" kern="1200" dirty="0">
                          <a:solidFill>
                            <a:schemeClr val="bg1"/>
                          </a:solidFill>
                          <a:effectLst/>
                          <a:latin typeface="+mn-lt"/>
                          <a:ea typeface="+mn-ea"/>
                          <a:cs typeface="+mn-cs"/>
                        </a:rPr>
                        <a:t> n. 23/2015 </a:t>
                      </a:r>
                    </a:p>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endParaRPr lang="it-IT" sz="2000" b="0" i="0" kern="1200" dirty="0">
                        <a:solidFill>
                          <a:schemeClr val="bg1"/>
                        </a:solidFill>
                        <a:effectLst/>
                        <a:latin typeface="+mn-lt"/>
                        <a:ea typeface="+mn-ea"/>
                        <a:cs typeface="+mn-cs"/>
                      </a:endParaRP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lang="it-IT" sz="2000" b="0" i="0" u="none" kern="1200" dirty="0">
                          <a:solidFill>
                            <a:schemeClr val="bg1"/>
                          </a:solidFill>
                          <a:effectLst/>
                          <a:latin typeface="+mn-lt"/>
                          <a:ea typeface="+mn-ea"/>
                          <a:cs typeface="+mn-cs"/>
                        </a:rPr>
                        <a:t>1. Per i lavoratori che rivestono la qualifica di </a:t>
                      </a:r>
                      <a:r>
                        <a:rPr lang="it-IT" sz="2000" b="1" i="0" u="none" kern="1200" dirty="0">
                          <a:solidFill>
                            <a:schemeClr val="bg1"/>
                          </a:solidFill>
                          <a:effectLst/>
                          <a:latin typeface="+mn-lt"/>
                          <a:ea typeface="+mn-ea"/>
                          <a:cs typeface="+mn-cs"/>
                        </a:rPr>
                        <a:t>operai, impiegati o quadri</a:t>
                      </a:r>
                      <a:r>
                        <a:rPr lang="it-IT" sz="2000" b="0" i="0" u="none" kern="1200" dirty="0">
                          <a:solidFill>
                            <a:schemeClr val="bg1"/>
                          </a:solidFill>
                          <a:effectLst/>
                          <a:latin typeface="+mn-lt"/>
                          <a:ea typeface="+mn-ea"/>
                          <a:cs typeface="+mn-cs"/>
                        </a:rPr>
                        <a:t>, assunti con contratto di lavoro subordinato a tempo indeterminato a decorrere dalla data di entrata in vigore del presente decreto, il regime di tutela nel caso di licenziamento illegittimo è disciplinato dalle disposizioni di cui al presente decreto.</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endParaRPr lang="it-IT" sz="2000" b="0" i="0" u="none" kern="1200" dirty="0">
                        <a:solidFill>
                          <a:schemeClr val="bg1"/>
                        </a:solidFill>
                        <a:effectLst/>
                        <a:latin typeface="+mn-lt"/>
                        <a:ea typeface="+mn-ea"/>
                        <a:cs typeface="+mn-cs"/>
                      </a:endParaRP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lang="it-IT" sz="2000" b="0" i="0" u="none" kern="1200" dirty="0">
                          <a:solidFill>
                            <a:schemeClr val="bg1"/>
                          </a:solidFill>
                          <a:effectLst/>
                          <a:latin typeface="+mn-lt"/>
                          <a:ea typeface="+mn-ea"/>
                          <a:cs typeface="+mn-cs"/>
                        </a:rPr>
                        <a:t>2. Le disposizioni di cui al presente decreto si applicano </a:t>
                      </a:r>
                      <a:r>
                        <a:rPr lang="it-IT" sz="2000" b="1" i="0" u="none" kern="1200" dirty="0">
                          <a:solidFill>
                            <a:schemeClr val="bg1"/>
                          </a:solidFill>
                          <a:effectLst/>
                          <a:latin typeface="+mn-lt"/>
                          <a:ea typeface="+mn-ea"/>
                          <a:cs typeface="+mn-cs"/>
                        </a:rPr>
                        <a:t>anche nei casi di conversione, successiva all'entrata in vigore del presente decreto, di contratto a tempo determinato o di apprendistato in contratto a tempo indeterminato</a:t>
                      </a:r>
                      <a:r>
                        <a:rPr lang="it-IT" sz="2000" b="0" i="0" u="none" kern="1200" dirty="0">
                          <a:solidFill>
                            <a:schemeClr val="bg1"/>
                          </a:solidFill>
                          <a:effectLst/>
                          <a:latin typeface="+mn-lt"/>
                          <a:ea typeface="+mn-ea"/>
                          <a:cs typeface="+mn-cs"/>
                        </a:rPr>
                        <a:t>.</a:t>
                      </a:r>
                      <a:endParaRPr kumimoji="0" lang="it-IT" sz="2000" b="0" i="0" u="none" strike="noStrike" cap="none" normalizeH="0" baseline="0" dirty="0">
                        <a:ln>
                          <a:noFill/>
                        </a:ln>
                        <a:solidFill>
                          <a:schemeClr val="bg1"/>
                        </a:solidFill>
                        <a:effectLst/>
                        <a:latin typeface="Calibri"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15371"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CB178CC3-889A-400F-8024-932B80DA1215}" type="slidenum">
              <a:rPr lang="it-IT" altLang="it-IT" sz="1200">
                <a:solidFill>
                  <a:srgbClr val="FFFFFF"/>
                </a:solidFill>
              </a:rPr>
              <a:pPr>
                <a:spcBef>
                  <a:spcPct val="0"/>
                </a:spcBef>
                <a:buFontTx/>
                <a:buNone/>
                <a:defRPr/>
              </a:pPr>
              <a:t>13</a:t>
            </a:fld>
            <a:endParaRPr lang="it-IT" altLang="it-IT" sz="1200">
              <a:solidFill>
                <a:srgbClr val="FFFFFF"/>
              </a:solidFill>
            </a:endParaRPr>
          </a:p>
        </p:txBody>
      </p:sp>
      <p:pic>
        <p:nvPicPr>
          <p:cNvPr id="19468"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22855695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9900" y="158750"/>
            <a:ext cx="103663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1439325974"/>
              </p:ext>
            </p:extLst>
          </p:nvPr>
        </p:nvGraphicFramePr>
        <p:xfrm>
          <a:off x="395288" y="1830388"/>
          <a:ext cx="8353425" cy="3902075"/>
        </p:xfrm>
        <a:graphic>
          <a:graphicData uri="http://schemas.openxmlformats.org/drawingml/2006/table">
            <a:tbl>
              <a:tblPr/>
              <a:tblGrid>
                <a:gridCol w="8353425">
                  <a:extLst>
                    <a:ext uri="{9D8B030D-6E8A-4147-A177-3AD203B41FA5}">
                      <a16:colId xmlns:a16="http://schemas.microsoft.com/office/drawing/2014/main" val="20000"/>
                    </a:ext>
                  </a:extLst>
                </a:gridCol>
              </a:tblGrid>
              <a:tr h="45727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1.3 RECESSO E PROSECUZIONE DI FATTO</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3444801">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Art. 42 Disciplina generale </a:t>
                      </a:r>
                    </a:p>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endParaRPr lang="it-IT" sz="2000" b="0" i="0" kern="1200" dirty="0">
                        <a:solidFill>
                          <a:schemeClr val="bg1"/>
                        </a:solidFill>
                        <a:effectLst/>
                        <a:latin typeface="+mn-lt"/>
                        <a:ea typeface="+mn-ea"/>
                        <a:cs typeface="+mn-cs"/>
                      </a:endParaRP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4. Al termine del periodo di apprendistato </a:t>
                      </a:r>
                      <a:r>
                        <a:rPr lang="it-IT" sz="2000" b="1" i="0" kern="1200" dirty="0">
                          <a:solidFill>
                            <a:schemeClr val="bg1"/>
                          </a:solidFill>
                          <a:effectLst/>
                          <a:latin typeface="+mn-lt"/>
                          <a:ea typeface="+mn-ea"/>
                          <a:cs typeface="+mn-cs"/>
                        </a:rPr>
                        <a:t>le parti possono </a:t>
                      </a:r>
                      <a:r>
                        <a:rPr lang="it-IT" sz="2000" b="1" i="0" u="sng" kern="1200" dirty="0">
                          <a:solidFill>
                            <a:schemeClr val="bg1"/>
                          </a:solidFill>
                          <a:effectLst/>
                          <a:latin typeface="+mn-lt"/>
                          <a:ea typeface="+mn-ea"/>
                          <a:cs typeface="+mn-cs"/>
                        </a:rPr>
                        <a:t>recedere</a:t>
                      </a:r>
                      <a:r>
                        <a:rPr lang="it-IT" sz="2000" b="1" i="0" kern="1200" dirty="0">
                          <a:solidFill>
                            <a:schemeClr val="bg1"/>
                          </a:solidFill>
                          <a:effectLst/>
                          <a:latin typeface="+mn-lt"/>
                          <a:ea typeface="+mn-ea"/>
                          <a:cs typeface="+mn-cs"/>
                        </a:rPr>
                        <a:t> dal contratto</a:t>
                      </a:r>
                      <a:r>
                        <a:rPr lang="it-IT" sz="2000" b="0" i="0" kern="1200" dirty="0">
                          <a:solidFill>
                            <a:schemeClr val="bg1"/>
                          </a:solidFill>
                          <a:effectLst/>
                          <a:latin typeface="+mn-lt"/>
                          <a:ea typeface="+mn-ea"/>
                          <a:cs typeface="+mn-cs"/>
                        </a:rPr>
                        <a:t>, ai sensi dell'articolo 2118 del codice civile, </a:t>
                      </a:r>
                      <a:r>
                        <a:rPr lang="it-IT" sz="2000" b="1" i="0" kern="1200" dirty="0">
                          <a:solidFill>
                            <a:schemeClr val="bg1"/>
                          </a:solidFill>
                          <a:effectLst/>
                          <a:latin typeface="+mn-lt"/>
                          <a:ea typeface="+mn-ea"/>
                          <a:cs typeface="+mn-cs"/>
                        </a:rPr>
                        <a:t>con preavviso decorrente dal medesimo termine</a:t>
                      </a:r>
                      <a:r>
                        <a:rPr lang="it-IT" sz="2000" b="0" i="0" kern="1200" dirty="0">
                          <a:solidFill>
                            <a:schemeClr val="bg1"/>
                          </a:solidFill>
                          <a:effectLst/>
                          <a:latin typeface="+mn-lt"/>
                          <a:ea typeface="+mn-ea"/>
                          <a:cs typeface="+mn-cs"/>
                        </a:rPr>
                        <a:t>. </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endParaRPr lang="it-IT" sz="2000" b="0" i="0" kern="1200" dirty="0">
                        <a:solidFill>
                          <a:schemeClr val="bg1"/>
                        </a:solidFill>
                        <a:effectLst/>
                        <a:latin typeface="+mn-lt"/>
                        <a:ea typeface="+mn-ea"/>
                        <a:cs typeface="+mn-cs"/>
                      </a:endParaRP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Durante il periodo di preavviso continua a trovare applicazione la disciplina del contratto di apprendistato. </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endParaRPr lang="it-IT" sz="2000" b="0" i="0" kern="1200" dirty="0">
                        <a:solidFill>
                          <a:schemeClr val="bg1"/>
                        </a:solidFill>
                        <a:effectLst/>
                        <a:latin typeface="+mn-lt"/>
                        <a:ea typeface="+mn-ea"/>
                        <a:cs typeface="+mn-cs"/>
                      </a:endParaRP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Se nessuna delle parti recede il </a:t>
                      </a:r>
                      <a:r>
                        <a:rPr lang="it-IT" sz="2000" b="1" i="0" kern="1200" dirty="0">
                          <a:solidFill>
                            <a:schemeClr val="bg1"/>
                          </a:solidFill>
                          <a:effectLst/>
                          <a:latin typeface="+mn-lt"/>
                          <a:ea typeface="+mn-ea"/>
                          <a:cs typeface="+mn-cs"/>
                        </a:rPr>
                        <a:t>rapporto prosegue come ordinario rapporto </a:t>
                      </a:r>
                      <a:r>
                        <a:rPr lang="it-IT" sz="2000" b="0" i="0" kern="1200" dirty="0">
                          <a:solidFill>
                            <a:schemeClr val="bg1"/>
                          </a:solidFill>
                          <a:effectLst/>
                          <a:latin typeface="+mn-lt"/>
                          <a:ea typeface="+mn-ea"/>
                          <a:cs typeface="+mn-cs"/>
                        </a:rPr>
                        <a:t>di lavoro subordinato a tempo indeterminato.</a:t>
                      </a:r>
                      <a:endParaRPr kumimoji="0" lang="it-IT" sz="2000" b="0" i="0" u="none" strike="noStrike" cap="none" normalizeH="0" baseline="0" dirty="0">
                        <a:ln>
                          <a:noFill/>
                        </a:ln>
                        <a:solidFill>
                          <a:schemeClr val="bg1"/>
                        </a:solidFill>
                        <a:effectLst/>
                        <a:latin typeface="Calibri" pitchFamily="34"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17419"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AAEB06D8-B812-4166-A49D-341666952386}" type="slidenum">
              <a:rPr lang="it-IT" altLang="it-IT" sz="1200">
                <a:solidFill>
                  <a:srgbClr val="FFFFFF"/>
                </a:solidFill>
              </a:rPr>
              <a:pPr>
                <a:spcBef>
                  <a:spcPct val="0"/>
                </a:spcBef>
                <a:buFontTx/>
                <a:buNone/>
                <a:defRPr/>
              </a:pPr>
              <a:t>14</a:t>
            </a:fld>
            <a:endParaRPr lang="it-IT" altLang="it-IT" sz="1200">
              <a:solidFill>
                <a:srgbClr val="FFFFFF"/>
              </a:solidFill>
            </a:endParaRPr>
          </a:p>
        </p:txBody>
      </p:sp>
      <p:pic>
        <p:nvPicPr>
          <p:cNvPr id="2049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9900" y="158750"/>
            <a:ext cx="103663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1689786257"/>
              </p:ext>
            </p:extLst>
          </p:nvPr>
        </p:nvGraphicFramePr>
        <p:xfrm>
          <a:off x="395288" y="1830388"/>
          <a:ext cx="8353425" cy="4646612"/>
        </p:xfrm>
        <a:graphic>
          <a:graphicData uri="http://schemas.openxmlformats.org/drawingml/2006/table">
            <a:tbl>
              <a:tblPr/>
              <a:tblGrid>
                <a:gridCol w="8353425">
                  <a:extLst>
                    <a:ext uri="{9D8B030D-6E8A-4147-A177-3AD203B41FA5}">
                      <a16:colId xmlns:a16="http://schemas.microsoft.com/office/drawing/2014/main" val="20000"/>
                    </a:ext>
                  </a:extLst>
                </a:gridCol>
              </a:tblGrid>
              <a:tr h="53046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1.3 RECESSO E PROSECUZIONE DI FATTO</a:t>
                      </a:r>
                    </a:p>
                  </a:txBody>
                  <a:tcPr marT="45742" marB="457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4116147">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it-IT" sz="2200" b="1" i="0" u="none" strike="noStrike" cap="none" normalizeH="0" baseline="0" dirty="0">
                          <a:ln>
                            <a:noFill/>
                          </a:ln>
                          <a:solidFill>
                            <a:schemeClr val="bg1"/>
                          </a:solidFill>
                          <a:effectLst/>
                          <a:latin typeface="Calibri" pitchFamily="34" charset="0"/>
                        </a:rPr>
                        <a:t>Interpello MLPS 16-2012 apprendistato e maternità</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kumimoji="0" lang="it-IT" sz="2200" b="0" i="0" u="none" strike="noStrike" cap="none" normalizeH="0" baseline="0" dirty="0">
                          <a:ln>
                            <a:noFill/>
                          </a:ln>
                          <a:solidFill>
                            <a:schemeClr val="bg1"/>
                          </a:solidFill>
                          <a:effectLst/>
                          <a:latin typeface="Calibri" pitchFamily="34" charset="0"/>
                        </a:rPr>
                        <a:t>Il Consiglio Nazionale dell’Ordine dei Consulenti del Lavoro chiede chiarimenti in ordine alla nuova disciplina dell’apprendistato di cui al </a:t>
                      </a:r>
                      <a:r>
                        <a:rPr kumimoji="0" lang="it-IT" sz="2200" b="0" i="0" u="none" strike="noStrike" cap="none" normalizeH="0" baseline="0" dirty="0" err="1">
                          <a:ln>
                            <a:noFill/>
                          </a:ln>
                          <a:solidFill>
                            <a:schemeClr val="bg1"/>
                          </a:solidFill>
                          <a:effectLst/>
                          <a:latin typeface="Calibri" pitchFamily="34" charset="0"/>
                        </a:rPr>
                        <a:t>D.Lgs.</a:t>
                      </a:r>
                      <a:r>
                        <a:rPr kumimoji="0" lang="it-IT" sz="2200" b="0" i="0" u="none" strike="noStrike" cap="none" normalizeH="0" baseline="0" dirty="0">
                          <a:ln>
                            <a:noFill/>
                          </a:ln>
                          <a:solidFill>
                            <a:schemeClr val="bg1"/>
                          </a:solidFill>
                          <a:effectLst/>
                          <a:latin typeface="Calibri" pitchFamily="34" charset="0"/>
                        </a:rPr>
                        <a:t> n. 167/2011.</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kumimoji="0" lang="it-IT" sz="2200" b="0" i="0" u="none" strike="noStrike" cap="none" normalizeH="0" baseline="0" dirty="0">
                          <a:ln>
                            <a:noFill/>
                          </a:ln>
                          <a:solidFill>
                            <a:schemeClr val="bg1"/>
                          </a:solidFill>
                          <a:effectLst/>
                          <a:latin typeface="Calibri" pitchFamily="34" charset="0"/>
                        </a:rPr>
                        <a:t>In particolare l’istante chiede se sia possibile recedere dal rapporto di apprendistato, secondo quanto stabilito dall’art. 2, comma 1 </a:t>
                      </a:r>
                      <a:r>
                        <a:rPr kumimoji="0" lang="it-IT" sz="2200" b="0" i="0" u="none" strike="noStrike" cap="none" normalizeH="0" baseline="0" dirty="0" err="1">
                          <a:ln>
                            <a:noFill/>
                          </a:ln>
                          <a:solidFill>
                            <a:schemeClr val="bg1"/>
                          </a:solidFill>
                          <a:effectLst/>
                          <a:latin typeface="Calibri" pitchFamily="34" charset="0"/>
                        </a:rPr>
                        <a:t>lett</a:t>
                      </a:r>
                      <a:r>
                        <a:rPr kumimoji="0" lang="it-IT" sz="2200" b="0" i="0" u="none" strike="noStrike" cap="none" normalizeH="0" baseline="0" dirty="0">
                          <a:ln>
                            <a:noFill/>
                          </a:ln>
                          <a:solidFill>
                            <a:schemeClr val="bg1"/>
                          </a:solidFill>
                          <a:effectLst/>
                          <a:latin typeface="Calibri" pitchFamily="34" charset="0"/>
                        </a:rPr>
                        <a:t>. m), del </a:t>
                      </a:r>
                      <a:r>
                        <a:rPr kumimoji="0" lang="it-IT" sz="2200" b="0" i="0" u="none" strike="noStrike" cap="none" normalizeH="0" baseline="0" dirty="0" err="1">
                          <a:ln>
                            <a:noFill/>
                          </a:ln>
                          <a:solidFill>
                            <a:schemeClr val="bg1"/>
                          </a:solidFill>
                          <a:effectLst/>
                          <a:latin typeface="Calibri" pitchFamily="34" charset="0"/>
                        </a:rPr>
                        <a:t>D.Lgs.</a:t>
                      </a:r>
                      <a:r>
                        <a:rPr kumimoji="0" lang="it-IT" sz="2200" b="0" i="0" u="none" strike="noStrike" cap="none" normalizeH="0" baseline="0" dirty="0">
                          <a:ln>
                            <a:noFill/>
                          </a:ln>
                          <a:solidFill>
                            <a:schemeClr val="bg1"/>
                          </a:solidFill>
                          <a:effectLst/>
                          <a:latin typeface="Calibri" pitchFamily="34" charset="0"/>
                        </a:rPr>
                        <a:t> n. 167/2011, nel caso in cui l’apprendista si trovi in una delle ipotesi previste dall’art. 35 </a:t>
                      </a:r>
                      <a:r>
                        <a:rPr kumimoji="0" lang="it-IT" sz="2200" b="0" i="0" u="none" strike="noStrike" cap="none" normalizeH="0" baseline="0" dirty="0" err="1">
                          <a:ln>
                            <a:noFill/>
                          </a:ln>
                          <a:solidFill>
                            <a:schemeClr val="bg1"/>
                          </a:solidFill>
                          <a:effectLst/>
                          <a:latin typeface="Calibri" pitchFamily="34" charset="0"/>
                        </a:rPr>
                        <a:t>D.Lgs.</a:t>
                      </a:r>
                      <a:r>
                        <a:rPr kumimoji="0" lang="it-IT" sz="2200" b="0" i="0" u="none" strike="noStrike" cap="none" normalizeH="0" baseline="0" dirty="0">
                          <a:ln>
                            <a:noFill/>
                          </a:ln>
                          <a:solidFill>
                            <a:schemeClr val="bg1"/>
                          </a:solidFill>
                          <a:effectLst/>
                          <a:latin typeface="Calibri" pitchFamily="34" charset="0"/>
                        </a:rPr>
                        <a:t> n. 198/2006 e dell’art. 54 del </a:t>
                      </a:r>
                      <a:r>
                        <a:rPr kumimoji="0" lang="it-IT" sz="2200" b="0" i="0" u="none" strike="noStrike" cap="none" normalizeH="0" baseline="0" dirty="0" err="1">
                          <a:ln>
                            <a:noFill/>
                          </a:ln>
                          <a:solidFill>
                            <a:schemeClr val="bg1"/>
                          </a:solidFill>
                          <a:effectLst/>
                          <a:latin typeface="Calibri" pitchFamily="34" charset="0"/>
                        </a:rPr>
                        <a:t>D.Lgs.</a:t>
                      </a:r>
                      <a:r>
                        <a:rPr kumimoji="0" lang="it-IT" sz="2200" b="0" i="0" u="none" strike="noStrike" cap="none" normalizeH="0" baseline="0" dirty="0">
                          <a:ln>
                            <a:noFill/>
                          </a:ln>
                          <a:solidFill>
                            <a:schemeClr val="bg1"/>
                          </a:solidFill>
                          <a:effectLst/>
                          <a:latin typeface="Calibri" pitchFamily="34" charset="0"/>
                        </a:rPr>
                        <a:t> n. 151/2001 (divieto di licenziamento per causa di matrimonio o maternità) “ovvero in un periodo di assenza temporanea per una delle cause previste e tutelate dall’ordinamento generale (malattia, infortunio, congedo parentale ecc.)”.</a:t>
                      </a:r>
                    </a:p>
                  </a:txBody>
                  <a:tcPr marT="45742" marB="457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18443"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6D40DDA2-B497-4752-8DE7-91634750B194}" type="slidenum">
              <a:rPr lang="it-IT" altLang="it-IT" sz="1200">
                <a:solidFill>
                  <a:srgbClr val="FFFFFF"/>
                </a:solidFill>
              </a:rPr>
              <a:pPr>
                <a:spcBef>
                  <a:spcPct val="0"/>
                </a:spcBef>
                <a:buFontTx/>
                <a:buNone/>
                <a:defRPr/>
              </a:pPr>
              <a:t>15</a:t>
            </a:fld>
            <a:endParaRPr lang="it-IT" altLang="it-IT" sz="1200">
              <a:solidFill>
                <a:srgbClr val="FFFFFF"/>
              </a:solidFill>
            </a:endParaRPr>
          </a:p>
        </p:txBody>
      </p:sp>
      <p:pic>
        <p:nvPicPr>
          <p:cNvPr id="2151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9900" y="158750"/>
            <a:ext cx="103663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4110483715"/>
              </p:ext>
            </p:extLst>
          </p:nvPr>
        </p:nvGraphicFramePr>
        <p:xfrm>
          <a:off x="411163" y="1495425"/>
          <a:ext cx="8353425" cy="5242460"/>
        </p:xfrm>
        <a:graphic>
          <a:graphicData uri="http://schemas.openxmlformats.org/drawingml/2006/table">
            <a:tbl>
              <a:tblPr/>
              <a:tblGrid>
                <a:gridCol w="8353425">
                  <a:extLst>
                    <a:ext uri="{9D8B030D-6E8A-4147-A177-3AD203B41FA5}">
                      <a16:colId xmlns:a16="http://schemas.microsoft.com/office/drawing/2014/main" val="20000"/>
                    </a:ext>
                  </a:extLst>
                </a:gridCol>
              </a:tblGrid>
              <a:tr h="45711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1.3 RECESSO E PROSECUZIONE DI FATTO</a:t>
                      </a:r>
                    </a:p>
                  </a:txBody>
                  <a:tcPr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4784813">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it-IT" sz="2200" b="1" i="0" u="none" strike="noStrike" cap="none" normalizeH="0" baseline="0" dirty="0">
                          <a:ln>
                            <a:noFill/>
                          </a:ln>
                          <a:solidFill>
                            <a:schemeClr val="bg1"/>
                          </a:solidFill>
                          <a:effectLst/>
                          <a:latin typeface="Calibri" pitchFamily="34" charset="0"/>
                        </a:rPr>
                        <a:t>Risposta a Interpello MLPS 16-2012 apprendistato e maternità</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kumimoji="0" lang="it-IT" sz="2200" b="0" i="0" u="none" strike="noStrike" cap="none" normalizeH="0" baseline="0" dirty="0">
                          <a:ln>
                            <a:noFill/>
                          </a:ln>
                          <a:solidFill>
                            <a:schemeClr val="bg1"/>
                          </a:solidFill>
                          <a:effectLst/>
                          <a:latin typeface="Calibri" pitchFamily="34" charset="0"/>
                        </a:rPr>
                        <a:t>Sul punto è sufficiente evidenziare che eventuali cause di nullità del licenziamento (ad es. a causa del matrimonio, a causa dello stato di gravidanza ecc.) trovano evidentemente applicazione anche con riferimento ai lavoratori impiegati con contratto di apprendistato. Anche per essi valgono inoltre le disposizioni limitatrici del licenziamento in costanza di malattia e infortunio. Ciò tuttavia non toglie che, al termine dei periodi di divieto, il datore di lavoro possa legittimamente esercitare il diritto di recesso di cui all’art. 2, c. 1 </a:t>
                      </a:r>
                      <a:r>
                        <a:rPr kumimoji="0" lang="it-IT" sz="2200" b="0" i="0" u="none" strike="noStrike" cap="none" normalizeH="0" baseline="0" dirty="0" err="1">
                          <a:ln>
                            <a:noFill/>
                          </a:ln>
                          <a:solidFill>
                            <a:schemeClr val="bg1"/>
                          </a:solidFill>
                          <a:effectLst/>
                          <a:latin typeface="Calibri" pitchFamily="34" charset="0"/>
                        </a:rPr>
                        <a:t>lett</a:t>
                      </a:r>
                      <a:r>
                        <a:rPr kumimoji="0" lang="it-IT" sz="2200" b="0" i="0" u="none" strike="noStrike" cap="none" normalizeH="0" baseline="0" dirty="0">
                          <a:ln>
                            <a:noFill/>
                          </a:ln>
                          <a:solidFill>
                            <a:schemeClr val="bg1"/>
                          </a:solidFill>
                          <a:effectLst/>
                          <a:latin typeface="Calibri" pitchFamily="34" charset="0"/>
                        </a:rPr>
                        <a:t>. m), del </a:t>
                      </a:r>
                      <a:r>
                        <a:rPr kumimoji="0" lang="it-IT" sz="2200" b="0" i="0" u="none" strike="noStrike" cap="none" normalizeH="0" baseline="0" dirty="0" err="1">
                          <a:ln>
                            <a:noFill/>
                          </a:ln>
                          <a:solidFill>
                            <a:schemeClr val="bg1"/>
                          </a:solidFill>
                          <a:effectLst/>
                          <a:latin typeface="Calibri" pitchFamily="34" charset="0"/>
                        </a:rPr>
                        <a:t>D.Lgs.</a:t>
                      </a:r>
                      <a:r>
                        <a:rPr kumimoji="0" lang="it-IT" sz="2200" b="0" i="0" u="none" strike="noStrike" cap="none" normalizeH="0" baseline="0" dirty="0">
                          <a:ln>
                            <a:noFill/>
                          </a:ln>
                          <a:solidFill>
                            <a:schemeClr val="bg1"/>
                          </a:solidFill>
                          <a:effectLst/>
                          <a:latin typeface="Calibri" pitchFamily="34" charset="0"/>
                        </a:rPr>
                        <a:t> n. 167/2011.</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kumimoji="0" lang="it-IT" sz="2200" b="0" i="0" u="none" strike="noStrike" cap="none" normalizeH="0" baseline="0" dirty="0">
                          <a:ln>
                            <a:noFill/>
                          </a:ln>
                          <a:solidFill>
                            <a:schemeClr val="bg1"/>
                          </a:solidFill>
                          <a:effectLst/>
                          <a:latin typeface="Calibri" pitchFamily="34" charset="0"/>
                        </a:rPr>
                        <a:t>In tal caso il periodo di preavviso di cui all’art. 2118 c.c. – richiesto dal citato art. 2, c. 1 </a:t>
                      </a:r>
                      <a:r>
                        <a:rPr kumimoji="0" lang="it-IT" sz="2200" b="0" i="0" u="none" strike="noStrike" cap="none" normalizeH="0" baseline="0" dirty="0" err="1">
                          <a:ln>
                            <a:noFill/>
                          </a:ln>
                          <a:solidFill>
                            <a:schemeClr val="bg1"/>
                          </a:solidFill>
                          <a:effectLst/>
                          <a:latin typeface="Calibri" pitchFamily="34" charset="0"/>
                        </a:rPr>
                        <a:t>lett</a:t>
                      </a:r>
                      <a:r>
                        <a:rPr kumimoji="0" lang="it-IT" sz="2200" b="0" i="0" u="none" strike="noStrike" cap="none" normalizeH="0" baseline="0" dirty="0">
                          <a:ln>
                            <a:noFill/>
                          </a:ln>
                          <a:solidFill>
                            <a:schemeClr val="bg1"/>
                          </a:solidFill>
                          <a:effectLst/>
                          <a:latin typeface="Calibri" pitchFamily="34" charset="0"/>
                        </a:rPr>
                        <a:t>. m) e decorso il quale il rapporto potrà ritenersi risolto – non potrà che decorrere, se non dal termine del periodo di formazione, dal termine dei periodi di divieto di licenziamento sopra indicati.</a:t>
                      </a:r>
                    </a:p>
                  </a:txBody>
                  <a:tcPr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1946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FF7AF9F-AF9B-4D90-963A-C9042B549285}" type="slidenum">
              <a:rPr lang="it-IT" altLang="it-IT" sz="1200">
                <a:solidFill>
                  <a:srgbClr val="FFFFFF"/>
                </a:solidFill>
              </a:rPr>
              <a:pPr>
                <a:spcBef>
                  <a:spcPct val="0"/>
                </a:spcBef>
                <a:buFontTx/>
                <a:buNone/>
                <a:defRPr/>
              </a:pPr>
              <a:t>16</a:t>
            </a:fld>
            <a:endParaRPr lang="it-IT" altLang="it-IT" sz="1200">
              <a:solidFill>
                <a:srgbClr val="FFFFFF"/>
              </a:solidFill>
            </a:endParaRPr>
          </a:p>
        </p:txBody>
      </p:sp>
      <p:pic>
        <p:nvPicPr>
          <p:cNvPr id="22540"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9900" y="158750"/>
            <a:ext cx="103663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648214731"/>
              </p:ext>
            </p:extLst>
          </p:nvPr>
        </p:nvGraphicFramePr>
        <p:xfrm>
          <a:off x="395288" y="1708150"/>
          <a:ext cx="8353425" cy="4816475"/>
        </p:xfrm>
        <a:graphic>
          <a:graphicData uri="http://schemas.openxmlformats.org/drawingml/2006/table">
            <a:tbl>
              <a:tblPr/>
              <a:tblGrid>
                <a:gridCol w="8353425">
                  <a:extLst>
                    <a:ext uri="{9D8B030D-6E8A-4147-A177-3AD203B41FA5}">
                      <a16:colId xmlns:a16="http://schemas.microsoft.com/office/drawing/2014/main" val="20000"/>
                    </a:ext>
                  </a:extLst>
                </a:gridCol>
              </a:tblGrid>
              <a:tr h="4572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1.4. PRINCIPI GENERALI</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4359215">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Art. 42 Disciplina generale </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5. Salvo quanto disposto dai commi da 1 a 4, la disciplina del </a:t>
                      </a:r>
                      <a:r>
                        <a:rPr lang="it-IT" sz="2000" b="1" i="0" kern="1200" dirty="0">
                          <a:solidFill>
                            <a:schemeClr val="bg1"/>
                          </a:solidFill>
                          <a:effectLst/>
                          <a:latin typeface="+mn-lt"/>
                          <a:ea typeface="+mn-ea"/>
                          <a:cs typeface="+mn-cs"/>
                        </a:rPr>
                        <a:t>contratto di apprendistato è rimessa ad Accordi interconfederali ovvero ai CCNL stipulati dalle OO.SS. comparativamente più rappresentative sul piano nazionale</a:t>
                      </a:r>
                      <a:r>
                        <a:rPr lang="it-IT" sz="2000" b="0" i="0" kern="1200" dirty="0">
                          <a:solidFill>
                            <a:schemeClr val="bg1"/>
                          </a:solidFill>
                          <a:effectLst/>
                          <a:latin typeface="+mn-lt"/>
                          <a:ea typeface="+mn-ea"/>
                          <a:cs typeface="+mn-cs"/>
                        </a:rPr>
                        <a:t>, nel </a:t>
                      </a:r>
                      <a:r>
                        <a:rPr lang="it-IT" sz="2000" b="1" i="0" kern="1200" dirty="0">
                          <a:solidFill>
                            <a:schemeClr val="bg1"/>
                          </a:solidFill>
                          <a:effectLst/>
                          <a:latin typeface="+mn-lt"/>
                          <a:ea typeface="+mn-ea"/>
                          <a:cs typeface="+mn-cs"/>
                        </a:rPr>
                        <a:t>rispetto dei seguenti principi</a:t>
                      </a:r>
                      <a:r>
                        <a:rPr lang="it-IT" sz="2000" b="0" i="0" kern="1200" dirty="0">
                          <a:solidFill>
                            <a:schemeClr val="bg1"/>
                          </a:solidFill>
                          <a:effectLst/>
                          <a:latin typeface="+mn-lt"/>
                          <a:ea typeface="+mn-ea"/>
                          <a:cs typeface="+mn-cs"/>
                        </a:rPr>
                        <a:t>: </a:t>
                      </a:r>
                    </a:p>
                    <a:p>
                      <a:pPr marL="342900" marR="0" lvl="0" indent="-342900" algn="just" defTabSz="914400" rtl="0" eaLnBrk="1" fontAlgn="base" latinLnBrk="0" hangingPunct="1">
                        <a:lnSpc>
                          <a:spcPct val="100000"/>
                        </a:lnSpc>
                        <a:spcBef>
                          <a:spcPct val="0"/>
                        </a:spcBef>
                        <a:spcAft>
                          <a:spcPct val="0"/>
                        </a:spcAft>
                        <a:buClrTx/>
                        <a:buSzTx/>
                        <a:buFont typeface="Arial" pitchFamily="34" charset="0"/>
                        <a:buAutoNum type="alphaLcParenR"/>
                        <a:tabLst/>
                      </a:pPr>
                      <a:r>
                        <a:rPr lang="it-IT" sz="2000" b="0" i="0" u="sng" kern="1200" dirty="0">
                          <a:solidFill>
                            <a:schemeClr val="bg1"/>
                          </a:solidFill>
                          <a:effectLst/>
                          <a:latin typeface="+mn-lt"/>
                          <a:ea typeface="+mn-ea"/>
                          <a:cs typeface="+mn-cs"/>
                        </a:rPr>
                        <a:t>divieto di retribuzione a cottimo</a:t>
                      </a:r>
                      <a:r>
                        <a:rPr lang="it-IT" sz="2000" b="0" i="0" kern="1200" dirty="0">
                          <a:solidFill>
                            <a:schemeClr val="bg1"/>
                          </a:solidFill>
                          <a:effectLst/>
                          <a:latin typeface="+mn-lt"/>
                          <a:ea typeface="+mn-ea"/>
                          <a:cs typeface="+mn-cs"/>
                        </a:rPr>
                        <a:t>; </a:t>
                      </a:r>
                    </a:p>
                    <a:p>
                      <a:pPr marL="342900" marR="0" lvl="0" indent="-342900" algn="just" defTabSz="914400" rtl="0" eaLnBrk="1" fontAlgn="base" latinLnBrk="0" hangingPunct="1">
                        <a:lnSpc>
                          <a:spcPct val="100000"/>
                        </a:lnSpc>
                        <a:spcBef>
                          <a:spcPct val="0"/>
                        </a:spcBef>
                        <a:spcAft>
                          <a:spcPct val="0"/>
                        </a:spcAft>
                        <a:buClrTx/>
                        <a:buSzTx/>
                        <a:buFont typeface="Arial" pitchFamily="34" charset="0"/>
                        <a:buAutoNum type="alphaLcParenR"/>
                        <a:tabLst/>
                      </a:pPr>
                      <a:r>
                        <a:rPr lang="it-IT" sz="2000" b="0" i="0" u="sng" kern="1200" dirty="0">
                          <a:solidFill>
                            <a:schemeClr val="bg1"/>
                          </a:solidFill>
                          <a:effectLst/>
                          <a:latin typeface="+mn-lt"/>
                          <a:ea typeface="+mn-ea"/>
                          <a:cs typeface="+mn-cs"/>
                        </a:rPr>
                        <a:t>possibilità di inquadrare il lavoratore fino a due livelli inferiori rispetto a quello spettante</a:t>
                      </a:r>
                      <a:r>
                        <a:rPr lang="it-IT" sz="2000" b="0" i="0" kern="1200" dirty="0">
                          <a:solidFill>
                            <a:schemeClr val="bg1"/>
                          </a:solidFill>
                          <a:effectLst/>
                          <a:latin typeface="+mn-lt"/>
                          <a:ea typeface="+mn-ea"/>
                          <a:cs typeface="+mn-cs"/>
                        </a:rPr>
                        <a:t> in applicazione del contratto collettivo nazionale di lavoro ai lavoratori addetti a mansioni che richiedono qualificazioni corrispondenti a quelle al cui conseguimento è finalizzato il contratto, o, in alternativa, di stabilire la retribuzione dell'apprendista in misura percentuale e proporzionata all'anzianità di servizio; </a:t>
                      </a:r>
                    </a:p>
                    <a:p>
                      <a:pPr marL="342900" marR="0" lvl="0" indent="-342900" algn="just" defTabSz="914400" rtl="0" eaLnBrk="1" fontAlgn="base" latinLnBrk="0" hangingPunct="1">
                        <a:lnSpc>
                          <a:spcPct val="100000"/>
                        </a:lnSpc>
                        <a:spcBef>
                          <a:spcPct val="0"/>
                        </a:spcBef>
                        <a:spcAft>
                          <a:spcPct val="0"/>
                        </a:spcAft>
                        <a:buClrTx/>
                        <a:buSzTx/>
                        <a:buFont typeface="Arial" pitchFamily="34" charset="0"/>
                        <a:buAutoNum type="alphaLcParenR"/>
                        <a:tabLst/>
                      </a:pPr>
                      <a:r>
                        <a:rPr lang="it-IT" sz="2000" b="0" i="0" u="sng" kern="1200" dirty="0">
                          <a:solidFill>
                            <a:schemeClr val="bg1"/>
                          </a:solidFill>
                          <a:effectLst/>
                          <a:latin typeface="+mn-lt"/>
                          <a:ea typeface="+mn-ea"/>
                          <a:cs typeface="+mn-cs"/>
                        </a:rPr>
                        <a:t>presenza di un tutore o referente aziendale</a:t>
                      </a:r>
                      <a:r>
                        <a:rPr lang="it-IT" sz="2000" b="0" i="0" kern="1200" dirty="0">
                          <a:solidFill>
                            <a:schemeClr val="bg1"/>
                          </a:solidFill>
                          <a:effectLst/>
                          <a:latin typeface="+mn-lt"/>
                          <a:ea typeface="+mn-ea"/>
                          <a:cs typeface="+mn-cs"/>
                        </a:rPr>
                        <a:t>; </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20491"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160FAEBA-3133-4831-ADE9-C63459103221}" type="slidenum">
              <a:rPr lang="it-IT" altLang="it-IT" sz="1200">
                <a:solidFill>
                  <a:srgbClr val="FFFFFF"/>
                </a:solidFill>
              </a:rPr>
              <a:pPr>
                <a:spcBef>
                  <a:spcPct val="0"/>
                </a:spcBef>
                <a:buFontTx/>
                <a:buNone/>
                <a:defRPr/>
              </a:pPr>
              <a:t>17</a:t>
            </a:fld>
            <a:endParaRPr lang="it-IT" altLang="it-IT" sz="1200">
              <a:solidFill>
                <a:srgbClr val="FFFFFF"/>
              </a:solidFill>
            </a:endParaRPr>
          </a:p>
        </p:txBody>
      </p:sp>
      <p:pic>
        <p:nvPicPr>
          <p:cNvPr id="23564"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9900" y="158750"/>
            <a:ext cx="103663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2699618502"/>
              </p:ext>
            </p:extLst>
          </p:nvPr>
        </p:nvGraphicFramePr>
        <p:xfrm>
          <a:off x="395288" y="1903413"/>
          <a:ext cx="8353425" cy="3902075"/>
        </p:xfrm>
        <a:graphic>
          <a:graphicData uri="http://schemas.openxmlformats.org/drawingml/2006/table">
            <a:tbl>
              <a:tblPr/>
              <a:tblGrid>
                <a:gridCol w="8353425">
                  <a:extLst>
                    <a:ext uri="{9D8B030D-6E8A-4147-A177-3AD203B41FA5}">
                      <a16:colId xmlns:a16="http://schemas.microsoft.com/office/drawing/2014/main" val="20000"/>
                    </a:ext>
                  </a:extLst>
                </a:gridCol>
              </a:tblGrid>
              <a:tr h="45727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1.4. PRINCIPI GENERALI</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3444801">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Art. 42 Disciplina generale </a:t>
                      </a:r>
                    </a:p>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endParaRPr lang="it-IT" sz="2000" b="0" i="0" kern="1200" dirty="0">
                        <a:solidFill>
                          <a:schemeClr val="bg1"/>
                        </a:solidFill>
                        <a:effectLst/>
                        <a:latin typeface="+mn-lt"/>
                        <a:ea typeface="+mn-ea"/>
                        <a:cs typeface="+mn-cs"/>
                      </a:endParaRPr>
                    </a:p>
                    <a:p>
                      <a:pPr marL="342900" marR="0" lvl="0" indent="-342900" algn="just" defTabSz="914400" rtl="0" eaLnBrk="1" fontAlgn="base" latinLnBrk="0" hangingPunct="1">
                        <a:lnSpc>
                          <a:spcPct val="100000"/>
                        </a:lnSpc>
                        <a:spcBef>
                          <a:spcPct val="0"/>
                        </a:spcBef>
                        <a:spcAft>
                          <a:spcPct val="0"/>
                        </a:spcAft>
                        <a:buClrTx/>
                        <a:buSzTx/>
                        <a:buFont typeface="+mj-lt"/>
                        <a:buAutoNum type="alphaLcParenR" startAt="4"/>
                        <a:tabLst/>
                      </a:pPr>
                      <a:r>
                        <a:rPr lang="it-IT" sz="2000" b="0" i="0" kern="1200" dirty="0">
                          <a:solidFill>
                            <a:schemeClr val="bg1"/>
                          </a:solidFill>
                          <a:effectLst/>
                          <a:latin typeface="+mn-lt"/>
                          <a:ea typeface="+mn-ea"/>
                          <a:cs typeface="+mn-cs"/>
                        </a:rPr>
                        <a:t>possibilità di </a:t>
                      </a:r>
                      <a:r>
                        <a:rPr lang="it-IT" sz="2000" b="0" i="0" u="sng" kern="1200" dirty="0">
                          <a:solidFill>
                            <a:schemeClr val="bg1"/>
                          </a:solidFill>
                          <a:effectLst/>
                          <a:latin typeface="+mn-lt"/>
                          <a:ea typeface="+mn-ea"/>
                          <a:cs typeface="+mn-cs"/>
                        </a:rPr>
                        <a:t>finanziare i percorsi formativi aziendali</a:t>
                      </a:r>
                      <a:r>
                        <a:rPr lang="it-IT" sz="2000" b="0" i="0" kern="1200" dirty="0">
                          <a:solidFill>
                            <a:schemeClr val="bg1"/>
                          </a:solidFill>
                          <a:effectLst/>
                          <a:latin typeface="+mn-lt"/>
                          <a:ea typeface="+mn-ea"/>
                          <a:cs typeface="+mn-cs"/>
                        </a:rPr>
                        <a:t> degli apprendisti per il tramite dei </a:t>
                      </a:r>
                      <a:r>
                        <a:rPr lang="it-IT" sz="2000" b="0" i="0" u="sng" kern="1200" dirty="0">
                          <a:solidFill>
                            <a:schemeClr val="bg1"/>
                          </a:solidFill>
                          <a:effectLst/>
                          <a:latin typeface="+mn-lt"/>
                          <a:ea typeface="+mn-ea"/>
                          <a:cs typeface="+mn-cs"/>
                        </a:rPr>
                        <a:t>fondi paritetici interprofessionali</a:t>
                      </a:r>
                      <a:r>
                        <a:rPr lang="it-IT" sz="2000" b="0" i="0" kern="1200" dirty="0">
                          <a:solidFill>
                            <a:schemeClr val="bg1"/>
                          </a:solidFill>
                          <a:effectLst/>
                          <a:latin typeface="+mn-lt"/>
                          <a:ea typeface="+mn-ea"/>
                          <a:cs typeface="+mn-cs"/>
                        </a:rPr>
                        <a:t> di cui all'articolo 118 della legge 23 dicembre 2000, n. 388, e all'articolo 12 del decreto legislativo n. 276 del 2003, anche attraverso accordi con le regioni e le province autonome di Trento e Bolzano; </a:t>
                      </a:r>
                    </a:p>
                    <a:p>
                      <a:pPr marL="342900" marR="0" lvl="0" indent="-342900" algn="just" defTabSz="914400" rtl="0" eaLnBrk="1" fontAlgn="base" latinLnBrk="0" hangingPunct="1">
                        <a:lnSpc>
                          <a:spcPct val="100000"/>
                        </a:lnSpc>
                        <a:spcBef>
                          <a:spcPct val="0"/>
                        </a:spcBef>
                        <a:spcAft>
                          <a:spcPct val="0"/>
                        </a:spcAft>
                        <a:buClrTx/>
                        <a:buSzTx/>
                        <a:buFont typeface="Arial" pitchFamily="34" charset="0"/>
                        <a:buAutoNum type="alphaLcParenR" startAt="4"/>
                        <a:tabLst/>
                      </a:pPr>
                      <a:r>
                        <a:rPr lang="it-IT" sz="2000" b="0" i="0" kern="1200" dirty="0">
                          <a:solidFill>
                            <a:schemeClr val="bg1"/>
                          </a:solidFill>
                          <a:effectLst/>
                          <a:latin typeface="+mn-lt"/>
                          <a:ea typeface="+mn-ea"/>
                          <a:cs typeface="+mn-cs"/>
                        </a:rPr>
                        <a:t>possibilità del </a:t>
                      </a:r>
                      <a:r>
                        <a:rPr lang="it-IT" sz="2000" b="0" i="0" u="sng" kern="1200" dirty="0">
                          <a:solidFill>
                            <a:schemeClr val="bg1"/>
                          </a:solidFill>
                          <a:effectLst/>
                          <a:latin typeface="+mn-lt"/>
                          <a:ea typeface="+mn-ea"/>
                          <a:cs typeface="+mn-cs"/>
                        </a:rPr>
                        <a:t>riconoscimento</a:t>
                      </a:r>
                      <a:r>
                        <a:rPr lang="it-IT" sz="2000" b="0" i="0" kern="1200" dirty="0">
                          <a:solidFill>
                            <a:schemeClr val="bg1"/>
                          </a:solidFill>
                          <a:effectLst/>
                          <a:latin typeface="+mn-lt"/>
                          <a:ea typeface="+mn-ea"/>
                          <a:cs typeface="+mn-cs"/>
                        </a:rPr>
                        <a:t>, sulla base dei risultati conseguiti nel percorso di formazione, esterna e interna alla impresa, della </a:t>
                      </a:r>
                      <a:r>
                        <a:rPr lang="it-IT" sz="2000" b="0" i="0" u="sng" kern="1200" dirty="0">
                          <a:solidFill>
                            <a:schemeClr val="bg1"/>
                          </a:solidFill>
                          <a:effectLst/>
                          <a:latin typeface="+mn-lt"/>
                          <a:ea typeface="+mn-ea"/>
                          <a:cs typeface="+mn-cs"/>
                        </a:rPr>
                        <a:t>qualificazione professionale ai fini contrattuali</a:t>
                      </a:r>
                      <a:r>
                        <a:rPr lang="it-IT" sz="2000" b="0" i="0" kern="1200" dirty="0">
                          <a:solidFill>
                            <a:schemeClr val="bg1"/>
                          </a:solidFill>
                          <a:effectLst/>
                          <a:latin typeface="+mn-lt"/>
                          <a:ea typeface="+mn-ea"/>
                          <a:cs typeface="+mn-cs"/>
                        </a:rPr>
                        <a:t> e delle competenze acquisite ai fini del proseguimento degli studi nonché nei percorsi di istruzione degli adulti; </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22539"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18522A93-89A4-4E30-A48C-27AD77EBC5ED}" type="slidenum">
              <a:rPr lang="it-IT" altLang="it-IT" sz="1200">
                <a:solidFill>
                  <a:srgbClr val="FFFFFF"/>
                </a:solidFill>
              </a:rPr>
              <a:pPr>
                <a:spcBef>
                  <a:spcPct val="0"/>
                </a:spcBef>
                <a:buFontTx/>
                <a:buNone/>
                <a:defRPr/>
              </a:pPr>
              <a:t>18</a:t>
            </a:fld>
            <a:endParaRPr lang="it-IT" altLang="it-IT" sz="1200">
              <a:solidFill>
                <a:srgbClr val="FFFFFF"/>
              </a:solidFill>
            </a:endParaRPr>
          </a:p>
        </p:txBody>
      </p:sp>
      <p:pic>
        <p:nvPicPr>
          <p:cNvPr id="24588"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9900" y="158750"/>
            <a:ext cx="103663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2448012547"/>
              </p:ext>
            </p:extLst>
          </p:nvPr>
        </p:nvGraphicFramePr>
        <p:xfrm>
          <a:off x="395288" y="1725613"/>
          <a:ext cx="8353425" cy="4511675"/>
        </p:xfrm>
        <a:graphic>
          <a:graphicData uri="http://schemas.openxmlformats.org/drawingml/2006/table">
            <a:tbl>
              <a:tblPr/>
              <a:tblGrid>
                <a:gridCol w="8353425">
                  <a:extLst>
                    <a:ext uri="{9D8B030D-6E8A-4147-A177-3AD203B41FA5}">
                      <a16:colId xmlns:a16="http://schemas.microsoft.com/office/drawing/2014/main" val="20000"/>
                    </a:ext>
                  </a:extLst>
                </a:gridCol>
              </a:tblGrid>
              <a:tr h="4572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1.4. PRINCIPI GENERALI</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4054411">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Art. 42 Disciplina generale </a:t>
                      </a:r>
                    </a:p>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endParaRPr lang="it-IT" sz="2000" b="0" i="0" kern="1200" dirty="0">
                        <a:solidFill>
                          <a:schemeClr val="bg1"/>
                        </a:solidFill>
                        <a:effectLst/>
                        <a:latin typeface="+mn-lt"/>
                        <a:ea typeface="+mn-ea"/>
                        <a:cs typeface="+mn-cs"/>
                      </a:endParaRPr>
                    </a:p>
                    <a:p>
                      <a:pPr marL="342900" marR="0" lvl="0" indent="-342900" algn="just" defTabSz="914400" rtl="0" eaLnBrk="1" fontAlgn="base" latinLnBrk="0" hangingPunct="1">
                        <a:lnSpc>
                          <a:spcPct val="100000"/>
                        </a:lnSpc>
                        <a:spcBef>
                          <a:spcPct val="0"/>
                        </a:spcBef>
                        <a:spcAft>
                          <a:spcPct val="0"/>
                        </a:spcAft>
                        <a:buClrTx/>
                        <a:buSzTx/>
                        <a:buFont typeface="+mj-lt"/>
                        <a:buAutoNum type="alphaLcParenR" startAt="6"/>
                        <a:tabLst/>
                        <a:defRPr/>
                      </a:pPr>
                      <a:r>
                        <a:rPr lang="it-IT" sz="2000" b="0" i="0" u="sng" kern="1200" dirty="0">
                          <a:solidFill>
                            <a:schemeClr val="bg1"/>
                          </a:solidFill>
                          <a:effectLst/>
                          <a:latin typeface="+mn-lt"/>
                          <a:ea typeface="+mn-ea"/>
                          <a:cs typeface="+mn-cs"/>
                        </a:rPr>
                        <a:t>registrazione della formazione effettuata e della qualificazione professionale ai fini contrattuali</a:t>
                      </a:r>
                      <a:r>
                        <a:rPr lang="it-IT" sz="2000" b="0" i="0" kern="1200" dirty="0">
                          <a:solidFill>
                            <a:schemeClr val="bg1"/>
                          </a:solidFill>
                          <a:effectLst/>
                          <a:latin typeface="+mn-lt"/>
                          <a:ea typeface="+mn-ea"/>
                          <a:cs typeface="+mn-cs"/>
                        </a:rPr>
                        <a:t> eventualmente acquisita </a:t>
                      </a:r>
                      <a:r>
                        <a:rPr lang="it-IT" sz="2000" b="0" i="0" u="sng" kern="1200" dirty="0">
                          <a:solidFill>
                            <a:schemeClr val="bg1"/>
                          </a:solidFill>
                          <a:effectLst/>
                          <a:latin typeface="+mn-lt"/>
                          <a:ea typeface="+mn-ea"/>
                          <a:cs typeface="+mn-cs"/>
                        </a:rPr>
                        <a:t>nel</a:t>
                      </a:r>
                      <a:r>
                        <a:rPr lang="it-IT" sz="2000" b="0" i="0" kern="1200" dirty="0">
                          <a:solidFill>
                            <a:schemeClr val="bg1"/>
                          </a:solidFill>
                          <a:effectLst/>
                          <a:latin typeface="+mn-lt"/>
                          <a:ea typeface="+mn-ea"/>
                          <a:cs typeface="+mn-cs"/>
                        </a:rPr>
                        <a:t> </a:t>
                      </a:r>
                      <a:r>
                        <a:rPr lang="it-IT" sz="2000" b="0" i="0" u="sng" kern="1200" dirty="0">
                          <a:solidFill>
                            <a:schemeClr val="bg1"/>
                          </a:solidFill>
                          <a:effectLst/>
                          <a:latin typeface="+mn-lt"/>
                          <a:ea typeface="+mn-ea"/>
                          <a:cs typeface="+mn-cs"/>
                        </a:rPr>
                        <a:t>libretto formativo </a:t>
                      </a:r>
                      <a:r>
                        <a:rPr lang="it-IT" sz="2000" b="0" i="0" kern="1200" dirty="0">
                          <a:solidFill>
                            <a:schemeClr val="bg1"/>
                          </a:solidFill>
                          <a:effectLst/>
                          <a:latin typeface="+mn-lt"/>
                          <a:ea typeface="+mn-ea"/>
                          <a:cs typeface="+mn-cs"/>
                        </a:rPr>
                        <a:t>del cittadino di cui all'articolo 2, comma 1, lettera i), del decreto legislativo n. 276 del 2003 (ora </a:t>
                      </a:r>
                      <a:r>
                        <a:rPr lang="it-IT" sz="2000" b="0" i="1" u="sng" kern="1200" dirty="0">
                          <a:solidFill>
                            <a:schemeClr val="bg1"/>
                          </a:solidFill>
                          <a:effectLst/>
                          <a:latin typeface="+mn-lt"/>
                          <a:ea typeface="+mn-ea"/>
                          <a:cs typeface="+mn-cs"/>
                        </a:rPr>
                        <a:t>fascicolo elettronico del lavoratore</a:t>
                      </a:r>
                      <a:r>
                        <a:rPr lang="it-IT" sz="2000" b="0" i="0" kern="1200" dirty="0">
                          <a:solidFill>
                            <a:schemeClr val="bg1"/>
                          </a:solidFill>
                          <a:effectLst/>
                          <a:latin typeface="+mn-lt"/>
                          <a:ea typeface="+mn-ea"/>
                          <a:cs typeface="+mn-cs"/>
                        </a:rPr>
                        <a:t>, d.lgs.</a:t>
                      </a:r>
                      <a:r>
                        <a:rPr lang="it-IT" sz="2000" b="0" i="0" kern="1200" baseline="0" dirty="0">
                          <a:solidFill>
                            <a:schemeClr val="bg1"/>
                          </a:solidFill>
                          <a:effectLst/>
                          <a:latin typeface="+mn-lt"/>
                          <a:ea typeface="+mn-ea"/>
                          <a:cs typeface="+mn-cs"/>
                        </a:rPr>
                        <a:t> 150/2015</a:t>
                      </a:r>
                      <a:r>
                        <a:rPr lang="it-IT" sz="2000" b="0" i="0" kern="1200" dirty="0">
                          <a:solidFill>
                            <a:schemeClr val="bg1"/>
                          </a:solidFill>
                          <a:effectLst/>
                          <a:latin typeface="+mn-lt"/>
                          <a:ea typeface="+mn-ea"/>
                          <a:cs typeface="+mn-cs"/>
                        </a:rPr>
                        <a:t>);</a:t>
                      </a:r>
                    </a:p>
                    <a:p>
                      <a:pPr marL="342900" marR="0" lvl="0" indent="-342900" algn="just" defTabSz="914400" rtl="0" eaLnBrk="1" fontAlgn="base" latinLnBrk="0" hangingPunct="1">
                        <a:lnSpc>
                          <a:spcPct val="100000"/>
                        </a:lnSpc>
                        <a:spcBef>
                          <a:spcPct val="0"/>
                        </a:spcBef>
                        <a:spcAft>
                          <a:spcPct val="0"/>
                        </a:spcAft>
                        <a:buClrTx/>
                        <a:buSzTx/>
                        <a:buFont typeface="+mj-lt"/>
                        <a:buAutoNum type="alphaLcParenR" startAt="6"/>
                        <a:tabLst/>
                      </a:pPr>
                      <a:r>
                        <a:rPr lang="it-IT" sz="2000" b="0" i="0" kern="1200" dirty="0">
                          <a:solidFill>
                            <a:schemeClr val="bg1"/>
                          </a:solidFill>
                          <a:effectLst/>
                          <a:latin typeface="+mn-lt"/>
                          <a:ea typeface="+mn-ea"/>
                          <a:cs typeface="+mn-cs"/>
                        </a:rPr>
                        <a:t>possibilità di </a:t>
                      </a:r>
                      <a:r>
                        <a:rPr lang="it-IT" sz="2000" b="0" i="0" u="sng" kern="1200" dirty="0">
                          <a:solidFill>
                            <a:schemeClr val="bg1"/>
                          </a:solidFill>
                          <a:effectLst/>
                          <a:latin typeface="+mn-lt"/>
                          <a:ea typeface="+mn-ea"/>
                          <a:cs typeface="+mn-cs"/>
                        </a:rPr>
                        <a:t>prolungare il periodo di apprendistato in caso di</a:t>
                      </a:r>
                      <a:r>
                        <a:rPr lang="it-IT" sz="2000" b="0" i="0" kern="1200" dirty="0">
                          <a:solidFill>
                            <a:schemeClr val="bg1"/>
                          </a:solidFill>
                          <a:effectLst/>
                          <a:latin typeface="+mn-lt"/>
                          <a:ea typeface="+mn-ea"/>
                          <a:cs typeface="+mn-cs"/>
                        </a:rPr>
                        <a:t> malattia, infortunio o altra causa di sospensione involontaria del lavoro, di durata superiore a trenta giorni; </a:t>
                      </a:r>
                    </a:p>
                    <a:p>
                      <a:pPr marL="342900" marR="0" lvl="0" indent="-342900" algn="just" defTabSz="914400" rtl="0" eaLnBrk="1" fontAlgn="base" latinLnBrk="0" hangingPunct="1">
                        <a:lnSpc>
                          <a:spcPct val="100000"/>
                        </a:lnSpc>
                        <a:spcBef>
                          <a:spcPct val="0"/>
                        </a:spcBef>
                        <a:spcAft>
                          <a:spcPct val="0"/>
                        </a:spcAft>
                        <a:buClrTx/>
                        <a:buSzTx/>
                        <a:buFont typeface="+mj-lt"/>
                        <a:buAutoNum type="alphaLcParenR" startAt="6"/>
                        <a:tabLst/>
                      </a:pPr>
                      <a:r>
                        <a:rPr lang="it-IT" sz="2000" b="0" i="0" kern="1200" dirty="0">
                          <a:solidFill>
                            <a:schemeClr val="bg1"/>
                          </a:solidFill>
                          <a:effectLst/>
                          <a:latin typeface="+mn-lt"/>
                          <a:ea typeface="+mn-ea"/>
                          <a:cs typeface="+mn-cs"/>
                        </a:rPr>
                        <a:t>Possibilità</a:t>
                      </a:r>
                      <a:r>
                        <a:rPr lang="it-IT" sz="2000" b="0" i="0" kern="1200" baseline="0" dirty="0">
                          <a:solidFill>
                            <a:schemeClr val="bg1"/>
                          </a:solidFill>
                          <a:effectLst/>
                          <a:latin typeface="+mn-lt"/>
                          <a:ea typeface="+mn-ea"/>
                          <a:cs typeface="+mn-cs"/>
                        </a:rPr>
                        <a:t> </a:t>
                      </a:r>
                      <a:r>
                        <a:rPr lang="it-IT" sz="2000" b="0" i="0" kern="1200" dirty="0">
                          <a:solidFill>
                            <a:schemeClr val="bg1"/>
                          </a:solidFill>
                          <a:effectLst/>
                          <a:latin typeface="+mn-lt"/>
                          <a:ea typeface="+mn-ea"/>
                          <a:cs typeface="+mn-cs"/>
                        </a:rPr>
                        <a:t>di definire forme e modalità per la </a:t>
                      </a:r>
                      <a:r>
                        <a:rPr lang="it-IT" sz="2000" b="0" i="0" u="sng" kern="1200" dirty="0">
                          <a:solidFill>
                            <a:schemeClr val="bg1"/>
                          </a:solidFill>
                          <a:effectLst/>
                          <a:latin typeface="+mn-lt"/>
                          <a:ea typeface="+mn-ea"/>
                          <a:cs typeface="+mn-cs"/>
                        </a:rPr>
                        <a:t>conferma in servizio</a:t>
                      </a:r>
                      <a:r>
                        <a:rPr lang="it-IT" sz="2000" b="0" i="0" kern="1200" dirty="0">
                          <a:solidFill>
                            <a:schemeClr val="bg1"/>
                          </a:solidFill>
                          <a:effectLst/>
                          <a:latin typeface="+mn-lt"/>
                          <a:ea typeface="+mn-ea"/>
                          <a:cs typeface="+mn-cs"/>
                        </a:rPr>
                        <a:t>, senza nuovi o maggiori oneri per la finanza pubblica, al termine del percorso formativo, al fine di ulteriori assunzioni in apprendistato.</a:t>
                      </a:r>
                      <a:endParaRPr kumimoji="0" lang="it-IT" sz="2000" b="0" i="0" u="none" strike="noStrike" cap="none" normalizeH="0" baseline="0" dirty="0">
                        <a:ln>
                          <a:noFill/>
                        </a:ln>
                        <a:solidFill>
                          <a:schemeClr val="bg1"/>
                        </a:solidFill>
                        <a:effectLst/>
                        <a:latin typeface="Calibri"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23563"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AFE11CD7-F89A-4CDC-8ABF-B98C9E330A55}" type="slidenum">
              <a:rPr lang="it-IT" altLang="it-IT" sz="1200">
                <a:solidFill>
                  <a:srgbClr val="FFFFFF"/>
                </a:solidFill>
              </a:rPr>
              <a:pPr>
                <a:spcBef>
                  <a:spcPct val="0"/>
                </a:spcBef>
                <a:buFontTx/>
                <a:buNone/>
                <a:defRPr/>
              </a:pPr>
              <a:t>19</a:t>
            </a:fld>
            <a:endParaRPr lang="it-IT" altLang="it-IT" sz="1200">
              <a:solidFill>
                <a:srgbClr val="FFFFFF"/>
              </a:solidFill>
            </a:endParaRPr>
          </a:p>
        </p:txBody>
      </p:sp>
      <p:pic>
        <p:nvPicPr>
          <p:cNvPr id="2561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9900" y="158750"/>
            <a:ext cx="103663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3835161380"/>
              </p:ext>
            </p:extLst>
          </p:nvPr>
        </p:nvGraphicFramePr>
        <p:xfrm>
          <a:off x="395288" y="1858963"/>
          <a:ext cx="8353425" cy="3291840"/>
        </p:xfrm>
        <a:graphic>
          <a:graphicData uri="http://schemas.openxmlformats.org/drawingml/2006/table">
            <a:tbl>
              <a:tblPr/>
              <a:tblGrid>
                <a:gridCol w="8353425">
                  <a:extLst>
                    <a:ext uri="{9D8B030D-6E8A-4147-A177-3AD203B41FA5}">
                      <a16:colId xmlns:a16="http://schemas.microsoft.com/office/drawing/2014/main" val="20000"/>
                    </a:ext>
                  </a:extLst>
                </a:gridCol>
              </a:tblGrid>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1.4. PRINCIPI GENERALI</a:t>
                      </a:r>
                      <a:endParaRPr kumimoji="0" lang="it-IT" sz="2400" b="0" i="0" u="none" strike="noStrike" cap="none" normalizeH="0" baseline="0" dirty="0">
                        <a:ln>
                          <a:noFill/>
                        </a:ln>
                        <a:solidFill>
                          <a:schemeClr val="bg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371475">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Art. 42 Disciplina generale </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Per gli apprendisti l'applicazione delle </a:t>
                      </a:r>
                      <a:r>
                        <a:rPr lang="it-IT" sz="2000" b="1" i="0" u="none" kern="1200" dirty="0">
                          <a:solidFill>
                            <a:schemeClr val="bg1"/>
                          </a:solidFill>
                          <a:effectLst/>
                          <a:latin typeface="+mn-lt"/>
                          <a:ea typeface="+mn-ea"/>
                          <a:cs typeface="+mn-cs"/>
                        </a:rPr>
                        <a:t>norme sulla previdenza e assistenza sociale obbligatoria si estende alle seguenti forme</a:t>
                      </a:r>
                      <a:r>
                        <a:rPr lang="it-IT" sz="2000" b="0" i="0" kern="1200" dirty="0">
                          <a:solidFill>
                            <a:schemeClr val="bg1"/>
                          </a:solidFill>
                          <a:effectLst/>
                          <a:latin typeface="+mn-lt"/>
                          <a:ea typeface="+mn-ea"/>
                          <a:cs typeface="+mn-cs"/>
                        </a:rPr>
                        <a:t>: </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endParaRPr lang="it-IT" sz="2000" b="0" i="0" kern="1200" dirty="0">
                        <a:solidFill>
                          <a:schemeClr val="bg1"/>
                        </a:solidFill>
                        <a:effectLst/>
                        <a:latin typeface="+mn-lt"/>
                        <a:ea typeface="+mn-ea"/>
                        <a:cs typeface="+mn-cs"/>
                      </a:endParaRPr>
                    </a:p>
                    <a:p>
                      <a:pPr marL="342900" marR="0" lvl="0" indent="-342900" algn="just" defTabSz="914400" rtl="0" eaLnBrk="1" fontAlgn="base" latinLnBrk="0" hangingPunct="1">
                        <a:lnSpc>
                          <a:spcPct val="100000"/>
                        </a:lnSpc>
                        <a:spcBef>
                          <a:spcPct val="0"/>
                        </a:spcBef>
                        <a:spcAft>
                          <a:spcPct val="0"/>
                        </a:spcAft>
                        <a:buClrTx/>
                        <a:buSzTx/>
                        <a:buFont typeface="Arial" pitchFamily="34" charset="0"/>
                        <a:buAutoNum type="alphaLcParenR"/>
                        <a:tabLst/>
                      </a:pPr>
                      <a:r>
                        <a:rPr lang="it-IT" sz="2000" b="0" i="0" kern="1200" dirty="0">
                          <a:solidFill>
                            <a:schemeClr val="bg1"/>
                          </a:solidFill>
                          <a:effectLst/>
                          <a:latin typeface="+mn-lt"/>
                          <a:ea typeface="+mn-ea"/>
                          <a:cs typeface="+mn-cs"/>
                        </a:rPr>
                        <a:t>assicurazione contro gli infortuni sul lavoro e le malattie professionali; </a:t>
                      </a:r>
                    </a:p>
                    <a:p>
                      <a:pPr marL="342900" marR="0" lvl="0" indent="-342900" algn="just" defTabSz="914400" rtl="0" eaLnBrk="1" fontAlgn="base" latinLnBrk="0" hangingPunct="1">
                        <a:lnSpc>
                          <a:spcPct val="100000"/>
                        </a:lnSpc>
                        <a:spcBef>
                          <a:spcPct val="0"/>
                        </a:spcBef>
                        <a:spcAft>
                          <a:spcPct val="0"/>
                        </a:spcAft>
                        <a:buClrTx/>
                        <a:buSzTx/>
                        <a:buFont typeface="Arial" pitchFamily="34" charset="0"/>
                        <a:buAutoNum type="alphaLcParenR"/>
                        <a:tabLst/>
                      </a:pPr>
                      <a:r>
                        <a:rPr lang="it-IT" sz="2000" b="0" i="0" kern="1200" dirty="0">
                          <a:solidFill>
                            <a:schemeClr val="bg1"/>
                          </a:solidFill>
                          <a:effectLst/>
                          <a:latin typeface="+mn-lt"/>
                          <a:ea typeface="+mn-ea"/>
                          <a:cs typeface="+mn-cs"/>
                        </a:rPr>
                        <a:t>assicurazione contro le malattie; </a:t>
                      </a:r>
                    </a:p>
                    <a:p>
                      <a:pPr marL="342900" marR="0" lvl="0" indent="-342900" algn="just" defTabSz="914400" rtl="0" eaLnBrk="1" fontAlgn="base" latinLnBrk="0" hangingPunct="1">
                        <a:lnSpc>
                          <a:spcPct val="100000"/>
                        </a:lnSpc>
                        <a:spcBef>
                          <a:spcPct val="0"/>
                        </a:spcBef>
                        <a:spcAft>
                          <a:spcPct val="0"/>
                        </a:spcAft>
                        <a:buClrTx/>
                        <a:buSzTx/>
                        <a:buFont typeface="Arial" pitchFamily="34" charset="0"/>
                        <a:buAutoNum type="alphaLcParenR"/>
                        <a:tabLst/>
                      </a:pPr>
                      <a:r>
                        <a:rPr lang="it-IT" sz="2000" b="0" i="0" kern="1200" dirty="0">
                          <a:solidFill>
                            <a:schemeClr val="bg1"/>
                          </a:solidFill>
                          <a:effectLst/>
                          <a:latin typeface="+mn-lt"/>
                          <a:ea typeface="+mn-ea"/>
                          <a:cs typeface="+mn-cs"/>
                        </a:rPr>
                        <a:t>maternità; </a:t>
                      </a:r>
                    </a:p>
                    <a:p>
                      <a:pPr marL="342900" marR="0" lvl="0" indent="-342900" algn="just" defTabSz="914400" rtl="0" eaLnBrk="1" fontAlgn="base" latinLnBrk="0" hangingPunct="1">
                        <a:lnSpc>
                          <a:spcPct val="100000"/>
                        </a:lnSpc>
                        <a:spcBef>
                          <a:spcPct val="0"/>
                        </a:spcBef>
                        <a:spcAft>
                          <a:spcPct val="0"/>
                        </a:spcAft>
                        <a:buClrTx/>
                        <a:buSzTx/>
                        <a:buFont typeface="Arial" pitchFamily="34" charset="0"/>
                        <a:buAutoNum type="alphaLcParenR"/>
                        <a:tabLst/>
                      </a:pPr>
                      <a:r>
                        <a:rPr lang="it-IT" sz="2000" b="0" i="0" kern="1200" dirty="0">
                          <a:solidFill>
                            <a:schemeClr val="bg1"/>
                          </a:solidFill>
                          <a:effectLst/>
                          <a:latin typeface="+mn-lt"/>
                          <a:ea typeface="+mn-ea"/>
                          <a:cs typeface="+mn-cs"/>
                        </a:rPr>
                        <a:t>assegno familiare; </a:t>
                      </a:r>
                    </a:p>
                    <a:p>
                      <a:pPr marL="342900" marR="0" lvl="0" indent="-342900" algn="just" defTabSz="914400" rtl="0" eaLnBrk="1" fontAlgn="base" latinLnBrk="0" hangingPunct="1">
                        <a:lnSpc>
                          <a:spcPct val="100000"/>
                        </a:lnSpc>
                        <a:spcBef>
                          <a:spcPct val="0"/>
                        </a:spcBef>
                        <a:spcAft>
                          <a:spcPct val="0"/>
                        </a:spcAft>
                        <a:buClrTx/>
                        <a:buSzTx/>
                        <a:buFont typeface="Arial" pitchFamily="34" charset="0"/>
                        <a:buAutoNum type="alphaLcParenR"/>
                        <a:tabLst/>
                      </a:pPr>
                      <a:r>
                        <a:rPr lang="it-IT" sz="2000" b="0" i="0" kern="1200" cap="all" baseline="0" dirty="0" err="1">
                          <a:solidFill>
                            <a:schemeClr val="bg1"/>
                          </a:solidFill>
                          <a:effectLst/>
                          <a:latin typeface="+mn-lt"/>
                          <a:ea typeface="+mn-ea"/>
                          <a:cs typeface="+mn-cs"/>
                        </a:rPr>
                        <a:t>nASPI</a:t>
                      </a:r>
                      <a:endParaRPr lang="it-IT" sz="2000" b="0" i="0" kern="1200" dirty="0">
                        <a:solidFill>
                          <a:schemeClr val="bg1"/>
                        </a:solidFill>
                        <a:effectLst/>
                        <a:latin typeface="+mn-lt"/>
                        <a:ea typeface="+mn-ea"/>
                        <a:cs typeface="+mn-cs"/>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2458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F86D6106-21D0-4559-821A-C33EF1F20A76}" type="slidenum">
              <a:rPr lang="it-IT" altLang="it-IT" sz="1200">
                <a:solidFill>
                  <a:srgbClr val="FFFFFF"/>
                </a:solidFill>
              </a:rPr>
              <a:pPr>
                <a:spcBef>
                  <a:spcPct val="0"/>
                </a:spcBef>
                <a:buFontTx/>
                <a:buNone/>
                <a:defRPr/>
              </a:pPr>
              <a:t>20</a:t>
            </a:fld>
            <a:endParaRPr lang="it-IT" altLang="it-IT" sz="1200">
              <a:solidFill>
                <a:srgbClr val="FFFFFF"/>
              </a:solidFill>
            </a:endParaRPr>
          </a:p>
        </p:txBody>
      </p:sp>
      <p:pic>
        <p:nvPicPr>
          <p:cNvPr id="2663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9900" y="158750"/>
            <a:ext cx="103663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2761270323"/>
              </p:ext>
            </p:extLst>
          </p:nvPr>
        </p:nvGraphicFramePr>
        <p:xfrm>
          <a:off x="395288" y="1858963"/>
          <a:ext cx="8353425" cy="4815840"/>
        </p:xfrm>
        <a:graphic>
          <a:graphicData uri="http://schemas.openxmlformats.org/drawingml/2006/table">
            <a:tbl>
              <a:tblPr/>
              <a:tblGrid>
                <a:gridCol w="8353425">
                  <a:extLst>
                    <a:ext uri="{9D8B030D-6E8A-4147-A177-3AD203B41FA5}">
                      <a16:colId xmlns:a16="http://schemas.microsoft.com/office/drawing/2014/main" val="20000"/>
                    </a:ext>
                  </a:extLst>
                </a:gridCol>
              </a:tblGrid>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1.4. PRINCIPI GENERALI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371475">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Art. 2 </a:t>
                      </a:r>
                      <a:r>
                        <a:rPr lang="it-IT" sz="2000" b="0" i="0" kern="1200" dirty="0" err="1">
                          <a:solidFill>
                            <a:schemeClr val="bg1"/>
                          </a:solidFill>
                          <a:effectLst/>
                          <a:latin typeface="+mn-lt"/>
                          <a:ea typeface="+mn-ea"/>
                          <a:cs typeface="+mn-cs"/>
                        </a:rPr>
                        <a:t>D.Lgs.</a:t>
                      </a:r>
                      <a:r>
                        <a:rPr lang="it-IT" sz="2000" b="0" i="0" kern="1200" dirty="0">
                          <a:solidFill>
                            <a:schemeClr val="bg1"/>
                          </a:solidFill>
                          <a:effectLst/>
                          <a:latin typeface="+mn-lt"/>
                          <a:ea typeface="+mn-ea"/>
                          <a:cs typeface="+mn-cs"/>
                        </a:rPr>
                        <a:t> n. 148/2015 </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1. Sono destinatari dei trattamenti di integrazione salariale i lavoratori assunti con contratto di </a:t>
                      </a:r>
                      <a:r>
                        <a:rPr lang="it-IT" sz="2000" b="1" i="0" kern="1200" dirty="0">
                          <a:solidFill>
                            <a:schemeClr val="bg1"/>
                          </a:solidFill>
                          <a:effectLst/>
                          <a:latin typeface="+mn-lt"/>
                          <a:ea typeface="+mn-ea"/>
                          <a:cs typeface="+mn-cs"/>
                        </a:rPr>
                        <a:t>apprendistato professionalizzante.</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endParaRPr lang="it-IT" sz="2000" b="0" i="0" kern="1200" dirty="0">
                        <a:solidFill>
                          <a:schemeClr val="bg1"/>
                        </a:solidFill>
                        <a:effectLst/>
                        <a:latin typeface="+mn-lt"/>
                        <a:ea typeface="+mn-ea"/>
                        <a:cs typeface="+mn-cs"/>
                      </a:endParaRP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2. Gli apprendisti di cui al comma 1, che sono alle dipendenze di imprese per le quali trovano applicazione le sole </a:t>
                      </a:r>
                      <a:r>
                        <a:rPr lang="it-IT" sz="2000" b="1" i="0" kern="1200" dirty="0">
                          <a:solidFill>
                            <a:schemeClr val="bg1"/>
                          </a:solidFill>
                          <a:effectLst/>
                          <a:latin typeface="+mn-lt"/>
                          <a:ea typeface="+mn-ea"/>
                          <a:cs typeface="+mn-cs"/>
                        </a:rPr>
                        <a:t>integrazioni salariali straordinarie</a:t>
                      </a:r>
                      <a:r>
                        <a:rPr lang="it-IT" sz="2000" b="0" i="0" kern="1200" dirty="0">
                          <a:solidFill>
                            <a:schemeClr val="bg1"/>
                          </a:solidFill>
                          <a:effectLst/>
                          <a:latin typeface="+mn-lt"/>
                          <a:ea typeface="+mn-ea"/>
                          <a:cs typeface="+mn-cs"/>
                        </a:rPr>
                        <a:t>, sono destinatari dei </a:t>
                      </a:r>
                      <a:r>
                        <a:rPr lang="it-IT" sz="2000" b="1" i="0" kern="1200" dirty="0">
                          <a:solidFill>
                            <a:schemeClr val="bg1"/>
                          </a:solidFill>
                          <a:effectLst/>
                          <a:latin typeface="+mn-lt"/>
                          <a:ea typeface="+mn-ea"/>
                          <a:cs typeface="+mn-cs"/>
                        </a:rPr>
                        <a:t>trattamenti straordinari di integrazione salariale, limitatamente alla causale di intervento per crisi aziendale</a:t>
                      </a:r>
                      <a:r>
                        <a:rPr lang="it-IT" sz="2000" b="0" i="0" kern="1200" dirty="0">
                          <a:solidFill>
                            <a:schemeClr val="bg1"/>
                          </a:solidFill>
                          <a:effectLst/>
                          <a:latin typeface="+mn-lt"/>
                          <a:ea typeface="+mn-ea"/>
                          <a:cs typeface="+mn-cs"/>
                        </a:rPr>
                        <a:t> di cui all'articolo 21, comma 1, lettera b). Nei casi in cui l'impresa rientri nel </a:t>
                      </a:r>
                      <a:r>
                        <a:rPr lang="it-IT" sz="2000" b="1" i="0" kern="1200" dirty="0">
                          <a:solidFill>
                            <a:schemeClr val="bg1"/>
                          </a:solidFill>
                          <a:effectLst/>
                          <a:latin typeface="+mn-lt"/>
                          <a:ea typeface="+mn-ea"/>
                          <a:cs typeface="+mn-cs"/>
                        </a:rPr>
                        <a:t>campo di applicazione sia delle integrazioni salariali ordinarie che di quelle straordinarie, oppure delle sole integrazioni salariali ordinarie</a:t>
                      </a:r>
                      <a:r>
                        <a:rPr lang="it-IT" sz="2000" b="0" i="0" kern="1200" dirty="0">
                          <a:solidFill>
                            <a:schemeClr val="bg1"/>
                          </a:solidFill>
                          <a:effectLst/>
                          <a:latin typeface="+mn-lt"/>
                          <a:ea typeface="+mn-ea"/>
                          <a:cs typeface="+mn-cs"/>
                        </a:rPr>
                        <a:t>, gli apprendisti di cui al comma 1 sono destinatari esclusivamente dei </a:t>
                      </a:r>
                      <a:r>
                        <a:rPr lang="it-IT" sz="2000" b="1" i="0" kern="1200" dirty="0">
                          <a:solidFill>
                            <a:schemeClr val="bg1"/>
                          </a:solidFill>
                          <a:effectLst/>
                          <a:latin typeface="+mn-lt"/>
                          <a:ea typeface="+mn-ea"/>
                          <a:cs typeface="+mn-cs"/>
                        </a:rPr>
                        <a:t>trattamenti ordinari di integrazione salariale.</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endParaRPr lang="it-IT" sz="2000" b="0" i="0" kern="1200" dirty="0">
                        <a:solidFill>
                          <a:schemeClr val="bg1"/>
                        </a:solidFill>
                        <a:effectLst/>
                        <a:latin typeface="+mn-lt"/>
                        <a:ea typeface="+mn-ea"/>
                        <a:cs typeface="+mn-cs"/>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2458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F86D6106-21D0-4559-821A-C33EF1F20A76}" type="slidenum">
              <a:rPr lang="it-IT" altLang="it-IT" sz="1200">
                <a:solidFill>
                  <a:srgbClr val="FFFFFF"/>
                </a:solidFill>
              </a:rPr>
              <a:pPr>
                <a:spcBef>
                  <a:spcPct val="0"/>
                </a:spcBef>
                <a:buFontTx/>
                <a:buNone/>
                <a:defRPr/>
              </a:pPr>
              <a:t>21</a:t>
            </a:fld>
            <a:endParaRPr lang="it-IT" altLang="it-IT" sz="1200">
              <a:solidFill>
                <a:srgbClr val="FFFFFF"/>
              </a:solidFill>
            </a:endParaRPr>
          </a:p>
        </p:txBody>
      </p:sp>
      <p:pic>
        <p:nvPicPr>
          <p:cNvPr id="2663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4481469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9900" y="158750"/>
            <a:ext cx="103663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1150969969"/>
              </p:ext>
            </p:extLst>
          </p:nvPr>
        </p:nvGraphicFramePr>
        <p:xfrm>
          <a:off x="395288" y="1858963"/>
          <a:ext cx="8353425" cy="3901440"/>
        </p:xfrm>
        <a:graphic>
          <a:graphicData uri="http://schemas.openxmlformats.org/drawingml/2006/table">
            <a:tbl>
              <a:tblPr/>
              <a:tblGrid>
                <a:gridCol w="8353425">
                  <a:extLst>
                    <a:ext uri="{9D8B030D-6E8A-4147-A177-3AD203B41FA5}">
                      <a16:colId xmlns:a16="http://schemas.microsoft.com/office/drawing/2014/main" val="20000"/>
                    </a:ext>
                  </a:extLst>
                </a:gridCol>
              </a:tblGrid>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1.4. PRINCIPI GENERALI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371475">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Art. 2 </a:t>
                      </a:r>
                      <a:r>
                        <a:rPr lang="it-IT" sz="2000" b="0" i="0" kern="1200" dirty="0" err="1">
                          <a:solidFill>
                            <a:schemeClr val="bg1"/>
                          </a:solidFill>
                          <a:effectLst/>
                          <a:latin typeface="+mn-lt"/>
                          <a:ea typeface="+mn-ea"/>
                          <a:cs typeface="+mn-cs"/>
                        </a:rPr>
                        <a:t>D.Lgs.</a:t>
                      </a:r>
                      <a:r>
                        <a:rPr lang="it-IT" sz="2000" b="0" i="0" kern="1200" dirty="0">
                          <a:solidFill>
                            <a:schemeClr val="bg1"/>
                          </a:solidFill>
                          <a:effectLst/>
                          <a:latin typeface="+mn-lt"/>
                          <a:ea typeface="+mn-ea"/>
                          <a:cs typeface="+mn-cs"/>
                        </a:rPr>
                        <a:t> n. 148/2015 </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3. Nei riguardi degli apprendisti di cui al comma 1 sono </a:t>
                      </a:r>
                      <a:r>
                        <a:rPr lang="it-IT" sz="2000" b="1" i="0" kern="1200" dirty="0">
                          <a:solidFill>
                            <a:schemeClr val="bg1"/>
                          </a:solidFill>
                          <a:effectLst/>
                          <a:latin typeface="+mn-lt"/>
                          <a:ea typeface="+mn-ea"/>
                          <a:cs typeface="+mn-cs"/>
                        </a:rPr>
                        <a:t>estesi gli obblighi contributivi previsti per le integrazioni salariali di cui essi sono destinatari</a:t>
                      </a:r>
                      <a:r>
                        <a:rPr lang="it-IT" sz="2000" b="0" i="0" kern="1200" dirty="0">
                          <a:solidFill>
                            <a:schemeClr val="bg1"/>
                          </a:solidFill>
                          <a:effectLst/>
                          <a:latin typeface="+mn-lt"/>
                          <a:ea typeface="+mn-ea"/>
                          <a:cs typeface="+mn-cs"/>
                        </a:rPr>
                        <a:t>. Restano fermi gli obblighi di cui all'articolo 1, comma 773, della legge 27 dicembre 2006, n. 296, e successive modificazioni. Alle contribuzioni di cui al primo periodo non si applicano le disposizioni di cui all'articolo 22, comma 1, della legge 12 novembre 2011, n. 183.</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endParaRPr lang="it-IT" sz="2000" b="0" i="0" kern="1200" dirty="0">
                        <a:solidFill>
                          <a:schemeClr val="bg1"/>
                        </a:solidFill>
                        <a:effectLst/>
                        <a:latin typeface="+mn-lt"/>
                        <a:ea typeface="+mn-ea"/>
                        <a:cs typeface="+mn-cs"/>
                      </a:endParaRP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4. Alla ripresa dell'attività lavorativa a seguito di sospensione o riduzione dell'orario di lavoro, il </a:t>
                      </a:r>
                      <a:r>
                        <a:rPr lang="it-IT" sz="2000" b="1" i="0" kern="1200" dirty="0">
                          <a:solidFill>
                            <a:schemeClr val="bg1"/>
                          </a:solidFill>
                          <a:effectLst/>
                          <a:latin typeface="+mn-lt"/>
                          <a:ea typeface="+mn-ea"/>
                          <a:cs typeface="+mn-cs"/>
                        </a:rPr>
                        <a:t>periodo di apprendistato è prorogato </a:t>
                      </a:r>
                      <a:r>
                        <a:rPr lang="it-IT" sz="2000" b="0" i="0" kern="1200" dirty="0">
                          <a:solidFill>
                            <a:schemeClr val="bg1"/>
                          </a:solidFill>
                          <a:effectLst/>
                          <a:latin typeface="+mn-lt"/>
                          <a:ea typeface="+mn-ea"/>
                          <a:cs typeface="+mn-cs"/>
                        </a:rPr>
                        <a:t>in misura equivalente all'ammontare delle ore di integrazione salariale fruite.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2458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F86D6106-21D0-4559-821A-C33EF1F20A76}" type="slidenum">
              <a:rPr lang="it-IT" altLang="it-IT" sz="1200">
                <a:solidFill>
                  <a:srgbClr val="FFFFFF"/>
                </a:solidFill>
              </a:rPr>
              <a:pPr>
                <a:spcBef>
                  <a:spcPct val="0"/>
                </a:spcBef>
                <a:buFontTx/>
                <a:buNone/>
                <a:defRPr/>
              </a:pPr>
              <a:t>22</a:t>
            </a:fld>
            <a:endParaRPr lang="it-IT" altLang="it-IT" sz="1200">
              <a:solidFill>
                <a:srgbClr val="FFFFFF"/>
              </a:solidFill>
            </a:endParaRPr>
          </a:p>
        </p:txBody>
      </p:sp>
      <p:pic>
        <p:nvPicPr>
          <p:cNvPr id="2663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38356583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9900" y="158750"/>
            <a:ext cx="103663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1977515404"/>
              </p:ext>
            </p:extLst>
          </p:nvPr>
        </p:nvGraphicFramePr>
        <p:xfrm>
          <a:off x="250825" y="1793875"/>
          <a:ext cx="8640763" cy="3368064"/>
        </p:xfrm>
        <a:graphic>
          <a:graphicData uri="http://schemas.openxmlformats.org/drawingml/2006/table">
            <a:tbl>
              <a:tblPr/>
              <a:tblGrid>
                <a:gridCol w="8640763">
                  <a:extLst>
                    <a:ext uri="{9D8B030D-6E8A-4147-A177-3AD203B41FA5}">
                      <a16:colId xmlns:a16="http://schemas.microsoft.com/office/drawing/2014/main" val="20000"/>
                    </a:ext>
                  </a:extLst>
                </a:gridCol>
              </a:tblGrid>
              <a:tr h="29933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1.5. LIMITI NUMERICI</a:t>
                      </a:r>
                    </a:p>
                  </a:txBody>
                  <a:tcPr marL="91438" marR="91438"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2703947">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Art. 42 Disciplina generale </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endParaRPr lang="it-IT" sz="2000" b="0" i="0" kern="1200" dirty="0">
                        <a:solidFill>
                          <a:schemeClr val="bg1"/>
                        </a:solidFill>
                        <a:effectLst/>
                        <a:latin typeface="+mn-lt"/>
                        <a:ea typeface="+mn-ea"/>
                        <a:cs typeface="+mn-cs"/>
                      </a:endParaRP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Il </a:t>
                      </a:r>
                      <a:r>
                        <a:rPr lang="it-IT" sz="2000" b="1" i="0" kern="1200" dirty="0">
                          <a:solidFill>
                            <a:schemeClr val="bg1"/>
                          </a:solidFill>
                          <a:effectLst/>
                          <a:latin typeface="+mn-lt"/>
                          <a:ea typeface="+mn-ea"/>
                          <a:cs typeface="+mn-cs"/>
                        </a:rPr>
                        <a:t>numero complessivo di apprendisti </a:t>
                      </a:r>
                      <a:r>
                        <a:rPr lang="it-IT" sz="2000" b="0" i="0" kern="1200" dirty="0">
                          <a:solidFill>
                            <a:schemeClr val="bg1"/>
                          </a:solidFill>
                          <a:effectLst/>
                          <a:latin typeface="+mn-lt"/>
                          <a:ea typeface="+mn-ea"/>
                          <a:cs typeface="+mn-cs"/>
                        </a:rPr>
                        <a:t>che un datore di lavoro può assumere, direttamente o indirettamente per il tramite delle agenzie di somministrazione autorizzate, non può superare il </a:t>
                      </a:r>
                      <a:r>
                        <a:rPr lang="it-IT" sz="2000" b="1" i="0" u="sng" kern="1200" dirty="0">
                          <a:solidFill>
                            <a:schemeClr val="bg1"/>
                          </a:solidFill>
                          <a:effectLst/>
                          <a:latin typeface="+mn-lt"/>
                          <a:ea typeface="+mn-ea"/>
                          <a:cs typeface="+mn-cs"/>
                        </a:rPr>
                        <a:t>rapporto di 3 a 2</a:t>
                      </a:r>
                      <a:r>
                        <a:rPr lang="it-IT" sz="2000" b="1" i="0" u="none" kern="1200" dirty="0">
                          <a:solidFill>
                            <a:schemeClr val="bg1"/>
                          </a:solidFill>
                          <a:effectLst/>
                          <a:latin typeface="+mn-lt"/>
                          <a:ea typeface="+mn-ea"/>
                          <a:cs typeface="+mn-cs"/>
                        </a:rPr>
                        <a:t> </a:t>
                      </a:r>
                      <a:r>
                        <a:rPr lang="it-IT" sz="2000" b="0" i="0" kern="1200" dirty="0">
                          <a:solidFill>
                            <a:schemeClr val="bg1"/>
                          </a:solidFill>
                          <a:effectLst/>
                          <a:latin typeface="+mn-lt"/>
                          <a:ea typeface="+mn-ea"/>
                          <a:cs typeface="+mn-cs"/>
                        </a:rPr>
                        <a:t>rispetto alle maestranze specializzate e qualificate in servizio presso il medesimo datore di lavoro. </a:t>
                      </a:r>
                    </a:p>
                    <a:p>
                      <a:pPr marL="0" marR="0" lvl="0" indent="0" algn="just" defTabSz="914400" rtl="0" eaLnBrk="1" fontAlgn="base" latinLnBrk="0" hangingPunct="1">
                        <a:lnSpc>
                          <a:spcPct val="100000"/>
                        </a:lnSpc>
                        <a:spcBef>
                          <a:spcPts val="60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Tale rapporto non può superare il </a:t>
                      </a:r>
                      <a:r>
                        <a:rPr lang="it-IT" sz="2000" b="1" i="0" u="sng" kern="1200" dirty="0">
                          <a:solidFill>
                            <a:schemeClr val="bg1"/>
                          </a:solidFill>
                          <a:effectLst/>
                          <a:latin typeface="+mn-lt"/>
                          <a:ea typeface="+mn-ea"/>
                          <a:cs typeface="+mn-cs"/>
                        </a:rPr>
                        <a:t>100%</a:t>
                      </a:r>
                      <a:r>
                        <a:rPr lang="it-IT" sz="2000" b="1" i="0" kern="1200" dirty="0">
                          <a:solidFill>
                            <a:schemeClr val="bg1"/>
                          </a:solidFill>
                          <a:effectLst/>
                          <a:latin typeface="+mn-lt"/>
                          <a:ea typeface="+mn-ea"/>
                          <a:cs typeface="+mn-cs"/>
                        </a:rPr>
                        <a:t> per i datori di lavoro che occupano un numero di lavoratori inferiore a dieci unità</a:t>
                      </a:r>
                      <a:r>
                        <a:rPr lang="it-IT" sz="2000" b="0" i="0" kern="1200" dirty="0">
                          <a:solidFill>
                            <a:schemeClr val="bg1"/>
                          </a:solidFill>
                          <a:effectLst/>
                          <a:latin typeface="+mn-lt"/>
                          <a:ea typeface="+mn-ea"/>
                          <a:cs typeface="+mn-cs"/>
                        </a:rPr>
                        <a:t>.  (…)</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endParaRPr kumimoji="0" lang="it-IT" sz="2000" b="0" i="0" u="none" strike="noStrike" kern="1200" cap="none" normalizeH="0" baseline="0" dirty="0">
                        <a:ln>
                          <a:noFill/>
                        </a:ln>
                        <a:solidFill>
                          <a:schemeClr val="bg1"/>
                        </a:solidFill>
                        <a:effectLst/>
                        <a:latin typeface="+mn-lt"/>
                        <a:ea typeface="+mn-ea"/>
                        <a:cs typeface="+mn-cs"/>
                      </a:endParaRPr>
                    </a:p>
                  </a:txBody>
                  <a:tcPr marL="91438" marR="91438"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25611"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53CB1CA2-50DC-4EC2-A1B3-865E08A14D59}" type="slidenum">
              <a:rPr lang="it-IT" altLang="it-IT" sz="1200">
                <a:solidFill>
                  <a:srgbClr val="FFFFFF"/>
                </a:solidFill>
              </a:rPr>
              <a:pPr>
                <a:spcBef>
                  <a:spcPct val="0"/>
                </a:spcBef>
                <a:buFontTx/>
                <a:buNone/>
                <a:defRPr/>
              </a:pPr>
              <a:t>23</a:t>
            </a:fld>
            <a:endParaRPr lang="it-IT" altLang="it-IT" sz="1200">
              <a:solidFill>
                <a:srgbClr val="FFFFFF"/>
              </a:solidFill>
            </a:endParaRPr>
          </a:p>
        </p:txBody>
      </p:sp>
      <p:pic>
        <p:nvPicPr>
          <p:cNvPr id="27660"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9900" y="158750"/>
            <a:ext cx="103663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2654301934"/>
              </p:ext>
            </p:extLst>
          </p:nvPr>
        </p:nvGraphicFramePr>
        <p:xfrm>
          <a:off x="179388" y="1628775"/>
          <a:ext cx="8712200" cy="4968875"/>
        </p:xfrm>
        <a:graphic>
          <a:graphicData uri="http://schemas.openxmlformats.org/drawingml/2006/table">
            <a:tbl>
              <a:tblPr/>
              <a:tblGrid>
                <a:gridCol w="8712200">
                  <a:extLst>
                    <a:ext uri="{9D8B030D-6E8A-4147-A177-3AD203B41FA5}">
                      <a16:colId xmlns:a16="http://schemas.microsoft.com/office/drawing/2014/main" val="20000"/>
                    </a:ext>
                  </a:extLst>
                </a:gridCol>
              </a:tblGrid>
              <a:tr h="4968875">
                <a:tc>
                  <a:txBody>
                    <a:bodyPr/>
                    <a:lstStyle/>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 </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Il </a:t>
                      </a:r>
                      <a:r>
                        <a:rPr lang="it-IT" sz="2000" b="1" i="0" kern="1200" dirty="0">
                          <a:solidFill>
                            <a:schemeClr val="bg1"/>
                          </a:solidFill>
                          <a:effectLst/>
                          <a:latin typeface="+mn-lt"/>
                          <a:ea typeface="+mn-ea"/>
                          <a:cs typeface="+mn-cs"/>
                        </a:rPr>
                        <a:t>datore di lavoro che non abbia </a:t>
                      </a:r>
                      <a:r>
                        <a:rPr lang="it-IT" sz="2000" b="0" i="0" kern="1200" dirty="0">
                          <a:solidFill>
                            <a:schemeClr val="bg1"/>
                          </a:solidFill>
                          <a:effectLst/>
                          <a:latin typeface="+mn-lt"/>
                          <a:ea typeface="+mn-ea"/>
                          <a:cs typeface="+mn-cs"/>
                        </a:rPr>
                        <a:t>alle proprie dipendenze lavoratori qualificati o specializzati, o che </a:t>
                      </a:r>
                      <a:r>
                        <a:rPr lang="it-IT" sz="2000" b="1" i="0" kern="1200" dirty="0">
                          <a:solidFill>
                            <a:schemeClr val="bg1"/>
                          </a:solidFill>
                          <a:effectLst/>
                          <a:latin typeface="+mn-lt"/>
                          <a:ea typeface="+mn-ea"/>
                          <a:cs typeface="+mn-cs"/>
                        </a:rPr>
                        <a:t>comunque ne abbia in numero inferiore a tre</a:t>
                      </a:r>
                      <a:r>
                        <a:rPr lang="it-IT" sz="2000" b="0" i="0" kern="1200" dirty="0">
                          <a:solidFill>
                            <a:schemeClr val="bg1"/>
                          </a:solidFill>
                          <a:effectLst/>
                          <a:latin typeface="+mn-lt"/>
                          <a:ea typeface="+mn-ea"/>
                          <a:cs typeface="+mn-cs"/>
                        </a:rPr>
                        <a:t>, può assumere apprendisti in numero </a:t>
                      </a:r>
                      <a:r>
                        <a:rPr lang="it-IT" sz="2000" b="1" i="0" u="sng" kern="1200" dirty="0">
                          <a:solidFill>
                            <a:schemeClr val="bg1"/>
                          </a:solidFill>
                          <a:effectLst/>
                          <a:latin typeface="+mn-lt"/>
                          <a:ea typeface="+mn-ea"/>
                          <a:cs typeface="+mn-cs"/>
                        </a:rPr>
                        <a:t>non superiore a tre</a:t>
                      </a:r>
                      <a:r>
                        <a:rPr lang="it-IT" sz="2000" b="0" i="0" kern="1200" dirty="0">
                          <a:solidFill>
                            <a:schemeClr val="bg1"/>
                          </a:solidFill>
                          <a:effectLst/>
                          <a:latin typeface="+mn-lt"/>
                          <a:ea typeface="+mn-ea"/>
                          <a:cs typeface="+mn-cs"/>
                        </a:rPr>
                        <a:t>. </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Le disposizioni di cui al presente comma non si applicano alle </a:t>
                      </a:r>
                      <a:r>
                        <a:rPr lang="it-IT" sz="2000" b="1" i="0" kern="1200" dirty="0">
                          <a:solidFill>
                            <a:schemeClr val="bg1"/>
                          </a:solidFill>
                          <a:effectLst/>
                          <a:latin typeface="+mn-lt"/>
                          <a:ea typeface="+mn-ea"/>
                          <a:cs typeface="+mn-cs"/>
                        </a:rPr>
                        <a:t>imprese artigiane </a:t>
                      </a:r>
                      <a:r>
                        <a:rPr lang="it-IT" sz="2000" b="0" i="0" kern="1200" dirty="0">
                          <a:solidFill>
                            <a:schemeClr val="bg1"/>
                          </a:solidFill>
                          <a:effectLst/>
                          <a:latin typeface="+mn-lt"/>
                          <a:ea typeface="+mn-ea"/>
                          <a:cs typeface="+mn-cs"/>
                        </a:rPr>
                        <a:t>per le quali trovano applicazione le disposizioni di cui all'articolo 4 della legge 8 agosto 1985, n. 443.</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endParaRPr kumimoji="0" lang="it-IT" sz="2000" b="0" i="0" u="none" strike="noStrike" kern="1200" cap="none" normalizeH="0" baseline="0" dirty="0">
                        <a:ln>
                          <a:noFill/>
                        </a:ln>
                        <a:solidFill>
                          <a:schemeClr val="bg1"/>
                        </a:solidFill>
                        <a:effectLst/>
                        <a:latin typeface="+mn-lt"/>
                        <a:ea typeface="+mn-ea"/>
                        <a:cs typeface="+mn-cs"/>
                      </a:endParaRPr>
                    </a:p>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endParaRPr kumimoji="0" lang="it-IT" sz="2000" b="1" i="0" u="none" strike="noStrike" cap="none" normalizeH="0" baseline="0" dirty="0">
                        <a:ln>
                          <a:noFill/>
                        </a:ln>
                        <a:solidFill>
                          <a:schemeClr val="bg1"/>
                        </a:solidFill>
                        <a:effectLst/>
                        <a:latin typeface="Calibri" pitchFamily="34" charset="0"/>
                      </a:endParaRPr>
                    </a:p>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endParaRPr kumimoji="0" lang="it-IT" sz="2000" b="1" i="0" u="none" strike="noStrike" cap="none" normalizeH="0" baseline="0" dirty="0">
                        <a:ln>
                          <a:noFill/>
                        </a:ln>
                        <a:solidFill>
                          <a:schemeClr val="bg1"/>
                        </a:solidFill>
                        <a:effectLst/>
                        <a:latin typeface="Calibri" pitchFamily="34" charset="0"/>
                      </a:endParaRPr>
                    </a:p>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r>
                        <a:rPr kumimoji="0" lang="it-IT" sz="2000" b="1" i="0" u="none" strike="noStrike" cap="none" normalizeH="0" baseline="0" dirty="0">
                          <a:ln>
                            <a:noFill/>
                          </a:ln>
                          <a:solidFill>
                            <a:schemeClr val="bg1"/>
                          </a:solidFill>
                          <a:effectLst/>
                          <a:latin typeface="Calibri" pitchFamily="34" charset="0"/>
                        </a:rPr>
                        <a:t>Per gli Artigiani ?</a:t>
                      </a:r>
                      <a:endParaRPr kumimoji="0" lang="it-IT" sz="2000" b="0" i="0" u="none" strike="noStrike" cap="none" normalizeH="0" baseline="0" dirty="0">
                        <a:ln>
                          <a:noFill/>
                        </a:ln>
                        <a:solidFill>
                          <a:schemeClr val="bg1"/>
                        </a:solidFill>
                        <a:effectLst/>
                        <a:latin typeface="Calibri" pitchFamily="34" charset="0"/>
                      </a:endParaRPr>
                    </a:p>
                    <a:p>
                      <a:pPr marL="0" marR="0" lvl="0" indent="0" algn="just" defTabSz="914400" rtl="0" eaLnBrk="1" fontAlgn="base" latinLnBrk="0" hangingPunct="1">
                        <a:lnSpc>
                          <a:spcPct val="100000"/>
                        </a:lnSpc>
                        <a:spcBef>
                          <a:spcPct val="0"/>
                        </a:spcBef>
                        <a:spcAft>
                          <a:spcPct val="0"/>
                        </a:spcAft>
                        <a:buClrTx/>
                        <a:buSzTx/>
                        <a:buFont typeface="Arial" charset="0"/>
                        <a:buNone/>
                        <a:tabLst/>
                        <a:defRPr/>
                      </a:pPr>
                      <a:endParaRPr kumimoji="0" lang="it-IT" sz="2000" b="0" i="0" u="none" strike="noStrike" cap="none" normalizeH="0" baseline="0" dirty="0">
                        <a:ln>
                          <a:noFill/>
                        </a:ln>
                        <a:solidFill>
                          <a:schemeClr val="bg1"/>
                        </a:solidFill>
                        <a:effectLst/>
                        <a:latin typeface="Calibri" pitchFamily="34" charset="0"/>
                      </a:endParaRPr>
                    </a:p>
                    <a:p>
                      <a:pPr marL="0" marR="0" lvl="0" indent="0" algn="just" defTabSz="914400" rtl="0" eaLnBrk="1" fontAlgn="base" latinLnBrk="0" hangingPunct="1">
                        <a:lnSpc>
                          <a:spcPct val="100000"/>
                        </a:lnSpc>
                        <a:spcBef>
                          <a:spcPct val="0"/>
                        </a:spcBef>
                        <a:spcAft>
                          <a:spcPct val="0"/>
                        </a:spcAft>
                        <a:buClrTx/>
                        <a:buSzTx/>
                        <a:buFont typeface="Arial" charset="0"/>
                        <a:buNone/>
                        <a:tabLst/>
                        <a:defRPr/>
                      </a:pPr>
                      <a:endParaRPr kumimoji="0" lang="it-IT" sz="2000" b="0" i="0" u="none" strike="noStrike" cap="none" normalizeH="0" baseline="0" dirty="0">
                        <a:ln>
                          <a:noFill/>
                        </a:ln>
                        <a:solidFill>
                          <a:schemeClr val="bg1"/>
                        </a:solidFill>
                        <a:effectLst/>
                        <a:latin typeface="Calibri" pitchFamily="34" charset="0"/>
                      </a:endParaRPr>
                    </a:p>
                    <a:p>
                      <a:pPr marL="0" marR="0" lvl="0" indent="0" algn="just" defTabSz="914400" rtl="0" eaLnBrk="1" fontAlgn="base" latinLnBrk="0" hangingPunct="1">
                        <a:lnSpc>
                          <a:spcPct val="100000"/>
                        </a:lnSpc>
                        <a:spcBef>
                          <a:spcPct val="0"/>
                        </a:spcBef>
                        <a:spcAft>
                          <a:spcPct val="0"/>
                        </a:spcAft>
                        <a:buClrTx/>
                        <a:buSzTx/>
                        <a:buFont typeface="Arial" charset="0"/>
                        <a:buNone/>
                        <a:tabLst/>
                        <a:defRPr/>
                      </a:pPr>
                      <a:endParaRPr kumimoji="0" lang="it-IT" sz="2000" b="0" i="0" u="none" strike="noStrike" cap="none" normalizeH="0" baseline="0" dirty="0">
                        <a:ln>
                          <a:noFill/>
                        </a:ln>
                        <a:solidFill>
                          <a:schemeClr val="bg1"/>
                        </a:solidFill>
                        <a:effectLst/>
                        <a:latin typeface="Calibri" pitchFamily="34" charset="0"/>
                      </a:endParaRPr>
                    </a:p>
                    <a:p>
                      <a:pPr marL="0" marR="0" lvl="0" indent="0" algn="just" defTabSz="914400" rtl="0" eaLnBrk="1" fontAlgn="base" latinLnBrk="0" hangingPunct="1">
                        <a:lnSpc>
                          <a:spcPct val="100000"/>
                        </a:lnSpc>
                        <a:spcBef>
                          <a:spcPct val="0"/>
                        </a:spcBef>
                        <a:spcAft>
                          <a:spcPct val="0"/>
                        </a:spcAft>
                        <a:buClrTx/>
                        <a:buSzTx/>
                        <a:buFont typeface="Arial" charset="0"/>
                        <a:buNone/>
                        <a:tabLst/>
                        <a:defRPr/>
                      </a:pPr>
                      <a:endParaRPr kumimoji="0" lang="it-IT" sz="2000" b="0" i="0" u="none" strike="noStrike" cap="none" normalizeH="0" baseline="0" dirty="0">
                        <a:ln>
                          <a:noFill/>
                        </a:ln>
                        <a:solidFill>
                          <a:schemeClr val="bg1"/>
                        </a:solidFill>
                        <a:effectLst/>
                        <a:latin typeface="Calibri" pitchFamily="34" charset="0"/>
                      </a:endParaRPr>
                    </a:p>
                    <a:p>
                      <a:pPr marL="0" marR="0" lvl="0" indent="0" algn="just" defTabSz="914400" rtl="0" eaLnBrk="1" fontAlgn="base" latinLnBrk="0" hangingPunct="1">
                        <a:lnSpc>
                          <a:spcPct val="100000"/>
                        </a:lnSpc>
                        <a:spcBef>
                          <a:spcPct val="0"/>
                        </a:spcBef>
                        <a:spcAft>
                          <a:spcPct val="0"/>
                        </a:spcAft>
                        <a:buClrTx/>
                        <a:buSzTx/>
                        <a:buFont typeface="Arial" charset="0"/>
                        <a:buNone/>
                        <a:tabLst/>
                        <a:defRPr/>
                      </a:pPr>
                      <a:endParaRPr kumimoji="0" lang="it-IT" sz="2000" b="0" i="0" u="none" strike="noStrike" cap="none" normalizeH="0" baseline="0" dirty="0">
                        <a:ln>
                          <a:noFill/>
                        </a:ln>
                        <a:solidFill>
                          <a:schemeClr val="bg1"/>
                        </a:solidFill>
                        <a:effectLst/>
                        <a:latin typeface="Calibri" pitchFamily="34" charset="0"/>
                      </a:endParaRPr>
                    </a:p>
                  </a:txBody>
                  <a:tcPr marL="91432" marR="91432"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bl>
          </a:graphicData>
        </a:graphic>
      </p:graphicFrame>
      <p:sp>
        <p:nvSpPr>
          <p:cNvPr id="26633"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90D7C95F-B768-41D7-9240-6B066C7A5D8A}" type="slidenum">
              <a:rPr lang="it-IT" altLang="it-IT" sz="1200">
                <a:solidFill>
                  <a:srgbClr val="FFFFFF"/>
                </a:solidFill>
              </a:rPr>
              <a:pPr>
                <a:spcBef>
                  <a:spcPct val="0"/>
                </a:spcBef>
                <a:buFontTx/>
                <a:buNone/>
                <a:defRPr/>
              </a:pPr>
              <a:t>24</a:t>
            </a:fld>
            <a:endParaRPr lang="it-IT" altLang="it-IT" sz="1200">
              <a:solidFill>
                <a:srgbClr val="FFFFFF"/>
              </a:solidFill>
            </a:endParaRPr>
          </a:p>
        </p:txBody>
      </p:sp>
      <p:sp>
        <p:nvSpPr>
          <p:cNvPr id="9" name="Freccia in giù 8"/>
          <p:cNvSpPr/>
          <p:nvPr/>
        </p:nvSpPr>
        <p:spPr>
          <a:xfrm>
            <a:off x="4284663" y="5084763"/>
            <a:ext cx="484187" cy="97948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pic>
        <p:nvPicPr>
          <p:cNvPr id="28683"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11" name="CasellaDiTesto 10"/>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9900" y="158750"/>
            <a:ext cx="103663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2131367577"/>
              </p:ext>
            </p:extLst>
          </p:nvPr>
        </p:nvGraphicFramePr>
        <p:xfrm>
          <a:off x="179388" y="1651000"/>
          <a:ext cx="8712200" cy="5091113"/>
        </p:xfrm>
        <a:graphic>
          <a:graphicData uri="http://schemas.openxmlformats.org/drawingml/2006/table">
            <a:tbl>
              <a:tblPr/>
              <a:tblGrid>
                <a:gridCol w="8712200">
                  <a:extLst>
                    <a:ext uri="{9D8B030D-6E8A-4147-A177-3AD203B41FA5}">
                      <a16:colId xmlns:a16="http://schemas.microsoft.com/office/drawing/2014/main" val="20000"/>
                    </a:ext>
                  </a:extLst>
                </a:gridCol>
              </a:tblGrid>
              <a:tr h="5091113">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r>
                        <a:rPr kumimoji="0" lang="it-IT" sz="2400" b="1" i="0" u="none" strike="noStrike" cap="none" normalizeH="0" baseline="0" dirty="0">
                          <a:ln>
                            <a:noFill/>
                          </a:ln>
                          <a:solidFill>
                            <a:srgbClr val="0070C0"/>
                          </a:solidFill>
                          <a:effectLst/>
                          <a:latin typeface="Calibri" pitchFamily="34" charset="0"/>
                        </a:rPr>
                        <a:t>Imprese artigiane </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defRPr/>
                      </a:pPr>
                      <a:r>
                        <a:rPr kumimoji="0" lang="it-IT" sz="2200" b="0" i="0" u="none" strike="noStrike" cap="none" normalizeH="0" baseline="0" dirty="0">
                          <a:ln>
                            <a:noFill/>
                          </a:ln>
                          <a:solidFill>
                            <a:schemeClr val="bg1"/>
                          </a:solidFill>
                          <a:effectLst/>
                          <a:latin typeface="Calibri" pitchFamily="34" charset="0"/>
                        </a:rPr>
                        <a:t>I limiti di utilizzo previsti in generale dal Testo unico per l’assunzione di apprendisti non si applicano nei confronti delle imprese artigiane, per le quali trovano applicazione le disposizioni di cui all’articolo 4 della legge 8 agosto 1985, n. 443 (</a:t>
                      </a:r>
                      <a:r>
                        <a:rPr kumimoji="0" lang="it-IT" sz="2200" b="1" i="0" u="none" strike="noStrike" cap="none" normalizeH="0" baseline="0" dirty="0">
                          <a:ln>
                            <a:noFill/>
                          </a:ln>
                          <a:solidFill>
                            <a:schemeClr val="bg1"/>
                          </a:solidFill>
                          <a:effectLst/>
                          <a:latin typeface="Calibri" pitchFamily="34" charset="0"/>
                        </a:rPr>
                        <a:t>Legge quadro per l’Artigianato</a:t>
                      </a:r>
                      <a:r>
                        <a:rPr kumimoji="0" lang="it-IT" sz="2200" b="0" i="0" u="none" strike="noStrike" cap="none" normalizeH="0" baseline="0" dirty="0">
                          <a:ln>
                            <a:noFill/>
                          </a:ln>
                          <a:solidFill>
                            <a:schemeClr val="bg1"/>
                          </a:solidFill>
                          <a:effectLst/>
                          <a:latin typeface="Calibri" pitchFamily="34" charset="0"/>
                        </a:rPr>
                        <a:t>), che prevede:</a:t>
                      </a:r>
                    </a:p>
                    <a:p>
                      <a:pPr marL="342900" marR="0" lvl="0" indent="-34290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it-IT" sz="2000" b="0" i="0" u="sng" strike="noStrike" cap="none" normalizeH="0" baseline="0" dirty="0">
                          <a:ln>
                            <a:noFill/>
                          </a:ln>
                          <a:solidFill>
                            <a:schemeClr val="bg1"/>
                          </a:solidFill>
                          <a:effectLst/>
                          <a:latin typeface="Calibri" pitchFamily="34" charset="0"/>
                        </a:rPr>
                        <a:t>Imprese che lavorano in serie</a:t>
                      </a:r>
                      <a:r>
                        <a:rPr kumimoji="0" lang="it-IT" sz="2000" b="0" i="0" u="none" strike="noStrike" cap="none" normalizeH="0" baseline="0" dirty="0">
                          <a:ln>
                            <a:noFill/>
                          </a:ln>
                          <a:solidFill>
                            <a:schemeClr val="bg1"/>
                          </a:solidFill>
                          <a:effectLst/>
                          <a:latin typeface="Calibri" pitchFamily="34" charset="0"/>
                        </a:rPr>
                        <a:t> = da 5 a 8 apprendisti</a:t>
                      </a:r>
                    </a:p>
                    <a:p>
                      <a:pPr marL="342900" marR="0" lvl="0" indent="-34290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it-IT" sz="2000" b="0" i="0" u="sng" strike="noStrike" cap="none" normalizeH="0" baseline="0" dirty="0">
                          <a:ln>
                            <a:noFill/>
                          </a:ln>
                          <a:solidFill>
                            <a:schemeClr val="bg1"/>
                          </a:solidFill>
                          <a:effectLst/>
                          <a:latin typeface="Calibri" pitchFamily="34" charset="0"/>
                        </a:rPr>
                        <a:t>Imprese che non lavorano in serie</a:t>
                      </a:r>
                      <a:r>
                        <a:rPr kumimoji="0" lang="it-IT" sz="2000" b="0" i="0" u="none" strike="noStrike" cap="none" normalizeH="0" baseline="0" dirty="0">
                          <a:ln>
                            <a:noFill/>
                          </a:ln>
                          <a:solidFill>
                            <a:schemeClr val="bg1"/>
                          </a:solidFill>
                          <a:effectLst/>
                          <a:latin typeface="Calibri" pitchFamily="34" charset="0"/>
                        </a:rPr>
                        <a:t> = da 9 a 13 apprendisti</a:t>
                      </a:r>
                    </a:p>
                    <a:p>
                      <a:pPr marL="342900" marR="0" lvl="0" indent="-34290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it-IT" sz="2000" b="0" i="0" u="sng" strike="noStrike" cap="none" normalizeH="0" baseline="0" dirty="0">
                          <a:ln>
                            <a:noFill/>
                          </a:ln>
                          <a:solidFill>
                            <a:schemeClr val="bg1"/>
                          </a:solidFill>
                          <a:effectLst/>
                          <a:latin typeface="Calibri" pitchFamily="34" charset="0"/>
                        </a:rPr>
                        <a:t>Lavorazioni artistiche, tradizionali, e dell’abbigliamento su misura</a:t>
                      </a:r>
                      <a:r>
                        <a:rPr kumimoji="0" lang="it-IT" sz="2000" b="0" i="0" u="none" strike="noStrike" cap="none" normalizeH="0" baseline="0" dirty="0">
                          <a:ln>
                            <a:noFill/>
                          </a:ln>
                          <a:solidFill>
                            <a:schemeClr val="bg1"/>
                          </a:solidFill>
                          <a:effectLst/>
                          <a:latin typeface="Calibri" pitchFamily="34" charset="0"/>
                        </a:rPr>
                        <a:t>: da 16 a 24 apprendisti </a:t>
                      </a:r>
                    </a:p>
                    <a:p>
                      <a:pPr marL="342900" marR="0" lvl="0" indent="-34290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it-IT" sz="2000" b="0" i="0" u="sng" strike="noStrike" cap="none" normalizeH="0" baseline="0" dirty="0">
                          <a:ln>
                            <a:noFill/>
                          </a:ln>
                          <a:solidFill>
                            <a:schemeClr val="bg1"/>
                          </a:solidFill>
                          <a:effectLst/>
                          <a:latin typeface="Calibri" pitchFamily="34" charset="0"/>
                        </a:rPr>
                        <a:t>Imprese di costruzioni edili</a:t>
                      </a:r>
                      <a:r>
                        <a:rPr kumimoji="0" lang="it-IT" sz="2000" b="0" i="0" u="none" strike="noStrike" cap="none" normalizeH="0" baseline="0" dirty="0">
                          <a:ln>
                            <a:noFill/>
                          </a:ln>
                          <a:solidFill>
                            <a:schemeClr val="bg1"/>
                          </a:solidFill>
                          <a:effectLst/>
                          <a:latin typeface="Calibri" pitchFamily="34" charset="0"/>
                        </a:rPr>
                        <a:t>: da 5 a 9 apprendisti</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defRPr/>
                      </a:pPr>
                      <a:endParaRPr kumimoji="0" lang="it-IT" sz="2000" b="0" i="0" u="none" strike="noStrike" cap="none" normalizeH="0" baseline="0" dirty="0">
                        <a:ln>
                          <a:noFill/>
                        </a:ln>
                        <a:solidFill>
                          <a:schemeClr val="bg1"/>
                        </a:solidFill>
                        <a:effectLst/>
                        <a:latin typeface="Calibri" pitchFamily="34" charset="0"/>
                      </a:endParaRPr>
                    </a:p>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endParaRPr kumimoji="0" lang="it-IT" sz="2000" b="0" i="0" u="none" strike="noStrike" cap="none" normalizeH="0" baseline="0" dirty="0">
                        <a:ln>
                          <a:noFill/>
                        </a:ln>
                        <a:solidFill>
                          <a:schemeClr val="bg1"/>
                        </a:solidFill>
                        <a:effectLst/>
                        <a:latin typeface="Calibri" pitchFamily="34" charset="0"/>
                      </a:endParaRPr>
                    </a:p>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endParaRPr kumimoji="0" lang="it-IT" sz="2000" b="0" i="0" u="none" strike="noStrike" cap="none" normalizeH="0" baseline="0" dirty="0">
                        <a:ln>
                          <a:noFill/>
                        </a:ln>
                        <a:solidFill>
                          <a:schemeClr val="bg1"/>
                        </a:solidFill>
                        <a:effectLst/>
                        <a:latin typeface="Calibri" pitchFamily="34" charset="0"/>
                      </a:endParaRPr>
                    </a:p>
                  </a:txBody>
                  <a:tcPr marL="91432" marR="91432"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bl>
          </a:graphicData>
        </a:graphic>
      </p:graphicFrame>
      <p:sp>
        <p:nvSpPr>
          <p:cNvPr id="2765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506BF1A-F4CA-4242-AD57-F08DA209C791}" type="slidenum">
              <a:rPr lang="it-IT" altLang="it-IT" sz="1200">
                <a:solidFill>
                  <a:srgbClr val="FFFFFF"/>
                </a:solidFill>
              </a:rPr>
              <a:pPr>
                <a:spcBef>
                  <a:spcPct val="0"/>
                </a:spcBef>
                <a:buFontTx/>
                <a:buNone/>
                <a:defRPr/>
              </a:pPr>
              <a:t>25</a:t>
            </a:fld>
            <a:endParaRPr lang="it-IT" altLang="it-IT" sz="1200">
              <a:solidFill>
                <a:srgbClr val="FFFFFF"/>
              </a:solidFill>
            </a:endParaRPr>
          </a:p>
        </p:txBody>
      </p:sp>
      <p:pic>
        <p:nvPicPr>
          <p:cNvPr id="2970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9900" y="158750"/>
            <a:ext cx="103663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3160048524"/>
              </p:ext>
            </p:extLst>
          </p:nvPr>
        </p:nvGraphicFramePr>
        <p:xfrm>
          <a:off x="179388" y="1651000"/>
          <a:ext cx="8712200" cy="5091113"/>
        </p:xfrm>
        <a:graphic>
          <a:graphicData uri="http://schemas.openxmlformats.org/drawingml/2006/table">
            <a:tbl>
              <a:tblPr/>
              <a:tblGrid>
                <a:gridCol w="8712200">
                  <a:extLst>
                    <a:ext uri="{9D8B030D-6E8A-4147-A177-3AD203B41FA5}">
                      <a16:colId xmlns:a16="http://schemas.microsoft.com/office/drawing/2014/main" val="20000"/>
                    </a:ext>
                  </a:extLst>
                </a:gridCol>
              </a:tblGrid>
              <a:tr h="5091113">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r>
                        <a:rPr kumimoji="0" lang="it-IT" sz="2400" b="1" i="0" u="none" strike="noStrike" cap="none" normalizeH="0" baseline="0" dirty="0">
                          <a:ln>
                            <a:noFill/>
                          </a:ln>
                          <a:solidFill>
                            <a:srgbClr val="0070C0"/>
                          </a:solidFill>
                          <a:effectLst/>
                          <a:latin typeface="Calibri" pitchFamily="34" charset="0"/>
                        </a:rPr>
                        <a:t>Imprese artigiane</a:t>
                      </a:r>
                      <a:r>
                        <a:rPr kumimoji="0" lang="it-IT" sz="2400" b="0" i="0" u="none" strike="noStrike" cap="none" normalizeH="0" baseline="0" dirty="0">
                          <a:ln>
                            <a:noFill/>
                          </a:ln>
                          <a:solidFill>
                            <a:srgbClr val="0070C0"/>
                          </a:solidFill>
                          <a:effectLst/>
                          <a:latin typeface="Calibri" pitchFamily="34" charset="0"/>
                        </a:rPr>
                        <a:t> </a:t>
                      </a:r>
                      <a:r>
                        <a:rPr kumimoji="0" lang="it-IT" sz="2400" b="1" i="0" u="none" strike="noStrike" cap="none" normalizeH="0" baseline="0" dirty="0">
                          <a:ln>
                            <a:noFill/>
                          </a:ln>
                          <a:solidFill>
                            <a:srgbClr val="0070C0"/>
                          </a:solidFill>
                          <a:effectLst/>
                          <a:latin typeface="Calibri" pitchFamily="34" charset="0"/>
                        </a:rPr>
                        <a:t>– art. 4 Legge n. 443/1985</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defRPr/>
                      </a:pPr>
                      <a:r>
                        <a:rPr kumimoji="0" lang="it-IT" sz="2200" b="0" i="0" u="none" strike="noStrike" cap="none" normalizeH="0" baseline="0" dirty="0">
                          <a:ln>
                            <a:noFill/>
                          </a:ln>
                          <a:solidFill>
                            <a:schemeClr val="bg1"/>
                          </a:solidFill>
                          <a:effectLst/>
                          <a:latin typeface="Calibri" pitchFamily="34" charset="0"/>
                        </a:rPr>
                        <a:t>L'impresa artigiana può essere svolta anche con la prestazione d'opera di personale dipendente diretto personalmente dall'imprenditore artigiano o dai soci, sempre che non superi i seguenti limiti:</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defRPr/>
                      </a:pPr>
                      <a:r>
                        <a:rPr kumimoji="0" lang="it-IT" sz="2200" b="0" i="0" u="none" strike="noStrike" cap="none" normalizeH="0" baseline="0" dirty="0">
                          <a:ln>
                            <a:noFill/>
                          </a:ln>
                          <a:solidFill>
                            <a:schemeClr val="bg1"/>
                          </a:solidFill>
                          <a:effectLst/>
                          <a:latin typeface="Calibri" pitchFamily="34" charset="0"/>
                        </a:rPr>
                        <a:t>a) per l'impresa che non lavora in serie: un massimo di 18 dipendenti, compresi gli apprendisti in numero non superiore a 9; il numero massimo dei dipendenti può essere elevato fino a 22 a condizione che le unità aggiuntive siano apprendisti;</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defRPr/>
                      </a:pPr>
                      <a:r>
                        <a:rPr kumimoji="0" lang="it-IT" sz="2200" b="0" i="0" u="none" strike="noStrike" cap="none" normalizeH="0" baseline="0" dirty="0">
                          <a:ln>
                            <a:noFill/>
                          </a:ln>
                          <a:solidFill>
                            <a:schemeClr val="bg1"/>
                          </a:solidFill>
                          <a:effectLst/>
                          <a:latin typeface="Calibri" pitchFamily="34" charset="0"/>
                        </a:rPr>
                        <a:t>b) per l'impresa che lavora in serie, purché con lavorazione non del tutto automatizzata: un massimo di 9 dipendenti, compresi gli apprendisti in numero non superiore a 5; il numero massimo dei dipendenti può essere elevato fino a 12 a condizione che le unità aggiuntive siano apprendisti;</a:t>
                      </a:r>
                    </a:p>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endParaRPr kumimoji="0" lang="it-IT" sz="2000" b="0" i="0" u="none" strike="noStrike" cap="none" normalizeH="0" baseline="0" dirty="0">
                        <a:ln>
                          <a:noFill/>
                        </a:ln>
                        <a:solidFill>
                          <a:schemeClr val="bg1"/>
                        </a:solidFill>
                        <a:effectLst/>
                        <a:latin typeface="Calibri" pitchFamily="34" charset="0"/>
                      </a:endParaRPr>
                    </a:p>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endParaRPr kumimoji="0" lang="it-IT" sz="2000" b="0" i="0" u="none" strike="noStrike" cap="none" normalizeH="0" baseline="0" dirty="0">
                        <a:ln>
                          <a:noFill/>
                        </a:ln>
                        <a:solidFill>
                          <a:schemeClr val="bg1"/>
                        </a:solidFill>
                        <a:effectLst/>
                        <a:latin typeface="Calibri" pitchFamily="34" charset="0"/>
                      </a:endParaRPr>
                    </a:p>
                  </a:txBody>
                  <a:tcPr marL="91432" marR="91432"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bl>
          </a:graphicData>
        </a:graphic>
      </p:graphicFrame>
      <p:sp>
        <p:nvSpPr>
          <p:cNvPr id="2765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506BF1A-F4CA-4242-AD57-F08DA209C791}" type="slidenum">
              <a:rPr lang="it-IT" altLang="it-IT" sz="1200">
                <a:solidFill>
                  <a:srgbClr val="FFFFFF"/>
                </a:solidFill>
              </a:rPr>
              <a:pPr>
                <a:spcBef>
                  <a:spcPct val="0"/>
                </a:spcBef>
                <a:buFontTx/>
                <a:buNone/>
                <a:defRPr/>
              </a:pPr>
              <a:t>26</a:t>
            </a:fld>
            <a:endParaRPr lang="it-IT" altLang="it-IT" sz="1200">
              <a:solidFill>
                <a:srgbClr val="FFFFFF"/>
              </a:solidFill>
            </a:endParaRPr>
          </a:p>
        </p:txBody>
      </p:sp>
      <p:pic>
        <p:nvPicPr>
          <p:cNvPr id="2970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10025944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9900" y="158750"/>
            <a:ext cx="103663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604509638"/>
              </p:ext>
            </p:extLst>
          </p:nvPr>
        </p:nvGraphicFramePr>
        <p:xfrm>
          <a:off x="52388" y="1460665"/>
          <a:ext cx="8712200" cy="5425434"/>
        </p:xfrm>
        <a:graphic>
          <a:graphicData uri="http://schemas.openxmlformats.org/drawingml/2006/table">
            <a:tbl>
              <a:tblPr/>
              <a:tblGrid>
                <a:gridCol w="8712200">
                  <a:extLst>
                    <a:ext uri="{9D8B030D-6E8A-4147-A177-3AD203B41FA5}">
                      <a16:colId xmlns:a16="http://schemas.microsoft.com/office/drawing/2014/main" val="20000"/>
                    </a:ext>
                  </a:extLst>
                </a:gridCol>
              </a:tblGrid>
              <a:tr h="5136687">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r>
                        <a:rPr kumimoji="0" lang="it-IT" sz="2400" b="1" i="0" u="none" strike="noStrike" cap="none" normalizeH="0" baseline="0" dirty="0">
                          <a:ln>
                            <a:noFill/>
                          </a:ln>
                          <a:solidFill>
                            <a:srgbClr val="0070C0"/>
                          </a:solidFill>
                          <a:effectLst/>
                          <a:latin typeface="Calibri" pitchFamily="34" charset="0"/>
                        </a:rPr>
                        <a:t>Imprese artigiane</a:t>
                      </a:r>
                      <a:r>
                        <a:rPr kumimoji="0" lang="it-IT" sz="2400" b="0" i="0" u="none" strike="noStrike" cap="none" normalizeH="0" baseline="0" dirty="0">
                          <a:ln>
                            <a:noFill/>
                          </a:ln>
                          <a:solidFill>
                            <a:srgbClr val="0070C0"/>
                          </a:solidFill>
                          <a:effectLst/>
                          <a:latin typeface="Calibri" pitchFamily="34" charset="0"/>
                        </a:rPr>
                        <a:t> </a:t>
                      </a:r>
                      <a:r>
                        <a:rPr kumimoji="0" lang="it-IT" sz="2400" b="1" i="0" u="none" strike="noStrike" cap="none" normalizeH="0" baseline="0" dirty="0">
                          <a:ln>
                            <a:noFill/>
                          </a:ln>
                          <a:solidFill>
                            <a:srgbClr val="0070C0"/>
                          </a:solidFill>
                          <a:effectLst/>
                          <a:latin typeface="Calibri" pitchFamily="34" charset="0"/>
                        </a:rPr>
                        <a:t>– art. 4 Legge n. 443/1985</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defRPr/>
                      </a:pPr>
                      <a:r>
                        <a:rPr kumimoji="0" lang="it-IT" sz="2200" b="0" i="0" u="none" strike="noStrike" cap="none" normalizeH="0" baseline="0" dirty="0">
                          <a:ln>
                            <a:noFill/>
                          </a:ln>
                          <a:solidFill>
                            <a:schemeClr val="bg1"/>
                          </a:solidFill>
                          <a:effectLst/>
                          <a:latin typeface="Calibri" pitchFamily="34" charset="0"/>
                        </a:rPr>
                        <a:t>c) per l'impresa che svolge la propria attività nei settori delle lavorazioni artistiche, tradizionali e dell'abbigliamento su misura: un massimo di 32 dipendenti, compresi gli apprendisti in numero non superiore a 16; il numero massimo dei dipendenti può essere elevato fino a 40 a condizione che le unità aggiuntive siano apprendisti. I settori delle lavorazioni artistiche e tradizionali e dell'abbigliamento su misura saranno individuati con decreto del Presidente della Repubblica, sentite le regioni ed il Consiglio nazionale dell'artigianato;</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defRPr/>
                      </a:pPr>
                      <a:r>
                        <a:rPr kumimoji="0" lang="it-IT" sz="2200" b="0" i="0" u="none" strike="noStrike" cap="none" normalizeH="0" baseline="0" dirty="0">
                          <a:ln>
                            <a:noFill/>
                          </a:ln>
                          <a:solidFill>
                            <a:schemeClr val="bg1"/>
                          </a:solidFill>
                          <a:effectLst/>
                          <a:latin typeface="Calibri" pitchFamily="34" charset="0"/>
                        </a:rPr>
                        <a:t>d) per l'impresa di trasporto: un massimo di 8 dipendenti;</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defRPr/>
                      </a:pPr>
                      <a:r>
                        <a:rPr kumimoji="0" lang="it-IT" sz="2200" b="0" i="0" u="none" strike="noStrike" cap="none" normalizeH="0" baseline="0" dirty="0">
                          <a:ln>
                            <a:noFill/>
                          </a:ln>
                          <a:solidFill>
                            <a:schemeClr val="bg1"/>
                          </a:solidFill>
                          <a:effectLst/>
                          <a:latin typeface="Calibri" pitchFamily="34" charset="0"/>
                        </a:rPr>
                        <a:t>e) per le imprese di costruzioni edili: un massimo di 10 dipendenti, compresi gli apprendisti in numero non superiore a 5; il numero massimo dei dipendenti può essere elevato fino a 14 a condizione che le unità aggiuntive siano apprendisti.</a:t>
                      </a:r>
                      <a:endParaRPr kumimoji="0" lang="it-IT" sz="2000" b="0" i="0" u="none" strike="noStrike" cap="none" normalizeH="0" baseline="0" dirty="0">
                        <a:ln>
                          <a:noFill/>
                        </a:ln>
                        <a:solidFill>
                          <a:schemeClr val="bg1"/>
                        </a:solidFill>
                        <a:effectLst/>
                        <a:latin typeface="Calibri" pitchFamily="34" charset="0"/>
                      </a:endParaRPr>
                    </a:p>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endParaRPr kumimoji="0" lang="it-IT" sz="2000" b="0" i="0" u="none" strike="noStrike" cap="none" normalizeH="0" baseline="0" dirty="0">
                        <a:ln>
                          <a:noFill/>
                        </a:ln>
                        <a:solidFill>
                          <a:schemeClr val="bg1"/>
                        </a:solidFill>
                        <a:effectLst/>
                        <a:latin typeface="Calibri" pitchFamily="34" charset="0"/>
                      </a:endParaRPr>
                    </a:p>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endParaRPr kumimoji="0" lang="it-IT" sz="2000" b="0" i="0" u="none" strike="noStrike" cap="none" normalizeH="0" baseline="0" dirty="0">
                        <a:ln>
                          <a:noFill/>
                        </a:ln>
                        <a:solidFill>
                          <a:schemeClr val="bg1"/>
                        </a:solidFill>
                        <a:effectLst/>
                        <a:latin typeface="Calibri" pitchFamily="34" charset="0"/>
                      </a:endParaRPr>
                    </a:p>
                  </a:txBody>
                  <a:tcPr marL="91432" marR="91432"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bl>
          </a:graphicData>
        </a:graphic>
      </p:graphicFrame>
      <p:sp>
        <p:nvSpPr>
          <p:cNvPr id="2765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506BF1A-F4CA-4242-AD57-F08DA209C791}" type="slidenum">
              <a:rPr lang="it-IT" altLang="it-IT" sz="1200">
                <a:solidFill>
                  <a:srgbClr val="FFFFFF"/>
                </a:solidFill>
              </a:rPr>
              <a:pPr>
                <a:spcBef>
                  <a:spcPct val="0"/>
                </a:spcBef>
                <a:buFontTx/>
                <a:buNone/>
                <a:defRPr/>
              </a:pPr>
              <a:t>27</a:t>
            </a:fld>
            <a:endParaRPr lang="it-IT" altLang="it-IT" sz="1200">
              <a:solidFill>
                <a:srgbClr val="FFFFFF"/>
              </a:solidFill>
            </a:endParaRPr>
          </a:p>
        </p:txBody>
      </p:sp>
      <p:pic>
        <p:nvPicPr>
          <p:cNvPr id="2970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27144881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Sottotitolo 2"/>
          <p:cNvSpPr>
            <a:spLocks noGrp="1"/>
          </p:cNvSpPr>
          <p:nvPr>
            <p:ph type="subTitle" idx="1"/>
          </p:nvPr>
        </p:nvSpPr>
        <p:spPr>
          <a:xfrm>
            <a:off x="1403350" y="1628775"/>
            <a:ext cx="6400800" cy="2768600"/>
          </a:xfrm>
        </p:spPr>
        <p:txBody>
          <a:bodyPr/>
          <a:lstStyle/>
          <a:p>
            <a:pPr eaLnBrk="1" hangingPunct="1"/>
            <a:endParaRPr lang="it-IT" altLang="it-IT" sz="2400" b="1" dirty="0">
              <a:solidFill>
                <a:schemeClr val="accent1"/>
              </a:solidFill>
            </a:endParaRPr>
          </a:p>
          <a:p>
            <a:pPr eaLnBrk="1" hangingPunct="1"/>
            <a:endParaRPr lang="it-IT" altLang="it-IT" b="1" dirty="0">
              <a:solidFill>
                <a:srgbClr val="00B050"/>
              </a:solidFill>
            </a:endParaRPr>
          </a:p>
          <a:p>
            <a:pPr eaLnBrk="1" hangingPunct="1"/>
            <a:r>
              <a:rPr lang="it-IT" altLang="it-IT" b="1" dirty="0">
                <a:solidFill>
                  <a:srgbClr val="00B050"/>
                </a:solidFill>
              </a:rPr>
              <a:t>2.</a:t>
            </a:r>
          </a:p>
          <a:p>
            <a:pPr eaLnBrk="1" hangingPunct="1"/>
            <a:r>
              <a:rPr lang="it-IT" altLang="it-IT" b="1" dirty="0">
                <a:solidFill>
                  <a:srgbClr val="00B050"/>
                </a:solidFill>
              </a:rPr>
              <a:t>APPRENDISTATO DI PRIMO LIVELLO</a:t>
            </a:r>
          </a:p>
        </p:txBody>
      </p:sp>
      <p:sp>
        <p:nvSpPr>
          <p:cNvPr id="12292"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2FD3C9B3-205D-45EA-8B23-7FA1A3D125D0}" type="slidenum">
              <a:rPr lang="it-IT" altLang="it-IT" sz="1200">
                <a:solidFill>
                  <a:srgbClr val="FFFFFF"/>
                </a:solidFill>
              </a:rPr>
              <a:pPr>
                <a:spcBef>
                  <a:spcPct val="0"/>
                </a:spcBef>
                <a:buFontTx/>
                <a:buNone/>
                <a:defRPr/>
              </a:pPr>
              <a:t>28</a:t>
            </a:fld>
            <a:endParaRPr lang="it-IT" altLang="it-IT" sz="1200">
              <a:solidFill>
                <a:srgbClr val="FFFFFF"/>
              </a:solidFill>
            </a:endParaRPr>
          </a:p>
        </p:txBody>
      </p:sp>
      <p:pic>
        <p:nvPicPr>
          <p:cNvPr id="16389"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38784940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Sottotitolo 2"/>
          <p:cNvSpPr>
            <a:spLocks noGrp="1"/>
          </p:cNvSpPr>
          <p:nvPr>
            <p:ph type="subTitle" idx="1"/>
          </p:nvPr>
        </p:nvSpPr>
        <p:spPr>
          <a:xfrm>
            <a:off x="827088" y="1628775"/>
            <a:ext cx="7777162" cy="4537075"/>
          </a:xfrm>
        </p:spPr>
        <p:txBody>
          <a:bodyPr/>
          <a:lstStyle/>
          <a:p>
            <a:pPr algn="just" eaLnBrk="1" hangingPunct="1"/>
            <a:endParaRPr lang="it-IT" altLang="it-IT" sz="1000" b="1" dirty="0">
              <a:solidFill>
                <a:schemeClr val="bg1"/>
              </a:solidFill>
            </a:endParaRPr>
          </a:p>
          <a:p>
            <a:pPr algn="just" eaLnBrk="1" hangingPunct="1"/>
            <a:r>
              <a:rPr lang="it-IT" altLang="it-IT" sz="2400" b="1" dirty="0">
                <a:solidFill>
                  <a:srgbClr val="0070C0"/>
                </a:solidFill>
              </a:rPr>
              <a:t>2.1. Nozione</a:t>
            </a:r>
          </a:p>
          <a:p>
            <a:pPr algn="just" eaLnBrk="1" hangingPunct="1"/>
            <a:r>
              <a:rPr lang="it-IT" altLang="it-IT" sz="2400" b="1" dirty="0">
                <a:solidFill>
                  <a:srgbClr val="0070C0"/>
                </a:solidFill>
              </a:rPr>
              <a:t>2.2. Requisiti soggettivi, durata e regolamentazione</a:t>
            </a:r>
          </a:p>
          <a:p>
            <a:pPr algn="just" eaLnBrk="1" hangingPunct="1"/>
            <a:r>
              <a:rPr lang="it-IT" altLang="it-IT" sz="2400" b="1" dirty="0">
                <a:solidFill>
                  <a:srgbClr val="0070C0"/>
                </a:solidFill>
              </a:rPr>
              <a:t>2.3. Proroga</a:t>
            </a:r>
          </a:p>
          <a:p>
            <a:pPr algn="just" eaLnBrk="1" hangingPunct="1"/>
            <a:r>
              <a:rPr lang="it-IT" altLang="it-IT" sz="2400" b="1" dirty="0">
                <a:solidFill>
                  <a:srgbClr val="0070C0"/>
                </a:solidFill>
              </a:rPr>
              <a:t>2.4. Aspetti operativi</a:t>
            </a:r>
          </a:p>
          <a:p>
            <a:pPr algn="just" eaLnBrk="1" hangingPunct="1"/>
            <a:r>
              <a:rPr lang="it-IT" altLang="it-IT" sz="2400" b="1" dirty="0">
                <a:solidFill>
                  <a:srgbClr val="0070C0"/>
                </a:solidFill>
              </a:rPr>
              <a:t>2.5. Formazione</a:t>
            </a:r>
          </a:p>
          <a:p>
            <a:pPr algn="just" eaLnBrk="1" hangingPunct="1"/>
            <a:r>
              <a:rPr lang="it-IT" altLang="it-IT" sz="2400" b="1" dirty="0">
                <a:solidFill>
                  <a:srgbClr val="0070C0"/>
                </a:solidFill>
              </a:rPr>
              <a:t>2.6. Retribuzione</a:t>
            </a:r>
          </a:p>
          <a:p>
            <a:pPr algn="just" eaLnBrk="1" hangingPunct="1"/>
            <a:r>
              <a:rPr lang="it-IT" altLang="it-IT" sz="2400" b="1" dirty="0">
                <a:solidFill>
                  <a:srgbClr val="0070C0"/>
                </a:solidFill>
              </a:rPr>
              <a:t>2.7. Trasformazione</a:t>
            </a:r>
          </a:p>
          <a:p>
            <a:pPr algn="just" eaLnBrk="1" hangingPunct="1">
              <a:buFontTx/>
              <a:buChar char="-"/>
            </a:pPr>
            <a:endParaRPr lang="it-IT" altLang="it-IT" sz="2400" b="1" dirty="0">
              <a:solidFill>
                <a:srgbClr val="00B050"/>
              </a:solidFill>
            </a:endParaRPr>
          </a:p>
          <a:p>
            <a:pPr algn="just" eaLnBrk="1" hangingPunct="1">
              <a:buFontTx/>
              <a:buChar char="-"/>
            </a:pPr>
            <a:endParaRPr lang="it-IT" altLang="it-IT" sz="2400" b="1" dirty="0">
              <a:solidFill>
                <a:srgbClr val="00B050"/>
              </a:solidFill>
            </a:endParaRPr>
          </a:p>
          <a:p>
            <a:pPr algn="just" eaLnBrk="1" hangingPunct="1">
              <a:buFontTx/>
              <a:buChar char="-"/>
            </a:pPr>
            <a:endParaRPr lang="it-IT" altLang="it-IT" sz="2400" b="1" dirty="0">
              <a:solidFill>
                <a:srgbClr val="00B050"/>
              </a:solidFill>
            </a:endParaRPr>
          </a:p>
        </p:txBody>
      </p:sp>
      <p:sp>
        <p:nvSpPr>
          <p:cNvPr id="1331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C45D399-5476-4A62-B7C7-E7509769002E}" type="slidenum">
              <a:rPr lang="it-IT" altLang="it-IT" sz="1200">
                <a:solidFill>
                  <a:srgbClr val="FFFFFF"/>
                </a:solidFill>
              </a:rPr>
              <a:pPr>
                <a:spcBef>
                  <a:spcPct val="0"/>
                </a:spcBef>
                <a:buFontTx/>
                <a:buNone/>
                <a:defRPr/>
              </a:pPr>
              <a:t>29</a:t>
            </a:fld>
            <a:endParaRPr lang="it-IT" altLang="it-IT" sz="1200">
              <a:solidFill>
                <a:srgbClr val="FFFFFF"/>
              </a:solidFill>
            </a:endParaRPr>
          </a:p>
        </p:txBody>
      </p:sp>
      <p:pic>
        <p:nvPicPr>
          <p:cNvPr id="17413"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8481724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9900" y="158750"/>
            <a:ext cx="103663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235289371"/>
              </p:ext>
            </p:extLst>
          </p:nvPr>
        </p:nvGraphicFramePr>
        <p:xfrm>
          <a:off x="323850" y="1749425"/>
          <a:ext cx="8424863" cy="3645495"/>
        </p:xfrm>
        <a:graphic>
          <a:graphicData uri="http://schemas.openxmlformats.org/drawingml/2006/table">
            <a:tbl>
              <a:tblPr/>
              <a:tblGrid>
                <a:gridCol w="8424863">
                  <a:extLst>
                    <a:ext uri="{9D8B030D-6E8A-4147-A177-3AD203B41FA5}">
                      <a16:colId xmlns:a16="http://schemas.microsoft.com/office/drawing/2014/main" val="20000"/>
                    </a:ext>
                  </a:extLst>
                </a:gridCol>
              </a:tblGrid>
              <a:tr h="52744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2.1 NOZIONE</a:t>
                      </a: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2440917">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lang="it-IT" sz="1800" b="0" i="0" kern="1200" dirty="0">
                          <a:solidFill>
                            <a:schemeClr val="bg1"/>
                          </a:solidFill>
                          <a:effectLst/>
                          <a:latin typeface="+mn-lt"/>
                          <a:ea typeface="+mn-ea"/>
                          <a:cs typeface="+mn-cs"/>
                        </a:rPr>
                        <a:t>Art. 43 Apprendistato per la qualifica e il diploma professionale…..</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1. L'apprendistato per la qualifica e il diploma professionale e il certificato di specializzazione tecnica superiore è strutturato in modo da </a:t>
                      </a:r>
                      <a:r>
                        <a:rPr lang="it-IT" sz="2000" b="1" i="0" kern="1200" dirty="0">
                          <a:solidFill>
                            <a:schemeClr val="bg1"/>
                          </a:solidFill>
                          <a:effectLst/>
                          <a:latin typeface="+mn-lt"/>
                          <a:ea typeface="+mn-ea"/>
                          <a:cs typeface="+mn-cs"/>
                        </a:rPr>
                        <a:t>coniugare la formazione effettuata in azienda con l'istruzione e la formazione professionale svolta dalle istituzioni formative </a:t>
                      </a:r>
                      <a:r>
                        <a:rPr lang="it-IT" sz="2000" b="0" i="0" kern="1200" dirty="0">
                          <a:solidFill>
                            <a:schemeClr val="bg1"/>
                          </a:solidFill>
                          <a:effectLst/>
                          <a:latin typeface="+mn-lt"/>
                          <a:ea typeface="+mn-ea"/>
                          <a:cs typeface="+mn-cs"/>
                        </a:rPr>
                        <a:t>che operano nell'ambito dei sistemi regionali di istruzione e formazione sulla base dei livelli essenziali delle prestazioni di cui al decreto legislativo 17 ottobre 2005, n. 226, e di quelli di cui all'articolo 46</a:t>
                      </a:r>
                      <a:endParaRPr kumimoji="0" lang="it-IT" sz="2000" b="1" i="0" u="none" strike="noStrike" cap="none" normalizeH="0" baseline="0" dirty="0">
                        <a:ln>
                          <a:noFill/>
                        </a:ln>
                        <a:solidFill>
                          <a:schemeClr val="bg1"/>
                        </a:solidFill>
                        <a:effectLst/>
                        <a:latin typeface="Calibri" pitchFamily="34" charset="0"/>
                      </a:endParaRP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618670">
                <a:tc>
                  <a:txBody>
                    <a:bodyPr/>
                    <a:lstStyle/>
                    <a:p>
                      <a:pPr marL="457200" marR="0" lvl="0" indent="-457200" algn="just" defTabSz="914400" rtl="0" eaLnBrk="1" fontAlgn="base" latinLnBrk="0" hangingPunct="1">
                        <a:lnSpc>
                          <a:spcPct val="100000"/>
                        </a:lnSpc>
                        <a:spcBef>
                          <a:spcPct val="0"/>
                        </a:spcBef>
                        <a:spcAft>
                          <a:spcPct val="0"/>
                        </a:spcAft>
                        <a:buClrTx/>
                        <a:buSzTx/>
                        <a:buFont typeface="Arial" pitchFamily="34" charset="0"/>
                        <a:buNone/>
                        <a:tabLst/>
                      </a:pPr>
                      <a:r>
                        <a:rPr kumimoji="0" lang="it-IT" sz="2000" b="0" i="0" u="none" strike="noStrike" cap="none" normalizeH="0" baseline="0" dirty="0">
                          <a:ln>
                            <a:noFill/>
                          </a:ln>
                          <a:solidFill>
                            <a:schemeClr val="bg1"/>
                          </a:solidFill>
                          <a:effectLst/>
                          <a:latin typeface="Calibri" pitchFamily="34" charset="0"/>
                        </a:rPr>
                        <a:t>                                                                 </a:t>
                      </a:r>
                      <a:r>
                        <a:rPr kumimoji="0" lang="it-IT" sz="2000" b="1" i="0" u="none" strike="noStrike" cap="none" normalizeH="0" baseline="0" dirty="0">
                          <a:ln>
                            <a:noFill/>
                          </a:ln>
                          <a:solidFill>
                            <a:srgbClr val="FF0000"/>
                          </a:solidFill>
                          <a:effectLst/>
                          <a:latin typeface="Calibri" pitchFamily="34" charset="0"/>
                        </a:rPr>
                        <a:t>sistema duale</a:t>
                      </a: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3175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E3785641-3C41-4705-95C2-FC5FCDF3C359}" type="slidenum">
              <a:rPr lang="it-IT" altLang="it-IT" sz="1200">
                <a:solidFill>
                  <a:srgbClr val="FFFFFF"/>
                </a:solidFill>
              </a:rPr>
              <a:pPr>
                <a:spcBef>
                  <a:spcPct val="0"/>
                </a:spcBef>
                <a:buFontTx/>
                <a:buNone/>
                <a:defRPr/>
              </a:pPr>
              <a:t>30</a:t>
            </a:fld>
            <a:endParaRPr lang="it-IT" altLang="it-IT" sz="1200">
              <a:solidFill>
                <a:srgbClr val="FFFFFF"/>
              </a:solidFill>
            </a:endParaRPr>
          </a:p>
        </p:txBody>
      </p:sp>
      <p:pic>
        <p:nvPicPr>
          <p:cNvPr id="3380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cxnSp>
        <p:nvCxnSpPr>
          <p:cNvPr id="4" name="Connettore 2 3">
            <a:extLst>
              <a:ext uri="{FF2B5EF4-FFF2-40B4-BE49-F238E27FC236}">
                <a16:creationId xmlns:a16="http://schemas.microsoft.com/office/drawing/2014/main" id="{3C83D14E-717E-43AF-8DAE-C04AE86C7FBE}"/>
              </a:ext>
            </a:extLst>
          </p:cNvPr>
          <p:cNvCxnSpPr>
            <a:cxnSpLocks/>
          </p:cNvCxnSpPr>
          <p:nvPr/>
        </p:nvCxnSpPr>
        <p:spPr>
          <a:xfrm>
            <a:off x="3150067" y="3429000"/>
            <a:ext cx="1637957" cy="13681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71382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9900" y="158750"/>
            <a:ext cx="103663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1808282952"/>
              </p:ext>
            </p:extLst>
          </p:nvPr>
        </p:nvGraphicFramePr>
        <p:xfrm>
          <a:off x="323850" y="1749425"/>
          <a:ext cx="8424863" cy="4559895"/>
        </p:xfrm>
        <a:graphic>
          <a:graphicData uri="http://schemas.openxmlformats.org/drawingml/2006/table">
            <a:tbl>
              <a:tblPr/>
              <a:tblGrid>
                <a:gridCol w="8424863">
                  <a:extLst>
                    <a:ext uri="{9D8B030D-6E8A-4147-A177-3AD203B41FA5}">
                      <a16:colId xmlns:a16="http://schemas.microsoft.com/office/drawing/2014/main" val="20000"/>
                    </a:ext>
                  </a:extLst>
                </a:gridCol>
              </a:tblGrid>
              <a:tr h="52744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2.2 REQUISITI SOGGETTIVI, DURATA E REGOLAMENTAZIONE</a:t>
                      </a: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2440917">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lang="it-IT" sz="1800" b="0" i="0" kern="1200" dirty="0">
                          <a:solidFill>
                            <a:schemeClr val="bg1"/>
                          </a:solidFill>
                          <a:effectLst/>
                          <a:latin typeface="+mn-lt"/>
                          <a:ea typeface="+mn-ea"/>
                          <a:cs typeface="+mn-cs"/>
                        </a:rPr>
                        <a:t>Art. 43 Apprendistato per la qualifica e il diploma professionale…..</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2. Possono essere assunti con il contratto di cui al comma 1, in tutti i settori di attività, i giovani che hanno </a:t>
                      </a:r>
                      <a:r>
                        <a:rPr lang="it-IT" sz="2000" b="1" i="0" kern="1200" dirty="0">
                          <a:solidFill>
                            <a:schemeClr val="bg1"/>
                          </a:solidFill>
                          <a:effectLst/>
                          <a:latin typeface="+mn-lt"/>
                          <a:ea typeface="+mn-ea"/>
                          <a:cs typeface="+mn-cs"/>
                        </a:rPr>
                        <a:t>compiuto i 15 anni di età e fino al compimento dei 25.</a:t>
                      </a:r>
                      <a:r>
                        <a:rPr lang="it-IT" sz="2000" b="0" i="0" kern="1200" dirty="0">
                          <a:solidFill>
                            <a:schemeClr val="bg1"/>
                          </a:solidFill>
                          <a:effectLst/>
                          <a:latin typeface="+mn-lt"/>
                          <a:ea typeface="+mn-ea"/>
                          <a:cs typeface="+mn-cs"/>
                        </a:rPr>
                        <a:t> La </a:t>
                      </a:r>
                      <a:r>
                        <a:rPr lang="it-IT" sz="2000" b="1" i="0" kern="1200" dirty="0">
                          <a:solidFill>
                            <a:schemeClr val="bg1"/>
                          </a:solidFill>
                          <a:effectLst/>
                          <a:latin typeface="+mn-lt"/>
                          <a:ea typeface="+mn-ea"/>
                          <a:cs typeface="+mn-cs"/>
                        </a:rPr>
                        <a:t>durata</a:t>
                      </a:r>
                      <a:r>
                        <a:rPr lang="it-IT" sz="2000" b="0" i="0" kern="1200" dirty="0">
                          <a:solidFill>
                            <a:schemeClr val="bg1"/>
                          </a:solidFill>
                          <a:effectLst/>
                          <a:latin typeface="+mn-lt"/>
                          <a:ea typeface="+mn-ea"/>
                          <a:cs typeface="+mn-cs"/>
                        </a:rPr>
                        <a:t> del contratto è determinata in considerazione della </a:t>
                      </a:r>
                      <a:r>
                        <a:rPr lang="it-IT" sz="2000" b="1" i="0" kern="1200" dirty="0">
                          <a:solidFill>
                            <a:schemeClr val="bg1"/>
                          </a:solidFill>
                          <a:effectLst/>
                          <a:latin typeface="+mn-lt"/>
                          <a:ea typeface="+mn-ea"/>
                          <a:cs typeface="+mn-cs"/>
                        </a:rPr>
                        <a:t>qualifica o del diploma da conseguire e non può in ogni caso essere superiore a tre anni o a quattro anni nel caso di diploma professionale quadriennale.</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endParaRPr lang="it-IT" sz="2000" b="1" i="0" kern="1200" dirty="0">
                        <a:solidFill>
                          <a:schemeClr val="bg1"/>
                        </a:solidFill>
                        <a:effectLst/>
                        <a:latin typeface="+mn-lt"/>
                        <a:ea typeface="+mn-ea"/>
                        <a:cs typeface="+mn-cs"/>
                      </a:endParaRP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kumimoji="0" lang="it-IT" sz="2000" b="0" i="0" u="none" strike="noStrike" cap="none" normalizeH="0" baseline="0" dirty="0">
                          <a:ln>
                            <a:noFill/>
                          </a:ln>
                          <a:solidFill>
                            <a:schemeClr val="bg1"/>
                          </a:solidFill>
                          <a:effectLst/>
                          <a:latin typeface="Calibri" pitchFamily="34" charset="0"/>
                        </a:rPr>
                        <a:t>3.Fermo restando quanto previsto dall'articolo 46, comma 1, </a:t>
                      </a:r>
                      <a:r>
                        <a:rPr kumimoji="0" lang="it-IT" sz="2000" b="1" i="0" u="none" strike="noStrike" cap="none" normalizeH="0" baseline="0" dirty="0">
                          <a:ln>
                            <a:noFill/>
                          </a:ln>
                          <a:solidFill>
                            <a:schemeClr val="bg1"/>
                          </a:solidFill>
                          <a:effectLst/>
                          <a:latin typeface="Calibri" pitchFamily="34" charset="0"/>
                        </a:rPr>
                        <a:t>la regolamentazione</a:t>
                      </a:r>
                      <a:r>
                        <a:rPr kumimoji="0" lang="it-IT" sz="2000" b="0" i="0" u="none" strike="noStrike" cap="none" normalizeH="0" baseline="0" dirty="0">
                          <a:ln>
                            <a:noFill/>
                          </a:ln>
                          <a:solidFill>
                            <a:schemeClr val="bg1"/>
                          </a:solidFill>
                          <a:effectLst/>
                          <a:latin typeface="Calibri" pitchFamily="34" charset="0"/>
                        </a:rPr>
                        <a:t> dell'apprendistato per la qualifica e il diploma professionale e il certificato di specializzazione tecnica superiore è </a:t>
                      </a:r>
                      <a:r>
                        <a:rPr kumimoji="0" lang="it-IT" sz="2000" b="1" i="0" u="none" strike="noStrike" cap="none" normalizeH="0" baseline="0" dirty="0">
                          <a:ln>
                            <a:noFill/>
                          </a:ln>
                          <a:solidFill>
                            <a:schemeClr val="bg1"/>
                          </a:solidFill>
                          <a:effectLst/>
                          <a:latin typeface="Calibri" pitchFamily="34" charset="0"/>
                        </a:rPr>
                        <a:t>rimessa alle regioni e alle province autonome di Trento e Bolzano.</a:t>
                      </a: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618670">
                <a:tc>
                  <a:txBody>
                    <a:bodyPr/>
                    <a:lstStyle/>
                    <a:p>
                      <a:pPr marL="457200" marR="0" lvl="0" indent="-457200" algn="just" defTabSz="914400" rtl="0" eaLnBrk="1" fontAlgn="base" latinLnBrk="0" hangingPunct="1">
                        <a:lnSpc>
                          <a:spcPct val="100000"/>
                        </a:lnSpc>
                        <a:spcBef>
                          <a:spcPct val="0"/>
                        </a:spcBef>
                        <a:spcAft>
                          <a:spcPct val="0"/>
                        </a:spcAft>
                        <a:buClrTx/>
                        <a:buSzTx/>
                        <a:buFont typeface="Arial" pitchFamily="34" charset="0"/>
                        <a:buNone/>
                        <a:tabLst/>
                      </a:pPr>
                      <a:endParaRPr kumimoji="0" lang="it-IT" sz="2000" b="0" i="0" u="none" strike="noStrike" cap="none" normalizeH="0" baseline="0" dirty="0">
                        <a:ln>
                          <a:noFill/>
                        </a:ln>
                        <a:solidFill>
                          <a:schemeClr val="bg1"/>
                        </a:solidFill>
                        <a:effectLst/>
                        <a:latin typeface="Calibri" pitchFamily="34" charset="0"/>
                      </a:endParaRP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3175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E3785641-3C41-4705-95C2-FC5FCDF3C359}" type="slidenum">
              <a:rPr lang="it-IT" altLang="it-IT" sz="1200">
                <a:solidFill>
                  <a:srgbClr val="FFFFFF"/>
                </a:solidFill>
              </a:rPr>
              <a:pPr>
                <a:spcBef>
                  <a:spcPct val="0"/>
                </a:spcBef>
                <a:buFontTx/>
                <a:buNone/>
                <a:defRPr/>
              </a:pPr>
              <a:t>31</a:t>
            </a:fld>
            <a:endParaRPr lang="it-IT" altLang="it-IT" sz="1200">
              <a:solidFill>
                <a:srgbClr val="FFFFFF"/>
              </a:solidFill>
            </a:endParaRPr>
          </a:p>
        </p:txBody>
      </p:sp>
      <p:pic>
        <p:nvPicPr>
          <p:cNvPr id="3380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9900" y="158750"/>
            <a:ext cx="103663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1745888170"/>
              </p:ext>
            </p:extLst>
          </p:nvPr>
        </p:nvGraphicFramePr>
        <p:xfrm>
          <a:off x="261937" y="1462050"/>
          <a:ext cx="8424863" cy="5338195"/>
        </p:xfrm>
        <a:graphic>
          <a:graphicData uri="http://schemas.openxmlformats.org/drawingml/2006/table">
            <a:tbl>
              <a:tblPr/>
              <a:tblGrid>
                <a:gridCol w="8424863">
                  <a:extLst>
                    <a:ext uri="{9D8B030D-6E8A-4147-A177-3AD203B41FA5}">
                      <a16:colId xmlns:a16="http://schemas.microsoft.com/office/drawing/2014/main" val="20000"/>
                    </a:ext>
                  </a:extLst>
                </a:gridCol>
              </a:tblGrid>
              <a:tr h="46481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2.3 PROROGA</a:t>
                      </a: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4222421">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lang="it-IT" sz="1800" b="0" i="0" kern="1200" dirty="0">
                          <a:solidFill>
                            <a:schemeClr val="bg1"/>
                          </a:solidFill>
                          <a:effectLst/>
                          <a:latin typeface="+mn-lt"/>
                          <a:ea typeface="+mn-ea"/>
                          <a:cs typeface="+mn-cs"/>
                        </a:rPr>
                        <a:t>Art. 43 Apprendistato per la qualifica e il diploma professionale…..</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4. In relazione alle qualificazioni contenute nel Repertorio di cui all'articolo 41, comma 3, i datori di lavoro hanno la </a:t>
                      </a:r>
                      <a:r>
                        <a:rPr lang="it-IT" sz="2000" b="1" i="0" kern="1200" dirty="0">
                          <a:solidFill>
                            <a:schemeClr val="bg1"/>
                          </a:solidFill>
                          <a:effectLst/>
                          <a:latin typeface="+mn-lt"/>
                          <a:ea typeface="+mn-ea"/>
                          <a:cs typeface="+mn-cs"/>
                        </a:rPr>
                        <a:t>facoltà di prorogare fino ad un anno il contratto di apprendistato dei giovani qualificati e diplomati</a:t>
                      </a:r>
                      <a:r>
                        <a:rPr lang="it-IT" sz="2000" b="0" i="0" kern="1200" dirty="0">
                          <a:solidFill>
                            <a:schemeClr val="bg1"/>
                          </a:solidFill>
                          <a:effectLst/>
                          <a:latin typeface="+mn-lt"/>
                          <a:ea typeface="+mn-ea"/>
                          <a:cs typeface="+mn-cs"/>
                        </a:rPr>
                        <a:t>, che hanno concluso positivamente i percorsi di cui al comma 1, </a:t>
                      </a:r>
                      <a:r>
                        <a:rPr lang="it-IT" sz="2000" b="1" i="0" kern="1200" dirty="0">
                          <a:solidFill>
                            <a:schemeClr val="bg1"/>
                          </a:solidFill>
                          <a:effectLst/>
                          <a:latin typeface="+mn-lt"/>
                          <a:ea typeface="+mn-ea"/>
                          <a:cs typeface="+mn-cs"/>
                        </a:rPr>
                        <a:t>per il consolidamento e l'acquisizione di ulteriori competenze tecnico-professionali e specialistiche</a:t>
                      </a:r>
                      <a:r>
                        <a:rPr lang="it-IT" sz="2000" b="0" i="0" kern="1200" dirty="0">
                          <a:solidFill>
                            <a:schemeClr val="bg1"/>
                          </a:solidFill>
                          <a:effectLst/>
                          <a:latin typeface="+mn-lt"/>
                          <a:ea typeface="+mn-ea"/>
                          <a:cs typeface="+mn-cs"/>
                        </a:rPr>
                        <a:t>, utili anche ai fini dell'acquisizione del certificato di specializzazione tecnica superiore o del diploma di maturità professionale all'esito del corso annuale integrativo di cui all'articolo 15, comma 6, del decreto legislativo n. 226 del 2005. Il contratto di apprendistato può essere p</a:t>
                      </a:r>
                      <a:r>
                        <a:rPr lang="it-IT" sz="2000" b="1" i="0" kern="1200" dirty="0">
                          <a:solidFill>
                            <a:schemeClr val="bg1"/>
                          </a:solidFill>
                          <a:effectLst/>
                          <a:latin typeface="+mn-lt"/>
                          <a:ea typeface="+mn-ea"/>
                          <a:cs typeface="+mn-cs"/>
                        </a:rPr>
                        <a:t>rorogato fino ad un anno anche nel caso in cui, al termine dei percorsi di cui al comma 1, l'apprendista non abbia conseguito la qualifica, il diploma, il certificato di specializzazione tecnica superiore o il diploma di maturità professionale all'esito del corso annuale integrativo. </a:t>
                      </a:r>
                      <a:endParaRPr kumimoji="0" lang="it-IT" sz="2000" b="1" i="0" u="none" strike="noStrike" cap="none" normalizeH="0" baseline="0" dirty="0">
                        <a:ln>
                          <a:noFill/>
                        </a:ln>
                        <a:solidFill>
                          <a:schemeClr val="bg1"/>
                        </a:solidFill>
                        <a:effectLst/>
                        <a:latin typeface="Calibri" pitchFamily="34" charset="0"/>
                      </a:endParaRP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545203">
                <a:tc>
                  <a:txBody>
                    <a:bodyPr/>
                    <a:lstStyle/>
                    <a:p>
                      <a:pPr marL="457200" marR="0" lvl="0" indent="-457200" algn="just" defTabSz="914400" rtl="0" eaLnBrk="1" fontAlgn="base" latinLnBrk="0" hangingPunct="1">
                        <a:lnSpc>
                          <a:spcPct val="100000"/>
                        </a:lnSpc>
                        <a:spcBef>
                          <a:spcPct val="0"/>
                        </a:spcBef>
                        <a:spcAft>
                          <a:spcPct val="0"/>
                        </a:spcAft>
                        <a:buClrTx/>
                        <a:buSzTx/>
                        <a:buFont typeface="Arial" pitchFamily="34" charset="0"/>
                        <a:buNone/>
                        <a:tabLst/>
                      </a:pPr>
                      <a:endParaRPr kumimoji="0" lang="it-IT" sz="2000" b="0" i="0" u="none" strike="noStrike" cap="none" normalizeH="0" baseline="0" dirty="0">
                        <a:ln>
                          <a:noFill/>
                        </a:ln>
                        <a:solidFill>
                          <a:schemeClr val="bg1"/>
                        </a:solidFill>
                        <a:effectLst/>
                        <a:latin typeface="Calibri" pitchFamily="34" charset="0"/>
                      </a:endParaRP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3175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E3785641-3C41-4705-95C2-FC5FCDF3C359}" type="slidenum">
              <a:rPr lang="it-IT" altLang="it-IT" sz="1200">
                <a:solidFill>
                  <a:srgbClr val="FFFFFF"/>
                </a:solidFill>
              </a:rPr>
              <a:pPr>
                <a:spcBef>
                  <a:spcPct val="0"/>
                </a:spcBef>
                <a:buFontTx/>
                <a:buNone/>
                <a:defRPr/>
              </a:pPr>
              <a:t>32</a:t>
            </a:fld>
            <a:endParaRPr lang="it-IT" altLang="it-IT" sz="1200">
              <a:solidFill>
                <a:srgbClr val="FFFFFF"/>
              </a:solidFill>
            </a:endParaRPr>
          </a:p>
        </p:txBody>
      </p:sp>
      <p:pic>
        <p:nvPicPr>
          <p:cNvPr id="3380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31019422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9900" y="158750"/>
            <a:ext cx="103663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3579980505"/>
              </p:ext>
            </p:extLst>
          </p:nvPr>
        </p:nvGraphicFramePr>
        <p:xfrm>
          <a:off x="261937" y="1462050"/>
          <a:ext cx="8424863" cy="5338195"/>
        </p:xfrm>
        <a:graphic>
          <a:graphicData uri="http://schemas.openxmlformats.org/drawingml/2006/table">
            <a:tbl>
              <a:tblPr/>
              <a:tblGrid>
                <a:gridCol w="8424863">
                  <a:extLst>
                    <a:ext uri="{9D8B030D-6E8A-4147-A177-3AD203B41FA5}">
                      <a16:colId xmlns:a16="http://schemas.microsoft.com/office/drawing/2014/main" val="20000"/>
                    </a:ext>
                  </a:extLst>
                </a:gridCol>
              </a:tblGrid>
              <a:tr h="46481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2.4 ASPETTI OPERATIVI</a:t>
                      </a: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4222421">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lang="it-IT" sz="1800" b="0" i="0" kern="1200" dirty="0">
                          <a:solidFill>
                            <a:schemeClr val="bg1"/>
                          </a:solidFill>
                          <a:effectLst/>
                          <a:latin typeface="+mn-lt"/>
                          <a:ea typeface="+mn-ea"/>
                          <a:cs typeface="+mn-cs"/>
                        </a:rPr>
                        <a:t>Art. 43 Apprendistato per la qualifica e il diploma professionale…..</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6. Il datore di lavoro che intende stipulare il contratto di apprendistato per la qualifica e il diploma professionale, il diploma di istruzione secondaria superiore e il certificato di specializzazione tecnica superiore sottoscrive un </a:t>
                      </a:r>
                      <a:r>
                        <a:rPr lang="it-IT" sz="2000" b="1" i="0" kern="1200" dirty="0">
                          <a:solidFill>
                            <a:schemeClr val="bg1"/>
                          </a:solidFill>
                          <a:effectLst/>
                          <a:latin typeface="+mn-lt"/>
                          <a:ea typeface="+mn-ea"/>
                          <a:cs typeface="+mn-cs"/>
                        </a:rPr>
                        <a:t>protocollo con l'istituzione formativa a cui lo studente è iscritto</a:t>
                      </a:r>
                      <a:r>
                        <a:rPr lang="it-IT" sz="2000" b="0" i="0" kern="1200" dirty="0">
                          <a:solidFill>
                            <a:schemeClr val="bg1"/>
                          </a:solidFill>
                          <a:effectLst/>
                          <a:latin typeface="+mn-lt"/>
                          <a:ea typeface="+mn-ea"/>
                          <a:cs typeface="+mn-cs"/>
                        </a:rPr>
                        <a:t>, che stabilisce il contenuto e la durata degli obblighi formativi del datore di lavoro, secondo lo schema definito con il decreto di cui all'articolo 46, comma 1. Con il medesimo decreto sono definiti i criteri generali per la realizzazione dei percorsi di apprendistato, e, in particolare, i requisiti delle imprese nelle quali si svolge e il monte orario massimo del percorso scolastico che può essere svolto in apprendistato, nonché il numero di ore da effettuare in azienda, nel rispetto dell'autonomia delle istituzioni scolastiche e delle competenze delle regioni e delle province autonome.</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endParaRPr lang="it-IT" sz="2000" b="0" i="0" kern="1200" dirty="0">
                        <a:solidFill>
                          <a:schemeClr val="bg1"/>
                        </a:solidFill>
                        <a:effectLst/>
                        <a:latin typeface="+mn-lt"/>
                        <a:ea typeface="+mn-ea"/>
                        <a:cs typeface="+mn-cs"/>
                      </a:endParaRP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545203">
                <a:tc>
                  <a:txBody>
                    <a:bodyPr/>
                    <a:lstStyle/>
                    <a:p>
                      <a:pPr marL="457200" marR="0" lvl="0" indent="-457200" algn="just" defTabSz="914400" rtl="0" eaLnBrk="1" fontAlgn="base" latinLnBrk="0" hangingPunct="1">
                        <a:lnSpc>
                          <a:spcPct val="100000"/>
                        </a:lnSpc>
                        <a:spcBef>
                          <a:spcPct val="0"/>
                        </a:spcBef>
                        <a:spcAft>
                          <a:spcPct val="0"/>
                        </a:spcAft>
                        <a:buClrTx/>
                        <a:buSzTx/>
                        <a:buFont typeface="Arial" pitchFamily="34" charset="0"/>
                        <a:buNone/>
                        <a:tabLst/>
                      </a:pPr>
                      <a:endParaRPr kumimoji="0" lang="it-IT" sz="2000" b="0" i="0" u="none" strike="noStrike" cap="none" normalizeH="0" baseline="0" dirty="0">
                        <a:ln>
                          <a:noFill/>
                        </a:ln>
                        <a:solidFill>
                          <a:schemeClr val="bg1"/>
                        </a:solidFill>
                        <a:effectLst/>
                        <a:latin typeface="Calibri" pitchFamily="34" charset="0"/>
                      </a:endParaRP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3175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E3785641-3C41-4705-95C2-FC5FCDF3C359}" type="slidenum">
              <a:rPr lang="it-IT" altLang="it-IT" sz="1200">
                <a:solidFill>
                  <a:srgbClr val="FFFFFF"/>
                </a:solidFill>
              </a:rPr>
              <a:pPr>
                <a:spcBef>
                  <a:spcPct val="0"/>
                </a:spcBef>
                <a:buFontTx/>
                <a:buNone/>
                <a:defRPr/>
              </a:pPr>
              <a:t>33</a:t>
            </a:fld>
            <a:endParaRPr lang="it-IT" altLang="it-IT" sz="1200">
              <a:solidFill>
                <a:srgbClr val="FFFFFF"/>
              </a:solidFill>
            </a:endParaRPr>
          </a:p>
        </p:txBody>
      </p:sp>
      <p:pic>
        <p:nvPicPr>
          <p:cNvPr id="3380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11932251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9900" y="158750"/>
            <a:ext cx="103663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2139653754"/>
              </p:ext>
            </p:extLst>
          </p:nvPr>
        </p:nvGraphicFramePr>
        <p:xfrm>
          <a:off x="261937" y="1462050"/>
          <a:ext cx="8424863" cy="5232438"/>
        </p:xfrm>
        <a:graphic>
          <a:graphicData uri="http://schemas.openxmlformats.org/drawingml/2006/table">
            <a:tbl>
              <a:tblPr/>
              <a:tblGrid>
                <a:gridCol w="8424863">
                  <a:extLst>
                    <a:ext uri="{9D8B030D-6E8A-4147-A177-3AD203B41FA5}">
                      <a16:colId xmlns:a16="http://schemas.microsoft.com/office/drawing/2014/main" val="20000"/>
                    </a:ext>
                  </a:extLst>
                </a:gridCol>
              </a:tblGrid>
              <a:tr h="46481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2.5 FORMAZIONE</a:t>
                      </a: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4222421">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lang="it-IT" sz="1800" b="0" i="0" kern="1200" dirty="0">
                          <a:solidFill>
                            <a:schemeClr val="bg1"/>
                          </a:solidFill>
                          <a:effectLst/>
                          <a:latin typeface="+mn-lt"/>
                          <a:ea typeface="+mn-ea"/>
                          <a:cs typeface="+mn-cs"/>
                        </a:rPr>
                        <a:t>Art. 43 Apprendistato per la qualifica e il diploma professionale…..</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Nell'apprendistato che si svolge nell'ambito del sistema di istruzione e formazione professionale regionale, </a:t>
                      </a:r>
                      <a:r>
                        <a:rPr lang="it-IT" sz="2000" b="1" i="0" kern="1200" dirty="0">
                          <a:solidFill>
                            <a:schemeClr val="bg1"/>
                          </a:solidFill>
                          <a:effectLst/>
                          <a:latin typeface="+mn-lt"/>
                          <a:ea typeface="+mn-ea"/>
                          <a:cs typeface="+mn-cs"/>
                        </a:rPr>
                        <a:t>la formazione esterna all'azienda è impartita nell'istituzione formativa a cui lo studente è iscritto e non può essere superiore al 60 per cento dell'orario ordinamentale per il secondo anno e al 50 per cento per il terzo e quarto anno</a:t>
                      </a:r>
                      <a:r>
                        <a:rPr lang="it-IT" sz="2000" b="0" i="0" kern="1200" dirty="0">
                          <a:solidFill>
                            <a:schemeClr val="bg1"/>
                          </a:solidFill>
                          <a:effectLst/>
                          <a:latin typeface="+mn-lt"/>
                          <a:ea typeface="+mn-ea"/>
                          <a:cs typeface="+mn-cs"/>
                        </a:rPr>
                        <a:t>, nonché per l'anno successivo finalizzato al conseguimento del certificato di specializzazione tecnica, in ogni caso nell'ambito delle risorse umane, finanziarie e strumentali disponibili nel rispetto di quanto stabilito dalla legislazione vigente.</a:t>
                      </a:r>
                      <a:endParaRPr kumimoji="0" lang="it-IT" sz="2000" b="1" i="0" u="none" strike="noStrike" cap="none" normalizeH="0" baseline="0" dirty="0">
                        <a:ln>
                          <a:noFill/>
                        </a:ln>
                        <a:solidFill>
                          <a:schemeClr val="bg1"/>
                        </a:solidFill>
                        <a:effectLst/>
                        <a:latin typeface="Calibri" pitchFamily="34" charset="0"/>
                      </a:endParaRP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545203">
                <a:tc>
                  <a:txBody>
                    <a:bodyPr/>
                    <a:lstStyle/>
                    <a:p>
                      <a:pPr marL="457200" marR="0" lvl="0" indent="-457200" algn="just" defTabSz="914400" rtl="0" eaLnBrk="1" fontAlgn="base" latinLnBrk="0" hangingPunct="1">
                        <a:lnSpc>
                          <a:spcPct val="100000"/>
                        </a:lnSpc>
                        <a:spcBef>
                          <a:spcPct val="0"/>
                        </a:spcBef>
                        <a:spcAft>
                          <a:spcPct val="0"/>
                        </a:spcAft>
                        <a:buClrTx/>
                        <a:buSzTx/>
                        <a:buFont typeface="Arial" pitchFamily="34" charset="0"/>
                        <a:buNone/>
                        <a:tabLst/>
                      </a:pPr>
                      <a:endParaRPr kumimoji="0" lang="it-IT" sz="2000" b="0" i="0" u="none" strike="noStrike" cap="none" normalizeH="0" baseline="0" dirty="0">
                        <a:ln>
                          <a:noFill/>
                        </a:ln>
                        <a:solidFill>
                          <a:schemeClr val="bg1"/>
                        </a:solidFill>
                        <a:effectLst/>
                        <a:latin typeface="Calibri" pitchFamily="34" charset="0"/>
                      </a:endParaRP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3175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E3785641-3C41-4705-95C2-FC5FCDF3C359}" type="slidenum">
              <a:rPr lang="it-IT" altLang="it-IT" sz="1200">
                <a:solidFill>
                  <a:srgbClr val="FFFFFF"/>
                </a:solidFill>
              </a:rPr>
              <a:pPr>
                <a:spcBef>
                  <a:spcPct val="0"/>
                </a:spcBef>
                <a:buFontTx/>
                <a:buNone/>
                <a:defRPr/>
              </a:pPr>
              <a:t>34</a:t>
            </a:fld>
            <a:endParaRPr lang="it-IT" altLang="it-IT" sz="1200">
              <a:solidFill>
                <a:srgbClr val="FFFFFF"/>
              </a:solidFill>
            </a:endParaRPr>
          </a:p>
        </p:txBody>
      </p:sp>
      <p:pic>
        <p:nvPicPr>
          <p:cNvPr id="3380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40907212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9900" y="158750"/>
            <a:ext cx="103663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672003227"/>
              </p:ext>
            </p:extLst>
          </p:nvPr>
        </p:nvGraphicFramePr>
        <p:xfrm>
          <a:off x="261937" y="1462050"/>
          <a:ext cx="8424863" cy="5232438"/>
        </p:xfrm>
        <a:graphic>
          <a:graphicData uri="http://schemas.openxmlformats.org/drawingml/2006/table">
            <a:tbl>
              <a:tblPr/>
              <a:tblGrid>
                <a:gridCol w="8424863">
                  <a:extLst>
                    <a:ext uri="{9D8B030D-6E8A-4147-A177-3AD203B41FA5}">
                      <a16:colId xmlns:a16="http://schemas.microsoft.com/office/drawing/2014/main" val="20000"/>
                    </a:ext>
                  </a:extLst>
                </a:gridCol>
              </a:tblGrid>
              <a:tr h="46481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2.6 RETRIBUZIONE</a:t>
                      </a: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4222421">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lang="it-IT" sz="1800" b="0" i="0" kern="1200" dirty="0">
                          <a:solidFill>
                            <a:schemeClr val="bg1"/>
                          </a:solidFill>
                          <a:effectLst/>
                          <a:latin typeface="+mn-lt"/>
                          <a:ea typeface="+mn-ea"/>
                          <a:cs typeface="+mn-cs"/>
                        </a:rPr>
                        <a:t>Art. 43 Apprendistato per la qualifica e il diploma professionale…..</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7. Per le </a:t>
                      </a:r>
                      <a:r>
                        <a:rPr lang="it-IT" sz="2000" b="1" i="0" u="sng" kern="1200" dirty="0">
                          <a:solidFill>
                            <a:schemeClr val="bg1"/>
                          </a:solidFill>
                          <a:effectLst/>
                          <a:latin typeface="+mn-lt"/>
                          <a:ea typeface="+mn-ea"/>
                          <a:cs typeface="+mn-cs"/>
                        </a:rPr>
                        <a:t>ore di formazione svolte nella istituzione formativa il datore di lavoro è esonerato da ogni obbligo retributivo</a:t>
                      </a:r>
                      <a:r>
                        <a:rPr lang="it-IT" sz="2000" b="0" i="0" kern="1200" dirty="0">
                          <a:solidFill>
                            <a:schemeClr val="bg1"/>
                          </a:solidFill>
                          <a:effectLst/>
                          <a:latin typeface="+mn-lt"/>
                          <a:ea typeface="+mn-ea"/>
                          <a:cs typeface="+mn-cs"/>
                        </a:rPr>
                        <a:t>. Per le </a:t>
                      </a:r>
                      <a:r>
                        <a:rPr lang="it-IT" sz="2000" b="1" i="0" u="sng" kern="1200" dirty="0">
                          <a:solidFill>
                            <a:schemeClr val="bg1"/>
                          </a:solidFill>
                          <a:effectLst/>
                          <a:latin typeface="+mn-lt"/>
                          <a:ea typeface="+mn-ea"/>
                          <a:cs typeface="+mn-cs"/>
                        </a:rPr>
                        <a:t>ore di formazione a carico del datore di lavoro è riconosciuta al lavoratore una retribuzione pari al 10 per cento di quella che gli sarebbe dovuta</a:t>
                      </a:r>
                      <a:r>
                        <a:rPr lang="it-IT" sz="2000" b="0" i="0" kern="1200" dirty="0">
                          <a:solidFill>
                            <a:schemeClr val="bg1"/>
                          </a:solidFill>
                          <a:effectLst/>
                          <a:latin typeface="+mn-lt"/>
                          <a:ea typeface="+mn-ea"/>
                          <a:cs typeface="+mn-cs"/>
                        </a:rPr>
                        <a:t>. Sono fatte salve le diverse previsioni dei contratti collettivi.</a:t>
                      </a:r>
                      <a:endParaRPr kumimoji="0" lang="it-IT" sz="2000" b="1" i="0" u="none" strike="noStrike" cap="none" normalizeH="0" baseline="0" dirty="0">
                        <a:ln>
                          <a:noFill/>
                        </a:ln>
                        <a:solidFill>
                          <a:schemeClr val="bg1"/>
                        </a:solidFill>
                        <a:effectLst/>
                        <a:latin typeface="Calibri" pitchFamily="34" charset="0"/>
                      </a:endParaRP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545203">
                <a:tc>
                  <a:txBody>
                    <a:bodyPr/>
                    <a:lstStyle/>
                    <a:p>
                      <a:pPr marL="457200" marR="0" lvl="0" indent="-457200" algn="just" defTabSz="914400" rtl="0" eaLnBrk="1" fontAlgn="base" latinLnBrk="0" hangingPunct="1">
                        <a:lnSpc>
                          <a:spcPct val="100000"/>
                        </a:lnSpc>
                        <a:spcBef>
                          <a:spcPct val="0"/>
                        </a:spcBef>
                        <a:spcAft>
                          <a:spcPct val="0"/>
                        </a:spcAft>
                        <a:buClrTx/>
                        <a:buSzTx/>
                        <a:buFont typeface="Arial" pitchFamily="34" charset="0"/>
                        <a:buNone/>
                        <a:tabLst/>
                      </a:pPr>
                      <a:endParaRPr kumimoji="0" lang="it-IT" sz="2000" b="0" i="0" u="none" strike="noStrike" cap="none" normalizeH="0" baseline="0" dirty="0">
                        <a:ln>
                          <a:noFill/>
                        </a:ln>
                        <a:solidFill>
                          <a:schemeClr val="bg1"/>
                        </a:solidFill>
                        <a:effectLst/>
                        <a:latin typeface="Calibri" pitchFamily="34" charset="0"/>
                      </a:endParaRP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3175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E3785641-3C41-4705-95C2-FC5FCDF3C359}" type="slidenum">
              <a:rPr lang="it-IT" altLang="it-IT" sz="1200">
                <a:solidFill>
                  <a:srgbClr val="FFFFFF"/>
                </a:solidFill>
              </a:rPr>
              <a:pPr>
                <a:spcBef>
                  <a:spcPct val="0"/>
                </a:spcBef>
                <a:buFontTx/>
                <a:buNone/>
                <a:defRPr/>
              </a:pPr>
              <a:t>35</a:t>
            </a:fld>
            <a:endParaRPr lang="it-IT" altLang="it-IT" sz="1200">
              <a:solidFill>
                <a:srgbClr val="FFFFFF"/>
              </a:solidFill>
            </a:endParaRPr>
          </a:p>
        </p:txBody>
      </p:sp>
      <p:pic>
        <p:nvPicPr>
          <p:cNvPr id="3380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6639984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9900" y="158750"/>
            <a:ext cx="103663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285458824"/>
              </p:ext>
            </p:extLst>
          </p:nvPr>
        </p:nvGraphicFramePr>
        <p:xfrm>
          <a:off x="261937" y="1462050"/>
          <a:ext cx="8424863" cy="5232438"/>
        </p:xfrm>
        <a:graphic>
          <a:graphicData uri="http://schemas.openxmlformats.org/drawingml/2006/table">
            <a:tbl>
              <a:tblPr/>
              <a:tblGrid>
                <a:gridCol w="8424863">
                  <a:extLst>
                    <a:ext uri="{9D8B030D-6E8A-4147-A177-3AD203B41FA5}">
                      <a16:colId xmlns:a16="http://schemas.microsoft.com/office/drawing/2014/main" val="20000"/>
                    </a:ext>
                  </a:extLst>
                </a:gridCol>
              </a:tblGrid>
              <a:tr h="46481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2.7 TRASFORMAZIONE</a:t>
                      </a: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4222421">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lang="it-IT" sz="1800" b="0" i="0" kern="1200" dirty="0">
                          <a:solidFill>
                            <a:schemeClr val="bg1"/>
                          </a:solidFill>
                          <a:effectLst/>
                          <a:latin typeface="+mn-lt"/>
                          <a:ea typeface="+mn-ea"/>
                          <a:cs typeface="+mn-cs"/>
                        </a:rPr>
                        <a:t>Art. 43 Apprendistato per la qualifica e il diploma professionale…..</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9. Successivamente al conseguimento della qualifica o del diploma professionale ai sensi del decreto legislativo n. 226 del 2005, nonché del diploma di istruzione secondaria superiore, allo scopo di conseguire la qualificazione professionale ai fini contrattuali, è </a:t>
                      </a:r>
                      <a:r>
                        <a:rPr lang="it-IT" sz="2000" b="1" i="0" kern="1200" dirty="0">
                          <a:solidFill>
                            <a:schemeClr val="bg1"/>
                          </a:solidFill>
                          <a:effectLst/>
                          <a:latin typeface="+mn-lt"/>
                          <a:ea typeface="+mn-ea"/>
                          <a:cs typeface="+mn-cs"/>
                        </a:rPr>
                        <a:t>possibile la trasformazione del contratto in apprendistato professionalizzante</a:t>
                      </a:r>
                      <a:r>
                        <a:rPr lang="it-IT" sz="2000" b="0" i="0" kern="1200" dirty="0">
                          <a:solidFill>
                            <a:schemeClr val="bg1"/>
                          </a:solidFill>
                          <a:effectLst/>
                          <a:latin typeface="+mn-lt"/>
                          <a:ea typeface="+mn-ea"/>
                          <a:cs typeface="+mn-cs"/>
                        </a:rPr>
                        <a:t>. In tal caso, </a:t>
                      </a:r>
                      <a:r>
                        <a:rPr lang="it-IT" sz="2000" b="1" i="0" kern="1200" dirty="0">
                          <a:solidFill>
                            <a:schemeClr val="bg1"/>
                          </a:solidFill>
                          <a:effectLst/>
                          <a:latin typeface="+mn-lt"/>
                          <a:ea typeface="+mn-ea"/>
                          <a:cs typeface="+mn-cs"/>
                        </a:rPr>
                        <a:t>la durata massima complessiva dei due periodi di apprendistato non può eccedere quella individuata dalla contrattazione collettiva di cui all'articolo 42, comma 5</a:t>
                      </a:r>
                      <a:r>
                        <a:rPr lang="it-IT" sz="2000" b="0" i="0" kern="1200" dirty="0">
                          <a:solidFill>
                            <a:schemeClr val="bg1"/>
                          </a:solidFill>
                          <a:effectLst/>
                          <a:latin typeface="+mn-lt"/>
                          <a:ea typeface="+mn-ea"/>
                          <a:cs typeface="+mn-cs"/>
                        </a:rPr>
                        <a:t>.</a:t>
                      </a:r>
                      <a:endParaRPr kumimoji="0" lang="it-IT" sz="2000" b="1" i="0" u="none" strike="noStrike" cap="none" normalizeH="0" baseline="0" dirty="0">
                        <a:ln>
                          <a:noFill/>
                        </a:ln>
                        <a:solidFill>
                          <a:schemeClr val="bg1"/>
                        </a:solidFill>
                        <a:effectLst/>
                        <a:latin typeface="Calibri" pitchFamily="34" charset="0"/>
                      </a:endParaRP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545203">
                <a:tc>
                  <a:txBody>
                    <a:bodyPr/>
                    <a:lstStyle/>
                    <a:p>
                      <a:pPr marL="457200" marR="0" lvl="0" indent="-457200" algn="just" defTabSz="914400" rtl="0" eaLnBrk="1" fontAlgn="base" latinLnBrk="0" hangingPunct="1">
                        <a:lnSpc>
                          <a:spcPct val="100000"/>
                        </a:lnSpc>
                        <a:spcBef>
                          <a:spcPct val="0"/>
                        </a:spcBef>
                        <a:spcAft>
                          <a:spcPct val="0"/>
                        </a:spcAft>
                        <a:buClrTx/>
                        <a:buSzTx/>
                        <a:buFont typeface="Arial" pitchFamily="34" charset="0"/>
                        <a:buNone/>
                        <a:tabLst/>
                      </a:pPr>
                      <a:endParaRPr kumimoji="0" lang="it-IT" sz="2000" b="0" i="0" u="none" strike="noStrike" cap="none" normalizeH="0" baseline="0" dirty="0">
                        <a:ln>
                          <a:noFill/>
                        </a:ln>
                        <a:solidFill>
                          <a:schemeClr val="bg1"/>
                        </a:solidFill>
                        <a:effectLst/>
                        <a:latin typeface="Calibri" pitchFamily="34" charset="0"/>
                      </a:endParaRP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3175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E3785641-3C41-4705-95C2-FC5FCDF3C359}" type="slidenum">
              <a:rPr lang="it-IT" altLang="it-IT" sz="1200">
                <a:solidFill>
                  <a:srgbClr val="FFFFFF"/>
                </a:solidFill>
              </a:rPr>
              <a:pPr>
                <a:spcBef>
                  <a:spcPct val="0"/>
                </a:spcBef>
                <a:buFontTx/>
                <a:buNone/>
                <a:defRPr/>
              </a:pPr>
              <a:t>36</a:t>
            </a:fld>
            <a:endParaRPr lang="it-IT" altLang="it-IT" sz="1200">
              <a:solidFill>
                <a:srgbClr val="FFFFFF"/>
              </a:solidFill>
            </a:endParaRPr>
          </a:p>
        </p:txBody>
      </p:sp>
      <p:pic>
        <p:nvPicPr>
          <p:cNvPr id="3380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28493233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Sottotitolo 2"/>
          <p:cNvSpPr>
            <a:spLocks noGrp="1"/>
          </p:cNvSpPr>
          <p:nvPr>
            <p:ph type="subTitle" idx="1"/>
          </p:nvPr>
        </p:nvSpPr>
        <p:spPr>
          <a:xfrm>
            <a:off x="1403350" y="1628775"/>
            <a:ext cx="6400800" cy="2768600"/>
          </a:xfrm>
        </p:spPr>
        <p:txBody>
          <a:bodyPr/>
          <a:lstStyle/>
          <a:p>
            <a:pPr eaLnBrk="1" hangingPunct="1"/>
            <a:endParaRPr lang="it-IT" altLang="it-IT" sz="2400" b="1" dirty="0">
              <a:solidFill>
                <a:schemeClr val="accent1"/>
              </a:solidFill>
            </a:endParaRPr>
          </a:p>
          <a:p>
            <a:pPr eaLnBrk="1" hangingPunct="1"/>
            <a:endParaRPr lang="it-IT" altLang="it-IT" b="1" dirty="0">
              <a:solidFill>
                <a:srgbClr val="00B050"/>
              </a:solidFill>
            </a:endParaRPr>
          </a:p>
          <a:p>
            <a:pPr eaLnBrk="1" hangingPunct="1"/>
            <a:r>
              <a:rPr lang="it-IT" altLang="it-IT" b="1" dirty="0">
                <a:solidFill>
                  <a:srgbClr val="00B050"/>
                </a:solidFill>
              </a:rPr>
              <a:t>3.</a:t>
            </a:r>
          </a:p>
          <a:p>
            <a:pPr eaLnBrk="1" hangingPunct="1"/>
            <a:r>
              <a:rPr lang="it-IT" altLang="it-IT" b="1" dirty="0">
                <a:solidFill>
                  <a:srgbClr val="00B050"/>
                </a:solidFill>
              </a:rPr>
              <a:t>APPRENDISTATO DI ALTA FORMAZIONE</a:t>
            </a:r>
          </a:p>
        </p:txBody>
      </p:sp>
      <p:sp>
        <p:nvSpPr>
          <p:cNvPr id="12292"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2FD3C9B3-205D-45EA-8B23-7FA1A3D125D0}" type="slidenum">
              <a:rPr lang="it-IT" altLang="it-IT" sz="1200">
                <a:solidFill>
                  <a:srgbClr val="FFFFFF"/>
                </a:solidFill>
              </a:rPr>
              <a:pPr>
                <a:spcBef>
                  <a:spcPct val="0"/>
                </a:spcBef>
                <a:buFontTx/>
                <a:buNone/>
                <a:defRPr/>
              </a:pPr>
              <a:t>37</a:t>
            </a:fld>
            <a:endParaRPr lang="it-IT" altLang="it-IT" sz="1200">
              <a:solidFill>
                <a:srgbClr val="FFFFFF"/>
              </a:solidFill>
            </a:endParaRPr>
          </a:p>
        </p:txBody>
      </p:sp>
      <p:pic>
        <p:nvPicPr>
          <p:cNvPr id="16389"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2004157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Sottotitolo 2"/>
          <p:cNvSpPr>
            <a:spLocks noGrp="1"/>
          </p:cNvSpPr>
          <p:nvPr>
            <p:ph type="subTitle" idx="1"/>
          </p:nvPr>
        </p:nvSpPr>
        <p:spPr>
          <a:xfrm>
            <a:off x="827088" y="1628775"/>
            <a:ext cx="7777162" cy="4537075"/>
          </a:xfrm>
        </p:spPr>
        <p:txBody>
          <a:bodyPr/>
          <a:lstStyle/>
          <a:p>
            <a:pPr algn="just" eaLnBrk="1" hangingPunct="1"/>
            <a:endParaRPr lang="it-IT" altLang="it-IT" sz="1000" b="1" dirty="0">
              <a:solidFill>
                <a:schemeClr val="bg1"/>
              </a:solidFill>
            </a:endParaRPr>
          </a:p>
          <a:p>
            <a:pPr algn="just" eaLnBrk="1" hangingPunct="1"/>
            <a:r>
              <a:rPr lang="it-IT" altLang="it-IT" sz="2400" b="1" dirty="0">
                <a:solidFill>
                  <a:srgbClr val="0070C0"/>
                </a:solidFill>
              </a:rPr>
              <a:t>3.1. Nozione e requisiti soggettivi</a:t>
            </a:r>
          </a:p>
          <a:p>
            <a:pPr algn="just" eaLnBrk="1" hangingPunct="1"/>
            <a:r>
              <a:rPr lang="it-IT" altLang="it-IT" sz="2400" b="1" dirty="0">
                <a:solidFill>
                  <a:srgbClr val="0070C0"/>
                </a:solidFill>
              </a:rPr>
              <a:t>3.2. Aspetti operativi e formazione</a:t>
            </a:r>
          </a:p>
          <a:p>
            <a:pPr algn="just" eaLnBrk="1" hangingPunct="1"/>
            <a:r>
              <a:rPr lang="it-IT" altLang="it-IT" sz="2400" b="1" dirty="0">
                <a:solidFill>
                  <a:srgbClr val="0070C0"/>
                </a:solidFill>
              </a:rPr>
              <a:t>3.3. Retribuzione</a:t>
            </a:r>
          </a:p>
          <a:p>
            <a:pPr algn="just" eaLnBrk="1" hangingPunct="1"/>
            <a:r>
              <a:rPr lang="it-IT" altLang="it-IT" sz="2400" b="1" dirty="0">
                <a:solidFill>
                  <a:srgbClr val="0070C0"/>
                </a:solidFill>
              </a:rPr>
              <a:t>3.4. Regolamentazione e durata</a:t>
            </a:r>
          </a:p>
          <a:p>
            <a:pPr algn="just" eaLnBrk="1" hangingPunct="1"/>
            <a:r>
              <a:rPr lang="it-IT" altLang="it-IT" sz="2400" b="1" dirty="0">
                <a:solidFill>
                  <a:srgbClr val="0070C0"/>
                </a:solidFill>
              </a:rPr>
              <a:t>3.5. Formazione</a:t>
            </a:r>
          </a:p>
          <a:p>
            <a:pPr algn="just" eaLnBrk="1" hangingPunct="1"/>
            <a:r>
              <a:rPr lang="it-IT" altLang="it-IT" sz="2400" b="1" dirty="0">
                <a:solidFill>
                  <a:srgbClr val="0070C0"/>
                </a:solidFill>
              </a:rPr>
              <a:t>3.6. Retribuzione</a:t>
            </a:r>
          </a:p>
          <a:p>
            <a:pPr algn="just" eaLnBrk="1" hangingPunct="1"/>
            <a:r>
              <a:rPr lang="it-IT" altLang="it-IT" sz="2400" b="1" dirty="0">
                <a:solidFill>
                  <a:srgbClr val="0070C0"/>
                </a:solidFill>
              </a:rPr>
              <a:t>3.7. Trasformazione</a:t>
            </a:r>
          </a:p>
          <a:p>
            <a:pPr algn="just" eaLnBrk="1" hangingPunct="1">
              <a:buFontTx/>
              <a:buChar char="-"/>
            </a:pPr>
            <a:endParaRPr lang="it-IT" altLang="it-IT" sz="2400" b="1" dirty="0">
              <a:solidFill>
                <a:srgbClr val="00B050"/>
              </a:solidFill>
            </a:endParaRPr>
          </a:p>
          <a:p>
            <a:pPr algn="just" eaLnBrk="1" hangingPunct="1">
              <a:buFontTx/>
              <a:buChar char="-"/>
            </a:pPr>
            <a:endParaRPr lang="it-IT" altLang="it-IT" sz="2400" b="1" dirty="0">
              <a:solidFill>
                <a:srgbClr val="00B050"/>
              </a:solidFill>
            </a:endParaRPr>
          </a:p>
          <a:p>
            <a:pPr algn="just" eaLnBrk="1" hangingPunct="1">
              <a:buFontTx/>
              <a:buChar char="-"/>
            </a:pPr>
            <a:endParaRPr lang="it-IT" altLang="it-IT" sz="2400" b="1" dirty="0">
              <a:solidFill>
                <a:srgbClr val="00B050"/>
              </a:solidFill>
            </a:endParaRPr>
          </a:p>
        </p:txBody>
      </p:sp>
      <p:sp>
        <p:nvSpPr>
          <p:cNvPr id="1331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C45D399-5476-4A62-B7C7-E7509769002E}" type="slidenum">
              <a:rPr lang="it-IT" altLang="it-IT" sz="1200">
                <a:solidFill>
                  <a:srgbClr val="FFFFFF"/>
                </a:solidFill>
              </a:rPr>
              <a:pPr>
                <a:spcBef>
                  <a:spcPct val="0"/>
                </a:spcBef>
                <a:buFontTx/>
                <a:buNone/>
                <a:defRPr/>
              </a:pPr>
              <a:t>38</a:t>
            </a:fld>
            <a:endParaRPr lang="it-IT" altLang="it-IT" sz="1200">
              <a:solidFill>
                <a:srgbClr val="FFFFFF"/>
              </a:solidFill>
            </a:endParaRPr>
          </a:p>
        </p:txBody>
      </p:sp>
      <p:pic>
        <p:nvPicPr>
          <p:cNvPr id="17413"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24931776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9900" y="158750"/>
            <a:ext cx="103663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1342766927"/>
              </p:ext>
            </p:extLst>
          </p:nvPr>
        </p:nvGraphicFramePr>
        <p:xfrm>
          <a:off x="323850" y="1749425"/>
          <a:ext cx="8424863" cy="4864695"/>
        </p:xfrm>
        <a:graphic>
          <a:graphicData uri="http://schemas.openxmlformats.org/drawingml/2006/table">
            <a:tbl>
              <a:tblPr/>
              <a:tblGrid>
                <a:gridCol w="8424863">
                  <a:extLst>
                    <a:ext uri="{9D8B030D-6E8A-4147-A177-3AD203B41FA5}">
                      <a16:colId xmlns:a16="http://schemas.microsoft.com/office/drawing/2014/main" val="20000"/>
                    </a:ext>
                  </a:extLst>
                </a:gridCol>
              </a:tblGrid>
              <a:tr h="52744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3.1 NOZIONE E REQUISITI SOGGETTIVI</a:t>
                      </a: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2440917">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lang="it-IT" sz="1800" b="0" i="0" kern="1200" dirty="0">
                          <a:solidFill>
                            <a:schemeClr val="bg1"/>
                          </a:solidFill>
                          <a:effectLst/>
                          <a:latin typeface="+mn-lt"/>
                          <a:ea typeface="+mn-ea"/>
                          <a:cs typeface="+mn-cs"/>
                        </a:rPr>
                        <a:t>Art. 45 Apprendistato di alta formazione e di ricerca</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1. Possono essere assunti in tutti i settori di attività, pubblici o privati, con contratto di apprendistato per il conseguimento di </a:t>
                      </a:r>
                      <a:r>
                        <a:rPr lang="it-IT" sz="2000" b="1" i="0" kern="1200" dirty="0">
                          <a:solidFill>
                            <a:schemeClr val="bg1"/>
                          </a:solidFill>
                          <a:effectLst/>
                          <a:latin typeface="+mn-lt"/>
                          <a:ea typeface="+mn-ea"/>
                          <a:cs typeface="+mn-cs"/>
                        </a:rPr>
                        <a:t>titoli di studio universitari e della alta formazione, compresi i dottorati di ricerca</a:t>
                      </a:r>
                      <a:r>
                        <a:rPr lang="it-IT" sz="2000" b="0" i="0" kern="1200" dirty="0">
                          <a:solidFill>
                            <a:schemeClr val="bg1"/>
                          </a:solidFill>
                          <a:effectLst/>
                          <a:latin typeface="+mn-lt"/>
                          <a:ea typeface="+mn-ea"/>
                          <a:cs typeface="+mn-cs"/>
                        </a:rPr>
                        <a:t>, i diplomi relativi ai percorsi degli istituti tecnici superiori di cui all'articolo 7 del decreto del Presidente del Consiglio dei ministri 25 gennaio 2008, per </a:t>
                      </a:r>
                      <a:r>
                        <a:rPr lang="it-IT" sz="2000" b="1" i="0" kern="1200" dirty="0">
                          <a:solidFill>
                            <a:schemeClr val="bg1"/>
                          </a:solidFill>
                          <a:effectLst/>
                          <a:latin typeface="+mn-lt"/>
                          <a:ea typeface="+mn-ea"/>
                          <a:cs typeface="+mn-cs"/>
                        </a:rPr>
                        <a:t>attività di ricerca</a:t>
                      </a:r>
                      <a:r>
                        <a:rPr lang="it-IT" sz="2000" b="0" i="0" kern="1200" dirty="0">
                          <a:solidFill>
                            <a:schemeClr val="bg1"/>
                          </a:solidFill>
                          <a:effectLst/>
                          <a:latin typeface="+mn-lt"/>
                          <a:ea typeface="+mn-ea"/>
                          <a:cs typeface="+mn-cs"/>
                        </a:rPr>
                        <a:t>, nonché per il </a:t>
                      </a:r>
                      <a:r>
                        <a:rPr lang="it-IT" sz="2000" b="1" i="0" kern="1200" dirty="0">
                          <a:solidFill>
                            <a:schemeClr val="bg1"/>
                          </a:solidFill>
                          <a:effectLst/>
                          <a:latin typeface="+mn-lt"/>
                          <a:ea typeface="+mn-ea"/>
                          <a:cs typeface="+mn-cs"/>
                        </a:rPr>
                        <a:t>praticantato per l'accesso alle professioni ordinistiche</a:t>
                      </a:r>
                      <a:r>
                        <a:rPr lang="it-IT" sz="2000" b="0" i="0" kern="1200" dirty="0">
                          <a:solidFill>
                            <a:schemeClr val="bg1"/>
                          </a:solidFill>
                          <a:effectLst/>
                          <a:latin typeface="+mn-lt"/>
                          <a:ea typeface="+mn-ea"/>
                          <a:cs typeface="+mn-cs"/>
                        </a:rPr>
                        <a:t>, i </a:t>
                      </a:r>
                      <a:r>
                        <a:rPr lang="it-IT" sz="2000" b="1" i="0" kern="1200" dirty="0">
                          <a:solidFill>
                            <a:schemeClr val="bg1"/>
                          </a:solidFill>
                          <a:effectLst/>
                          <a:latin typeface="+mn-lt"/>
                          <a:ea typeface="+mn-ea"/>
                          <a:cs typeface="+mn-cs"/>
                        </a:rPr>
                        <a:t>soggetti di età compresa tra i 18 e i 29 anni in possesso di diploma di istruzione secondaria superiore o di un diploma professionale </a:t>
                      </a:r>
                      <a:r>
                        <a:rPr lang="it-IT" sz="2000" b="0" i="0" kern="1200" dirty="0">
                          <a:solidFill>
                            <a:schemeClr val="bg1"/>
                          </a:solidFill>
                          <a:effectLst/>
                          <a:latin typeface="+mn-lt"/>
                          <a:ea typeface="+mn-ea"/>
                          <a:cs typeface="+mn-cs"/>
                        </a:rPr>
                        <a:t>conseguito nei percorsi di istruzione e formazione professionale integrato da un certificato di specializzazione tecnica superiore o del diploma di maturità professionale all'esito del corso annuale integrativo.</a:t>
                      </a:r>
                      <a:endParaRPr kumimoji="0" lang="it-IT" sz="2000" b="1" i="0" u="none" strike="noStrike" cap="none" normalizeH="0" baseline="0" dirty="0">
                        <a:ln>
                          <a:noFill/>
                        </a:ln>
                        <a:solidFill>
                          <a:schemeClr val="bg1"/>
                        </a:solidFill>
                        <a:effectLst/>
                        <a:latin typeface="Calibri" pitchFamily="34" charset="0"/>
                      </a:endParaRP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618670">
                <a:tc>
                  <a:txBody>
                    <a:bodyPr/>
                    <a:lstStyle/>
                    <a:p>
                      <a:pPr marL="457200" marR="0" lvl="0" indent="-457200" algn="just" defTabSz="914400" rtl="0" eaLnBrk="1" fontAlgn="base" latinLnBrk="0" hangingPunct="1">
                        <a:lnSpc>
                          <a:spcPct val="100000"/>
                        </a:lnSpc>
                        <a:spcBef>
                          <a:spcPct val="0"/>
                        </a:spcBef>
                        <a:spcAft>
                          <a:spcPct val="0"/>
                        </a:spcAft>
                        <a:buClrTx/>
                        <a:buSzTx/>
                        <a:buFont typeface="Arial" pitchFamily="34" charset="0"/>
                        <a:buNone/>
                        <a:tabLst/>
                      </a:pPr>
                      <a:endParaRPr kumimoji="0" lang="it-IT" sz="2000" b="0" i="0" u="none" strike="noStrike" cap="none" normalizeH="0" baseline="0" dirty="0">
                        <a:ln>
                          <a:noFill/>
                        </a:ln>
                        <a:solidFill>
                          <a:schemeClr val="bg1"/>
                        </a:solidFill>
                        <a:effectLst/>
                        <a:latin typeface="Calibri" pitchFamily="34" charset="0"/>
                      </a:endParaRP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3175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E3785641-3C41-4705-95C2-FC5FCDF3C359}" type="slidenum">
              <a:rPr lang="it-IT" altLang="it-IT" sz="1200">
                <a:solidFill>
                  <a:srgbClr val="FFFFFF"/>
                </a:solidFill>
              </a:rPr>
              <a:pPr>
                <a:spcBef>
                  <a:spcPct val="0"/>
                </a:spcBef>
                <a:buFontTx/>
                <a:buNone/>
                <a:defRPr/>
              </a:pPr>
              <a:t>39</a:t>
            </a:fld>
            <a:endParaRPr lang="it-IT" altLang="it-IT" sz="1200">
              <a:solidFill>
                <a:srgbClr val="FFFFFF"/>
              </a:solidFill>
            </a:endParaRPr>
          </a:p>
        </p:txBody>
      </p:sp>
      <p:pic>
        <p:nvPicPr>
          <p:cNvPr id="3380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34608424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9900" y="158750"/>
            <a:ext cx="103663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1530920903"/>
              </p:ext>
            </p:extLst>
          </p:nvPr>
        </p:nvGraphicFramePr>
        <p:xfrm>
          <a:off x="261937" y="1382713"/>
          <a:ext cx="8424863" cy="5394996"/>
        </p:xfrm>
        <a:graphic>
          <a:graphicData uri="http://schemas.openxmlformats.org/drawingml/2006/table">
            <a:tbl>
              <a:tblPr/>
              <a:tblGrid>
                <a:gridCol w="8424863">
                  <a:extLst>
                    <a:ext uri="{9D8B030D-6E8A-4147-A177-3AD203B41FA5}">
                      <a16:colId xmlns:a16="http://schemas.microsoft.com/office/drawing/2014/main" val="20000"/>
                    </a:ext>
                  </a:extLst>
                </a:gridCol>
              </a:tblGrid>
              <a:tr h="4283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3.2 ASPETTI OPERATIVI E FORMAZIONE</a:t>
                      </a: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4625888">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lang="it-IT" sz="1800" b="0" i="0" kern="1200" dirty="0">
                          <a:solidFill>
                            <a:schemeClr val="bg1"/>
                          </a:solidFill>
                          <a:effectLst/>
                          <a:latin typeface="+mn-lt"/>
                          <a:ea typeface="+mn-ea"/>
                          <a:cs typeface="+mn-cs"/>
                        </a:rPr>
                        <a:t>Art. 45 Apprendistato di alta formazione e di ricerca</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2. Il datore di lavoro che intende stipulare un contratto di cui al comma 1 sottoscrive un </a:t>
                      </a:r>
                      <a:r>
                        <a:rPr lang="it-IT" sz="2000" b="1" i="0" kern="1200" dirty="0">
                          <a:solidFill>
                            <a:schemeClr val="bg1"/>
                          </a:solidFill>
                          <a:effectLst/>
                          <a:latin typeface="+mn-lt"/>
                          <a:ea typeface="+mn-ea"/>
                          <a:cs typeface="+mn-cs"/>
                        </a:rPr>
                        <a:t>protocollo con l'istituzione formativa a cui lo studente è iscritto o con l'ente di ricerca, che stabilisce la durata e le modalità, anche temporali, della formazione a carico del datore di lavoro</a:t>
                      </a:r>
                      <a:r>
                        <a:rPr lang="it-IT" sz="2000" b="0" i="0" kern="1200" dirty="0">
                          <a:solidFill>
                            <a:schemeClr val="bg1"/>
                          </a:solidFill>
                          <a:effectLst/>
                          <a:latin typeface="+mn-lt"/>
                          <a:ea typeface="+mn-ea"/>
                          <a:cs typeface="+mn-cs"/>
                        </a:rPr>
                        <a:t>, secondo lo schema definito con il decreto di cui all'articolo 46, comma 1. Il suddetto protocollo stabilisce, altresì, il numero dei crediti formativi riconoscibili a ciascuno studente per la formazione a carico del datore di lavoro in ragione del numero di ore di formazione svolte in azienda, anche in deroga al limite di cui all'articolo 2, comma 147, del decreto-legge 3 ottobre 2006, n. 262, convertito, con modificazioni, dalla legge 24 novembre 2006, n. 286. I principi e le modalità di attribuzione dei crediti formativi sono definiti con il decreto di cui all'articolo 46, comma 1. </a:t>
                      </a:r>
                      <a:r>
                        <a:rPr lang="it-IT" sz="2000" b="1" i="0" kern="1200" dirty="0">
                          <a:solidFill>
                            <a:schemeClr val="bg1"/>
                          </a:solidFill>
                          <a:effectLst/>
                          <a:latin typeface="+mn-lt"/>
                          <a:ea typeface="+mn-ea"/>
                          <a:cs typeface="+mn-cs"/>
                        </a:rPr>
                        <a:t>La formazione esterna all'azienda è svolta nell'istituzione formativa a cui lo studente è iscritto e nei percorsi di istruzione tecnica superiore e non può, di norma, essere superiore al 60 per cento dell'orario ordinamentale. </a:t>
                      </a:r>
                      <a:endParaRPr kumimoji="0" lang="it-IT" sz="2000" b="1" i="0" u="none" strike="noStrike" cap="none" normalizeH="0" baseline="0" dirty="0">
                        <a:ln>
                          <a:noFill/>
                        </a:ln>
                        <a:solidFill>
                          <a:schemeClr val="bg1"/>
                        </a:solidFill>
                        <a:effectLst/>
                        <a:latin typeface="Calibri" pitchFamily="34" charset="0"/>
                      </a:endParaRP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3175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E3785641-3C41-4705-95C2-FC5FCDF3C359}" type="slidenum">
              <a:rPr lang="it-IT" altLang="it-IT" sz="1200">
                <a:solidFill>
                  <a:srgbClr val="FFFFFF"/>
                </a:solidFill>
              </a:rPr>
              <a:pPr>
                <a:spcBef>
                  <a:spcPct val="0"/>
                </a:spcBef>
                <a:buFontTx/>
                <a:buNone/>
                <a:defRPr/>
              </a:pPr>
              <a:t>40</a:t>
            </a:fld>
            <a:endParaRPr lang="it-IT" altLang="it-IT" sz="1200">
              <a:solidFill>
                <a:srgbClr val="FFFFFF"/>
              </a:solidFill>
            </a:endParaRPr>
          </a:p>
        </p:txBody>
      </p:sp>
      <p:pic>
        <p:nvPicPr>
          <p:cNvPr id="3380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31817320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9900" y="158750"/>
            <a:ext cx="103663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2532996641"/>
              </p:ext>
            </p:extLst>
          </p:nvPr>
        </p:nvGraphicFramePr>
        <p:xfrm>
          <a:off x="261937" y="1462050"/>
          <a:ext cx="8424863" cy="5232438"/>
        </p:xfrm>
        <a:graphic>
          <a:graphicData uri="http://schemas.openxmlformats.org/drawingml/2006/table">
            <a:tbl>
              <a:tblPr/>
              <a:tblGrid>
                <a:gridCol w="8424863">
                  <a:extLst>
                    <a:ext uri="{9D8B030D-6E8A-4147-A177-3AD203B41FA5}">
                      <a16:colId xmlns:a16="http://schemas.microsoft.com/office/drawing/2014/main" val="20000"/>
                    </a:ext>
                  </a:extLst>
                </a:gridCol>
              </a:tblGrid>
              <a:tr h="46481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3.3 RETRIBUZIONE</a:t>
                      </a: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4222421">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lang="it-IT" sz="1800" b="0" i="0" kern="1200" dirty="0">
                          <a:solidFill>
                            <a:schemeClr val="bg1"/>
                          </a:solidFill>
                          <a:effectLst/>
                          <a:latin typeface="+mn-lt"/>
                          <a:ea typeface="+mn-ea"/>
                          <a:cs typeface="+mn-cs"/>
                        </a:rPr>
                        <a:t>Art. 45 Apprendistato di alta formazione e di ricerca</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3. Per le </a:t>
                      </a:r>
                      <a:r>
                        <a:rPr lang="it-IT" sz="2000" b="1" i="0" kern="1200" dirty="0">
                          <a:solidFill>
                            <a:schemeClr val="bg1"/>
                          </a:solidFill>
                          <a:effectLst/>
                          <a:latin typeface="+mn-lt"/>
                          <a:ea typeface="+mn-ea"/>
                          <a:cs typeface="+mn-cs"/>
                        </a:rPr>
                        <a:t>ore di formazione svolte nella istituzione formativa il datore di lavoro è esonerato da ogni obbligo retributivo</a:t>
                      </a:r>
                      <a:r>
                        <a:rPr lang="it-IT" sz="2000" b="0" i="0" kern="1200" dirty="0">
                          <a:solidFill>
                            <a:schemeClr val="bg1"/>
                          </a:solidFill>
                          <a:effectLst/>
                          <a:latin typeface="+mn-lt"/>
                          <a:ea typeface="+mn-ea"/>
                          <a:cs typeface="+mn-cs"/>
                        </a:rPr>
                        <a:t>. Per le ore di formazione a </a:t>
                      </a:r>
                      <a:r>
                        <a:rPr lang="it-IT" sz="2000" b="1" i="0" kern="1200" dirty="0">
                          <a:solidFill>
                            <a:schemeClr val="bg1"/>
                          </a:solidFill>
                          <a:effectLst/>
                          <a:latin typeface="+mn-lt"/>
                          <a:ea typeface="+mn-ea"/>
                          <a:cs typeface="+mn-cs"/>
                        </a:rPr>
                        <a:t>carico del datore di lavoro</a:t>
                      </a:r>
                      <a:r>
                        <a:rPr lang="it-IT" sz="2000" b="0" i="0" kern="1200" dirty="0">
                          <a:solidFill>
                            <a:schemeClr val="bg1"/>
                          </a:solidFill>
                          <a:effectLst/>
                          <a:latin typeface="+mn-lt"/>
                          <a:ea typeface="+mn-ea"/>
                          <a:cs typeface="+mn-cs"/>
                        </a:rPr>
                        <a:t> è riconosciuta al lavoratore una </a:t>
                      </a:r>
                      <a:r>
                        <a:rPr lang="it-IT" sz="2000" b="1" i="0" kern="1200" dirty="0">
                          <a:solidFill>
                            <a:schemeClr val="bg1"/>
                          </a:solidFill>
                          <a:effectLst/>
                          <a:latin typeface="+mn-lt"/>
                          <a:ea typeface="+mn-ea"/>
                          <a:cs typeface="+mn-cs"/>
                        </a:rPr>
                        <a:t>retribuzione pari al 10 per cento di quella che gli sarebbe dovuta</a:t>
                      </a:r>
                      <a:r>
                        <a:rPr lang="it-IT" sz="2000" b="0" i="0" kern="1200" dirty="0">
                          <a:solidFill>
                            <a:schemeClr val="bg1"/>
                          </a:solidFill>
                          <a:effectLst/>
                          <a:latin typeface="+mn-lt"/>
                          <a:ea typeface="+mn-ea"/>
                          <a:cs typeface="+mn-cs"/>
                        </a:rPr>
                        <a:t>. Sono fatte salve le diverse previsioni dei contratti collettivi.</a:t>
                      </a:r>
                      <a:endParaRPr kumimoji="0" lang="it-IT" sz="2000" b="1" i="0" u="none" strike="noStrike" cap="none" normalizeH="0" baseline="0" dirty="0">
                        <a:ln>
                          <a:noFill/>
                        </a:ln>
                        <a:solidFill>
                          <a:schemeClr val="bg1"/>
                        </a:solidFill>
                        <a:effectLst/>
                        <a:latin typeface="Calibri" pitchFamily="34" charset="0"/>
                      </a:endParaRP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545203">
                <a:tc>
                  <a:txBody>
                    <a:bodyPr/>
                    <a:lstStyle/>
                    <a:p>
                      <a:pPr marL="457200" marR="0" lvl="0" indent="-457200" algn="just" defTabSz="914400" rtl="0" eaLnBrk="1" fontAlgn="base" latinLnBrk="0" hangingPunct="1">
                        <a:lnSpc>
                          <a:spcPct val="100000"/>
                        </a:lnSpc>
                        <a:spcBef>
                          <a:spcPct val="0"/>
                        </a:spcBef>
                        <a:spcAft>
                          <a:spcPct val="0"/>
                        </a:spcAft>
                        <a:buClrTx/>
                        <a:buSzTx/>
                        <a:buFont typeface="Arial" pitchFamily="34" charset="0"/>
                        <a:buNone/>
                        <a:tabLst/>
                      </a:pPr>
                      <a:endParaRPr kumimoji="0" lang="it-IT" sz="2000" b="0" i="0" u="none" strike="noStrike" cap="none" normalizeH="0" baseline="0" dirty="0">
                        <a:ln>
                          <a:noFill/>
                        </a:ln>
                        <a:solidFill>
                          <a:schemeClr val="bg1"/>
                        </a:solidFill>
                        <a:effectLst/>
                        <a:latin typeface="Calibri" pitchFamily="34" charset="0"/>
                      </a:endParaRP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3175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E3785641-3C41-4705-95C2-FC5FCDF3C359}" type="slidenum">
              <a:rPr lang="it-IT" altLang="it-IT" sz="1200">
                <a:solidFill>
                  <a:srgbClr val="FFFFFF"/>
                </a:solidFill>
              </a:rPr>
              <a:pPr>
                <a:spcBef>
                  <a:spcPct val="0"/>
                </a:spcBef>
                <a:buFontTx/>
                <a:buNone/>
                <a:defRPr/>
              </a:pPr>
              <a:t>41</a:t>
            </a:fld>
            <a:endParaRPr lang="it-IT" altLang="it-IT" sz="1200">
              <a:solidFill>
                <a:srgbClr val="FFFFFF"/>
              </a:solidFill>
            </a:endParaRPr>
          </a:p>
        </p:txBody>
      </p:sp>
      <p:pic>
        <p:nvPicPr>
          <p:cNvPr id="3380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15129299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9900" y="158750"/>
            <a:ext cx="103663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684839425"/>
              </p:ext>
            </p:extLst>
          </p:nvPr>
        </p:nvGraphicFramePr>
        <p:xfrm>
          <a:off x="261937" y="1462050"/>
          <a:ext cx="8424863" cy="4086554"/>
        </p:xfrm>
        <a:graphic>
          <a:graphicData uri="http://schemas.openxmlformats.org/drawingml/2006/table">
            <a:tbl>
              <a:tblPr/>
              <a:tblGrid>
                <a:gridCol w="8424863">
                  <a:extLst>
                    <a:ext uri="{9D8B030D-6E8A-4147-A177-3AD203B41FA5}">
                      <a16:colId xmlns:a16="http://schemas.microsoft.com/office/drawing/2014/main" val="20000"/>
                    </a:ext>
                  </a:extLst>
                </a:gridCol>
              </a:tblGrid>
              <a:tr h="3538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3.4 REGOLAMENTAZIONE E DURATA</a:t>
                      </a: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3214302">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lang="it-IT" sz="1800" b="0" i="0" kern="1200" dirty="0">
                          <a:solidFill>
                            <a:schemeClr val="bg1"/>
                          </a:solidFill>
                          <a:effectLst/>
                          <a:latin typeface="+mn-lt"/>
                          <a:ea typeface="+mn-ea"/>
                          <a:cs typeface="+mn-cs"/>
                        </a:rPr>
                        <a:t>Art. 45 Apprendistato di alta formazione e di ricerca</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4. La regolamentazione e la durata del periodo di apprendistato per attività di ricerca o per percorsi di alta formazione è </a:t>
                      </a:r>
                      <a:r>
                        <a:rPr lang="it-IT" sz="2000" b="1" i="0" kern="1200" dirty="0">
                          <a:solidFill>
                            <a:schemeClr val="bg1"/>
                          </a:solidFill>
                          <a:effectLst/>
                          <a:latin typeface="+mn-lt"/>
                          <a:ea typeface="+mn-ea"/>
                          <a:cs typeface="+mn-cs"/>
                        </a:rPr>
                        <a:t>rimessa alle regioni e alle province autonome di Trento e Bolzano</a:t>
                      </a:r>
                      <a:r>
                        <a:rPr lang="it-IT" sz="2000" b="0" i="0" kern="1200" dirty="0">
                          <a:solidFill>
                            <a:schemeClr val="bg1"/>
                          </a:solidFill>
                          <a:effectLst/>
                          <a:latin typeface="+mn-lt"/>
                          <a:ea typeface="+mn-ea"/>
                          <a:cs typeface="+mn-cs"/>
                        </a:rPr>
                        <a:t>, per i soli profili che attengono alla formazione, sentite le associazioni territoriali dei datori di lavoro e dei lavoratori comparativamente più rappresentative sul piano nazionale, le università, gli istituti tecnici superiori e le altre istituzioni formative o di ricerca comprese quelle in possesso di riconoscimento istituzionale di rilevanza nazionale o regionale e aventi come oggetto la promozione delle attività imprenditoriali, del lavoro, della formazione, della innovazione e del trasferimento tecnologico.</a:t>
                      </a: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415034">
                <a:tc>
                  <a:txBody>
                    <a:bodyPr/>
                    <a:lstStyle/>
                    <a:p>
                      <a:pPr marL="457200" marR="0" lvl="0" indent="-457200" algn="just" defTabSz="914400" rtl="0" eaLnBrk="1" fontAlgn="base" latinLnBrk="0" hangingPunct="1">
                        <a:lnSpc>
                          <a:spcPct val="100000"/>
                        </a:lnSpc>
                        <a:spcBef>
                          <a:spcPct val="0"/>
                        </a:spcBef>
                        <a:spcAft>
                          <a:spcPct val="0"/>
                        </a:spcAft>
                        <a:buClrTx/>
                        <a:buSzTx/>
                        <a:buFont typeface="Arial" pitchFamily="34" charset="0"/>
                        <a:buNone/>
                        <a:tabLst/>
                      </a:pPr>
                      <a:endParaRPr kumimoji="0" lang="it-IT" sz="2000" b="0" i="0" u="none" strike="noStrike" cap="none" normalizeH="0" baseline="0" dirty="0">
                        <a:ln>
                          <a:noFill/>
                        </a:ln>
                        <a:solidFill>
                          <a:schemeClr val="bg1"/>
                        </a:solidFill>
                        <a:effectLst/>
                        <a:latin typeface="Calibri" pitchFamily="34" charset="0"/>
                      </a:endParaRP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3175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E3785641-3C41-4705-95C2-FC5FCDF3C359}" type="slidenum">
              <a:rPr lang="it-IT" altLang="it-IT" sz="1200">
                <a:solidFill>
                  <a:srgbClr val="FFFFFF"/>
                </a:solidFill>
              </a:rPr>
              <a:pPr>
                <a:spcBef>
                  <a:spcPct val="0"/>
                </a:spcBef>
                <a:buFontTx/>
                <a:buNone/>
                <a:defRPr/>
              </a:pPr>
              <a:t>42</a:t>
            </a:fld>
            <a:endParaRPr lang="it-IT" altLang="it-IT" sz="1200">
              <a:solidFill>
                <a:srgbClr val="FFFFFF"/>
              </a:solidFill>
            </a:endParaRPr>
          </a:p>
        </p:txBody>
      </p:sp>
      <p:pic>
        <p:nvPicPr>
          <p:cNvPr id="3380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520468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9900" y="158750"/>
            <a:ext cx="103663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961532040"/>
              </p:ext>
            </p:extLst>
          </p:nvPr>
        </p:nvGraphicFramePr>
        <p:xfrm>
          <a:off x="261937" y="1462050"/>
          <a:ext cx="8424863" cy="5232438"/>
        </p:xfrm>
        <a:graphic>
          <a:graphicData uri="http://schemas.openxmlformats.org/drawingml/2006/table">
            <a:tbl>
              <a:tblPr/>
              <a:tblGrid>
                <a:gridCol w="8424863">
                  <a:extLst>
                    <a:ext uri="{9D8B030D-6E8A-4147-A177-3AD203B41FA5}">
                      <a16:colId xmlns:a16="http://schemas.microsoft.com/office/drawing/2014/main" val="20000"/>
                    </a:ext>
                  </a:extLst>
                </a:gridCol>
              </a:tblGrid>
              <a:tr h="46481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3.5 FORMAZIONE</a:t>
                      </a: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4222421">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lang="it-IT" sz="1800" b="0" i="0" kern="1200" dirty="0">
                          <a:solidFill>
                            <a:schemeClr val="bg1"/>
                          </a:solidFill>
                          <a:effectLst/>
                          <a:latin typeface="+mn-lt"/>
                          <a:ea typeface="+mn-ea"/>
                          <a:cs typeface="+mn-cs"/>
                        </a:rPr>
                        <a:t>Art. 45 Apprendistato di alta formazione e di ricerca</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Nell'apprendistato che si svolge nell'ambito del sistema di istruzione e formazione professionale regionale, </a:t>
                      </a:r>
                      <a:r>
                        <a:rPr lang="it-IT" sz="2000" b="1" i="0" kern="1200" dirty="0">
                          <a:solidFill>
                            <a:schemeClr val="bg1"/>
                          </a:solidFill>
                          <a:effectLst/>
                          <a:latin typeface="+mn-lt"/>
                          <a:ea typeface="+mn-ea"/>
                          <a:cs typeface="+mn-cs"/>
                        </a:rPr>
                        <a:t>la formazione esterna all'azienda è impartita nell'istituzione formativa a cui lo studente è iscritto e non può essere superiore al 60 per cento dell'orario ordinamentale per il secondo anno e al 50 per cento per il terzo e quarto anno</a:t>
                      </a:r>
                      <a:r>
                        <a:rPr lang="it-IT" sz="2000" b="0" i="0" kern="1200" dirty="0">
                          <a:solidFill>
                            <a:schemeClr val="bg1"/>
                          </a:solidFill>
                          <a:effectLst/>
                          <a:latin typeface="+mn-lt"/>
                          <a:ea typeface="+mn-ea"/>
                          <a:cs typeface="+mn-cs"/>
                        </a:rPr>
                        <a:t>, nonché per l'anno successivo finalizzato al conseguimento del certificato di specializzazione tecnica, in ogni caso nell'ambito delle risorse umane, finanziarie e strumentali disponibili nel rispetto di quanto stabilito dalla legislazione vigente.</a:t>
                      </a:r>
                      <a:endParaRPr kumimoji="0" lang="it-IT" sz="2000" b="1" i="0" u="none" strike="noStrike" cap="none" normalizeH="0" baseline="0" dirty="0">
                        <a:ln>
                          <a:noFill/>
                        </a:ln>
                        <a:solidFill>
                          <a:schemeClr val="bg1"/>
                        </a:solidFill>
                        <a:effectLst/>
                        <a:latin typeface="Calibri" pitchFamily="34" charset="0"/>
                      </a:endParaRP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545203">
                <a:tc>
                  <a:txBody>
                    <a:bodyPr/>
                    <a:lstStyle/>
                    <a:p>
                      <a:pPr marL="457200" marR="0" lvl="0" indent="-457200" algn="just" defTabSz="914400" rtl="0" eaLnBrk="1" fontAlgn="base" latinLnBrk="0" hangingPunct="1">
                        <a:lnSpc>
                          <a:spcPct val="100000"/>
                        </a:lnSpc>
                        <a:spcBef>
                          <a:spcPct val="0"/>
                        </a:spcBef>
                        <a:spcAft>
                          <a:spcPct val="0"/>
                        </a:spcAft>
                        <a:buClrTx/>
                        <a:buSzTx/>
                        <a:buFont typeface="Arial" pitchFamily="34" charset="0"/>
                        <a:buNone/>
                        <a:tabLst/>
                      </a:pPr>
                      <a:endParaRPr kumimoji="0" lang="it-IT" sz="2000" b="0" i="0" u="none" strike="noStrike" cap="none" normalizeH="0" baseline="0" dirty="0">
                        <a:ln>
                          <a:noFill/>
                        </a:ln>
                        <a:solidFill>
                          <a:schemeClr val="bg1"/>
                        </a:solidFill>
                        <a:effectLst/>
                        <a:latin typeface="Calibri" pitchFamily="34" charset="0"/>
                      </a:endParaRP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3175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E3785641-3C41-4705-95C2-FC5FCDF3C359}" type="slidenum">
              <a:rPr lang="it-IT" altLang="it-IT" sz="1200">
                <a:solidFill>
                  <a:srgbClr val="FFFFFF"/>
                </a:solidFill>
              </a:rPr>
              <a:pPr>
                <a:spcBef>
                  <a:spcPct val="0"/>
                </a:spcBef>
                <a:buFontTx/>
                <a:buNone/>
                <a:defRPr/>
              </a:pPr>
              <a:t>43</a:t>
            </a:fld>
            <a:endParaRPr lang="it-IT" altLang="it-IT" sz="1200">
              <a:solidFill>
                <a:srgbClr val="FFFFFF"/>
              </a:solidFill>
            </a:endParaRPr>
          </a:p>
        </p:txBody>
      </p:sp>
      <p:pic>
        <p:nvPicPr>
          <p:cNvPr id="3380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25753501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9900" y="158750"/>
            <a:ext cx="103663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2756819860"/>
              </p:ext>
            </p:extLst>
          </p:nvPr>
        </p:nvGraphicFramePr>
        <p:xfrm>
          <a:off x="261937" y="1462050"/>
          <a:ext cx="8424863" cy="5232438"/>
        </p:xfrm>
        <a:graphic>
          <a:graphicData uri="http://schemas.openxmlformats.org/drawingml/2006/table">
            <a:tbl>
              <a:tblPr/>
              <a:tblGrid>
                <a:gridCol w="8424863">
                  <a:extLst>
                    <a:ext uri="{9D8B030D-6E8A-4147-A177-3AD203B41FA5}">
                      <a16:colId xmlns:a16="http://schemas.microsoft.com/office/drawing/2014/main" val="20000"/>
                    </a:ext>
                  </a:extLst>
                </a:gridCol>
              </a:tblGrid>
              <a:tr h="46481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3.6 RETRIBUZIONE</a:t>
                      </a: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4222421">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lang="it-IT" sz="1800" b="0" i="0" kern="1200" dirty="0">
                          <a:solidFill>
                            <a:schemeClr val="bg1"/>
                          </a:solidFill>
                          <a:effectLst/>
                          <a:latin typeface="+mn-lt"/>
                          <a:ea typeface="+mn-ea"/>
                          <a:cs typeface="+mn-cs"/>
                        </a:rPr>
                        <a:t>Art. 45 Apprendistato di alta formazione e di ricerca</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7. Per le </a:t>
                      </a:r>
                      <a:r>
                        <a:rPr lang="it-IT" sz="2000" b="1" i="0" u="sng" kern="1200" dirty="0">
                          <a:solidFill>
                            <a:schemeClr val="bg1"/>
                          </a:solidFill>
                          <a:effectLst/>
                          <a:latin typeface="+mn-lt"/>
                          <a:ea typeface="+mn-ea"/>
                          <a:cs typeface="+mn-cs"/>
                        </a:rPr>
                        <a:t>ore di formazione svolte nella istituzione formativa il datore di lavoro è esonerato da ogni obbligo retributivo</a:t>
                      </a:r>
                      <a:r>
                        <a:rPr lang="it-IT" sz="2000" b="0" i="0" kern="1200" dirty="0">
                          <a:solidFill>
                            <a:schemeClr val="bg1"/>
                          </a:solidFill>
                          <a:effectLst/>
                          <a:latin typeface="+mn-lt"/>
                          <a:ea typeface="+mn-ea"/>
                          <a:cs typeface="+mn-cs"/>
                        </a:rPr>
                        <a:t>. Per le </a:t>
                      </a:r>
                      <a:r>
                        <a:rPr lang="it-IT" sz="2000" b="1" i="0" u="sng" kern="1200" dirty="0">
                          <a:solidFill>
                            <a:schemeClr val="bg1"/>
                          </a:solidFill>
                          <a:effectLst/>
                          <a:latin typeface="+mn-lt"/>
                          <a:ea typeface="+mn-ea"/>
                          <a:cs typeface="+mn-cs"/>
                        </a:rPr>
                        <a:t>ore di formazione a carico del datore di lavoro è riconosciuta al lavoratore una retribuzione pari al 10 per cento di quella che gli sarebbe dovuta</a:t>
                      </a:r>
                      <a:r>
                        <a:rPr lang="it-IT" sz="2000" b="0" i="0" kern="1200" dirty="0">
                          <a:solidFill>
                            <a:schemeClr val="bg1"/>
                          </a:solidFill>
                          <a:effectLst/>
                          <a:latin typeface="+mn-lt"/>
                          <a:ea typeface="+mn-ea"/>
                          <a:cs typeface="+mn-cs"/>
                        </a:rPr>
                        <a:t>. Sono fatte salve le diverse previsioni dei contratti collettivi.</a:t>
                      </a:r>
                      <a:endParaRPr kumimoji="0" lang="it-IT" sz="2000" b="1" i="0" u="none" strike="noStrike" cap="none" normalizeH="0" baseline="0" dirty="0">
                        <a:ln>
                          <a:noFill/>
                        </a:ln>
                        <a:solidFill>
                          <a:schemeClr val="bg1"/>
                        </a:solidFill>
                        <a:effectLst/>
                        <a:latin typeface="Calibri" pitchFamily="34" charset="0"/>
                      </a:endParaRP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545203">
                <a:tc>
                  <a:txBody>
                    <a:bodyPr/>
                    <a:lstStyle/>
                    <a:p>
                      <a:pPr marL="457200" marR="0" lvl="0" indent="-457200" algn="just" defTabSz="914400" rtl="0" eaLnBrk="1" fontAlgn="base" latinLnBrk="0" hangingPunct="1">
                        <a:lnSpc>
                          <a:spcPct val="100000"/>
                        </a:lnSpc>
                        <a:spcBef>
                          <a:spcPct val="0"/>
                        </a:spcBef>
                        <a:spcAft>
                          <a:spcPct val="0"/>
                        </a:spcAft>
                        <a:buClrTx/>
                        <a:buSzTx/>
                        <a:buFont typeface="Arial" pitchFamily="34" charset="0"/>
                        <a:buNone/>
                        <a:tabLst/>
                      </a:pPr>
                      <a:endParaRPr kumimoji="0" lang="it-IT" sz="2000" b="0" i="0" u="none" strike="noStrike" cap="none" normalizeH="0" baseline="0" dirty="0">
                        <a:ln>
                          <a:noFill/>
                        </a:ln>
                        <a:solidFill>
                          <a:schemeClr val="bg1"/>
                        </a:solidFill>
                        <a:effectLst/>
                        <a:latin typeface="Calibri" pitchFamily="34" charset="0"/>
                      </a:endParaRP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3175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E3785641-3C41-4705-95C2-FC5FCDF3C359}" type="slidenum">
              <a:rPr lang="it-IT" altLang="it-IT" sz="1200">
                <a:solidFill>
                  <a:srgbClr val="FFFFFF"/>
                </a:solidFill>
              </a:rPr>
              <a:pPr>
                <a:spcBef>
                  <a:spcPct val="0"/>
                </a:spcBef>
                <a:buFontTx/>
                <a:buNone/>
                <a:defRPr/>
              </a:pPr>
              <a:t>44</a:t>
            </a:fld>
            <a:endParaRPr lang="it-IT" altLang="it-IT" sz="1200">
              <a:solidFill>
                <a:srgbClr val="FFFFFF"/>
              </a:solidFill>
            </a:endParaRPr>
          </a:p>
        </p:txBody>
      </p:sp>
      <p:pic>
        <p:nvPicPr>
          <p:cNvPr id="3380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20619233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9900" y="158750"/>
            <a:ext cx="103663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182816317"/>
              </p:ext>
            </p:extLst>
          </p:nvPr>
        </p:nvGraphicFramePr>
        <p:xfrm>
          <a:off x="261937" y="1462050"/>
          <a:ext cx="8424863" cy="5232438"/>
        </p:xfrm>
        <a:graphic>
          <a:graphicData uri="http://schemas.openxmlformats.org/drawingml/2006/table">
            <a:tbl>
              <a:tblPr/>
              <a:tblGrid>
                <a:gridCol w="8424863">
                  <a:extLst>
                    <a:ext uri="{9D8B030D-6E8A-4147-A177-3AD203B41FA5}">
                      <a16:colId xmlns:a16="http://schemas.microsoft.com/office/drawing/2014/main" val="20000"/>
                    </a:ext>
                  </a:extLst>
                </a:gridCol>
              </a:tblGrid>
              <a:tr h="46481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3.7 TRASFORMAZIONE</a:t>
                      </a: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4222421">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r>
                        <a:rPr lang="it-IT" sz="1800" b="0" i="0" kern="1200" dirty="0">
                          <a:solidFill>
                            <a:schemeClr val="bg1"/>
                          </a:solidFill>
                          <a:effectLst/>
                          <a:latin typeface="+mn-lt"/>
                          <a:ea typeface="+mn-ea"/>
                          <a:cs typeface="+mn-cs"/>
                        </a:rPr>
                        <a:t>Art. 45 Apprendistato di alta formazione e di ricerca</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9. Successivamente al conseguimento della qualifica o del diploma professionale ai sensi del decreto legislativo n. 226 del 2005, nonché del diploma di istruzione secondaria superiore, allo scopo di conseguire la qualificazione professionale ai fini contrattuali, è </a:t>
                      </a:r>
                      <a:r>
                        <a:rPr lang="it-IT" sz="2000" b="1" i="0" kern="1200" dirty="0">
                          <a:solidFill>
                            <a:schemeClr val="bg1"/>
                          </a:solidFill>
                          <a:effectLst/>
                          <a:latin typeface="+mn-lt"/>
                          <a:ea typeface="+mn-ea"/>
                          <a:cs typeface="+mn-cs"/>
                        </a:rPr>
                        <a:t>possibile la trasformazione del contratto in apprendistato professionalizzante</a:t>
                      </a:r>
                      <a:r>
                        <a:rPr lang="it-IT" sz="2000" b="0" i="0" kern="1200" dirty="0">
                          <a:solidFill>
                            <a:schemeClr val="bg1"/>
                          </a:solidFill>
                          <a:effectLst/>
                          <a:latin typeface="+mn-lt"/>
                          <a:ea typeface="+mn-ea"/>
                          <a:cs typeface="+mn-cs"/>
                        </a:rPr>
                        <a:t>. In tal caso, </a:t>
                      </a:r>
                      <a:r>
                        <a:rPr lang="it-IT" sz="2000" b="1" i="0" kern="1200" dirty="0">
                          <a:solidFill>
                            <a:schemeClr val="bg1"/>
                          </a:solidFill>
                          <a:effectLst/>
                          <a:latin typeface="+mn-lt"/>
                          <a:ea typeface="+mn-ea"/>
                          <a:cs typeface="+mn-cs"/>
                        </a:rPr>
                        <a:t>la durata massima complessiva dei due periodi di apprendistato non può eccedere quella individuata dalla contrattazione collettiva di cui all'articolo 42, comma 5</a:t>
                      </a:r>
                      <a:r>
                        <a:rPr lang="it-IT" sz="2000" b="0" i="0" kern="1200" dirty="0">
                          <a:solidFill>
                            <a:schemeClr val="bg1"/>
                          </a:solidFill>
                          <a:effectLst/>
                          <a:latin typeface="+mn-lt"/>
                          <a:ea typeface="+mn-ea"/>
                          <a:cs typeface="+mn-cs"/>
                        </a:rPr>
                        <a:t>.</a:t>
                      </a:r>
                      <a:endParaRPr kumimoji="0" lang="it-IT" sz="2000" b="1" i="0" u="none" strike="noStrike" cap="none" normalizeH="0" baseline="0" dirty="0">
                        <a:ln>
                          <a:noFill/>
                        </a:ln>
                        <a:solidFill>
                          <a:schemeClr val="bg1"/>
                        </a:solidFill>
                        <a:effectLst/>
                        <a:latin typeface="Calibri" pitchFamily="34" charset="0"/>
                      </a:endParaRP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545203">
                <a:tc>
                  <a:txBody>
                    <a:bodyPr/>
                    <a:lstStyle/>
                    <a:p>
                      <a:pPr marL="457200" marR="0" lvl="0" indent="-457200" algn="just" defTabSz="914400" rtl="0" eaLnBrk="1" fontAlgn="base" latinLnBrk="0" hangingPunct="1">
                        <a:lnSpc>
                          <a:spcPct val="100000"/>
                        </a:lnSpc>
                        <a:spcBef>
                          <a:spcPct val="0"/>
                        </a:spcBef>
                        <a:spcAft>
                          <a:spcPct val="0"/>
                        </a:spcAft>
                        <a:buClrTx/>
                        <a:buSzTx/>
                        <a:buFont typeface="Arial" pitchFamily="34" charset="0"/>
                        <a:buNone/>
                        <a:tabLst/>
                      </a:pPr>
                      <a:endParaRPr kumimoji="0" lang="it-IT" sz="2000" b="0" i="0" u="none" strike="noStrike" cap="none" normalizeH="0" baseline="0" dirty="0">
                        <a:ln>
                          <a:noFill/>
                        </a:ln>
                        <a:solidFill>
                          <a:schemeClr val="bg1"/>
                        </a:solidFill>
                        <a:effectLst/>
                        <a:latin typeface="Calibri" pitchFamily="34" charset="0"/>
                      </a:endParaRP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3175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E3785641-3C41-4705-95C2-FC5FCDF3C359}" type="slidenum">
              <a:rPr lang="it-IT" altLang="it-IT" sz="1200">
                <a:solidFill>
                  <a:srgbClr val="FFFFFF"/>
                </a:solidFill>
              </a:rPr>
              <a:pPr>
                <a:spcBef>
                  <a:spcPct val="0"/>
                </a:spcBef>
                <a:buFontTx/>
                <a:buNone/>
                <a:defRPr/>
              </a:pPr>
              <a:t>45</a:t>
            </a:fld>
            <a:endParaRPr lang="it-IT" altLang="it-IT" sz="1200">
              <a:solidFill>
                <a:srgbClr val="FFFFFF"/>
              </a:solidFill>
            </a:endParaRPr>
          </a:p>
        </p:txBody>
      </p:sp>
      <p:pic>
        <p:nvPicPr>
          <p:cNvPr id="3380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41194832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Sottotitolo 2"/>
          <p:cNvSpPr>
            <a:spLocks noGrp="1"/>
          </p:cNvSpPr>
          <p:nvPr>
            <p:ph type="subTitle" idx="1"/>
          </p:nvPr>
        </p:nvSpPr>
        <p:spPr>
          <a:xfrm>
            <a:off x="1403350" y="1628775"/>
            <a:ext cx="6400800" cy="2768600"/>
          </a:xfrm>
        </p:spPr>
        <p:txBody>
          <a:bodyPr/>
          <a:lstStyle/>
          <a:p>
            <a:pPr eaLnBrk="1" hangingPunct="1"/>
            <a:endParaRPr lang="it-IT" altLang="it-IT" sz="2400" b="1" dirty="0">
              <a:solidFill>
                <a:schemeClr val="accent1"/>
              </a:solidFill>
            </a:endParaRPr>
          </a:p>
          <a:p>
            <a:pPr eaLnBrk="1" hangingPunct="1"/>
            <a:endParaRPr lang="it-IT" altLang="it-IT" b="1" dirty="0">
              <a:solidFill>
                <a:srgbClr val="00B050"/>
              </a:solidFill>
            </a:endParaRPr>
          </a:p>
          <a:p>
            <a:pPr eaLnBrk="1" hangingPunct="1"/>
            <a:r>
              <a:rPr lang="it-IT" altLang="it-IT" b="1" dirty="0">
                <a:solidFill>
                  <a:srgbClr val="00B050"/>
                </a:solidFill>
              </a:rPr>
              <a:t>4.</a:t>
            </a:r>
          </a:p>
          <a:p>
            <a:pPr eaLnBrk="1" hangingPunct="1"/>
            <a:r>
              <a:rPr lang="it-IT" altLang="it-IT" b="1" dirty="0">
                <a:solidFill>
                  <a:srgbClr val="00B050"/>
                </a:solidFill>
              </a:rPr>
              <a:t>APPRENDISTATO PROFESSIONALIZZANTE</a:t>
            </a:r>
          </a:p>
        </p:txBody>
      </p:sp>
      <p:sp>
        <p:nvSpPr>
          <p:cNvPr id="12292"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2FD3C9B3-205D-45EA-8B23-7FA1A3D125D0}" type="slidenum">
              <a:rPr lang="it-IT" altLang="it-IT" sz="1200">
                <a:solidFill>
                  <a:srgbClr val="FFFFFF"/>
                </a:solidFill>
              </a:rPr>
              <a:pPr>
                <a:spcBef>
                  <a:spcPct val="0"/>
                </a:spcBef>
                <a:buFontTx/>
                <a:buNone/>
                <a:defRPr/>
              </a:pPr>
              <a:t>46</a:t>
            </a:fld>
            <a:endParaRPr lang="it-IT" altLang="it-IT" sz="1200">
              <a:solidFill>
                <a:srgbClr val="FFFFFF"/>
              </a:solidFill>
            </a:endParaRPr>
          </a:p>
        </p:txBody>
      </p:sp>
      <p:pic>
        <p:nvPicPr>
          <p:cNvPr id="16389"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42051616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Sottotitolo 2"/>
          <p:cNvSpPr>
            <a:spLocks noGrp="1"/>
          </p:cNvSpPr>
          <p:nvPr>
            <p:ph type="subTitle" idx="1"/>
          </p:nvPr>
        </p:nvSpPr>
        <p:spPr>
          <a:xfrm>
            <a:off x="827088" y="1628775"/>
            <a:ext cx="7777162" cy="4537075"/>
          </a:xfrm>
        </p:spPr>
        <p:txBody>
          <a:bodyPr/>
          <a:lstStyle/>
          <a:p>
            <a:pPr algn="just" eaLnBrk="1" hangingPunct="1"/>
            <a:r>
              <a:rPr lang="it-IT" altLang="it-IT" sz="2400" b="1" dirty="0">
                <a:solidFill>
                  <a:srgbClr val="0070C0"/>
                </a:solidFill>
              </a:rPr>
              <a:t>4.1. Nozione e requisiti soggettivi</a:t>
            </a:r>
          </a:p>
          <a:p>
            <a:pPr algn="l" eaLnBrk="1" hangingPunct="1"/>
            <a:r>
              <a:rPr lang="it-IT" altLang="it-IT" sz="2400" b="1" dirty="0">
                <a:solidFill>
                  <a:srgbClr val="0070C0"/>
                </a:solidFill>
              </a:rPr>
              <a:t>4.2. L‘obbligo formativo</a:t>
            </a:r>
          </a:p>
          <a:p>
            <a:pPr algn="just" eaLnBrk="1" hangingPunct="1"/>
            <a:r>
              <a:rPr lang="it-IT" altLang="it-IT" sz="2400" b="1" dirty="0">
                <a:solidFill>
                  <a:srgbClr val="0070C0"/>
                </a:solidFill>
              </a:rPr>
              <a:t>4.3. La clausola di stabilizzazione</a:t>
            </a:r>
          </a:p>
          <a:p>
            <a:pPr algn="just" eaLnBrk="1" hangingPunct="1"/>
            <a:r>
              <a:rPr lang="it-IT" altLang="it-IT" sz="2400" b="1" dirty="0">
                <a:solidFill>
                  <a:srgbClr val="0070C0"/>
                </a:solidFill>
              </a:rPr>
              <a:t>4.4. Il libretto formativo</a:t>
            </a:r>
          </a:p>
          <a:p>
            <a:pPr algn="just" eaLnBrk="1" hangingPunct="1"/>
            <a:r>
              <a:rPr lang="it-IT" altLang="it-IT" sz="2400" b="1" dirty="0">
                <a:solidFill>
                  <a:srgbClr val="0070C0"/>
                </a:solidFill>
              </a:rPr>
              <a:t>4.5 La formazione professionalizzante</a:t>
            </a:r>
          </a:p>
          <a:p>
            <a:pPr algn="just" eaLnBrk="1" hangingPunct="1"/>
            <a:r>
              <a:rPr lang="it-IT" altLang="it-IT" sz="2400" b="1" dirty="0">
                <a:solidFill>
                  <a:srgbClr val="0070C0"/>
                </a:solidFill>
              </a:rPr>
              <a:t>4.6 La disciplina del tutor</a:t>
            </a:r>
          </a:p>
          <a:p>
            <a:pPr algn="just" eaLnBrk="1" hangingPunct="1"/>
            <a:r>
              <a:rPr lang="it-IT" altLang="it-IT" sz="2400" b="1" dirty="0">
                <a:solidFill>
                  <a:srgbClr val="0070C0"/>
                </a:solidFill>
              </a:rPr>
              <a:t>4.7 Le sanzioni per la mancata formazione</a:t>
            </a:r>
          </a:p>
          <a:p>
            <a:pPr algn="just" eaLnBrk="1" hangingPunct="1"/>
            <a:r>
              <a:rPr lang="it-IT" altLang="it-IT" sz="2400" b="1" dirty="0">
                <a:solidFill>
                  <a:srgbClr val="0070C0"/>
                </a:solidFill>
              </a:rPr>
              <a:t>4.8 Le altre sanzioni amministrative</a:t>
            </a:r>
          </a:p>
          <a:p>
            <a:pPr algn="just" eaLnBrk="1" hangingPunct="1"/>
            <a:r>
              <a:rPr lang="it-IT" altLang="it-IT" sz="2400" b="1" dirty="0">
                <a:solidFill>
                  <a:srgbClr val="0070C0"/>
                </a:solidFill>
              </a:rPr>
              <a:t>4.9 Le linee guida</a:t>
            </a:r>
          </a:p>
          <a:p>
            <a:pPr algn="just" eaLnBrk="1" hangingPunct="1"/>
            <a:r>
              <a:rPr lang="it-IT" altLang="it-IT" sz="2400" b="1" dirty="0">
                <a:solidFill>
                  <a:srgbClr val="0070C0"/>
                </a:solidFill>
              </a:rPr>
              <a:t>4.10 Possibilità di distacco</a:t>
            </a:r>
          </a:p>
          <a:p>
            <a:pPr algn="just" eaLnBrk="1" hangingPunct="1">
              <a:buFontTx/>
              <a:buChar char="-"/>
            </a:pPr>
            <a:endParaRPr lang="it-IT" altLang="it-IT" sz="2400" b="1" dirty="0">
              <a:solidFill>
                <a:srgbClr val="00B050"/>
              </a:solidFill>
            </a:endParaRPr>
          </a:p>
          <a:p>
            <a:pPr algn="just" eaLnBrk="1" hangingPunct="1">
              <a:buFontTx/>
              <a:buChar char="-"/>
            </a:pPr>
            <a:endParaRPr lang="it-IT" altLang="it-IT" sz="2400" b="1" dirty="0">
              <a:solidFill>
                <a:srgbClr val="00B050"/>
              </a:solidFill>
            </a:endParaRPr>
          </a:p>
          <a:p>
            <a:pPr algn="just" eaLnBrk="1" hangingPunct="1">
              <a:buFontTx/>
              <a:buChar char="-"/>
            </a:pPr>
            <a:endParaRPr lang="it-IT" altLang="it-IT" sz="2400" b="1" dirty="0">
              <a:solidFill>
                <a:srgbClr val="00B050"/>
              </a:solidFill>
            </a:endParaRPr>
          </a:p>
        </p:txBody>
      </p:sp>
      <p:sp>
        <p:nvSpPr>
          <p:cNvPr id="1331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C45D399-5476-4A62-B7C7-E7509769002E}" type="slidenum">
              <a:rPr lang="it-IT" altLang="it-IT" sz="1200">
                <a:solidFill>
                  <a:srgbClr val="FFFFFF"/>
                </a:solidFill>
              </a:rPr>
              <a:pPr>
                <a:spcBef>
                  <a:spcPct val="0"/>
                </a:spcBef>
                <a:buFontTx/>
                <a:buNone/>
                <a:defRPr/>
              </a:pPr>
              <a:t>47</a:t>
            </a:fld>
            <a:endParaRPr lang="it-IT" altLang="it-IT" sz="1200">
              <a:solidFill>
                <a:srgbClr val="FFFFFF"/>
              </a:solidFill>
            </a:endParaRPr>
          </a:p>
        </p:txBody>
      </p:sp>
      <p:pic>
        <p:nvPicPr>
          <p:cNvPr id="17413"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19515017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9900" y="158750"/>
            <a:ext cx="103663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3960227413"/>
              </p:ext>
            </p:extLst>
          </p:nvPr>
        </p:nvGraphicFramePr>
        <p:xfrm>
          <a:off x="323850" y="1749425"/>
          <a:ext cx="8424863" cy="2996345"/>
        </p:xfrm>
        <a:graphic>
          <a:graphicData uri="http://schemas.openxmlformats.org/drawingml/2006/table">
            <a:tbl>
              <a:tblPr/>
              <a:tblGrid>
                <a:gridCol w="8424863">
                  <a:extLst>
                    <a:ext uri="{9D8B030D-6E8A-4147-A177-3AD203B41FA5}">
                      <a16:colId xmlns:a16="http://schemas.microsoft.com/office/drawing/2014/main" val="20000"/>
                    </a:ext>
                  </a:extLst>
                </a:gridCol>
              </a:tblGrid>
              <a:tr h="52744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4.1. NOZIONE E REQUISITI  SOGGETTIVI </a:t>
                      </a: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2440917">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lang="it-IT" sz="1800" b="0" i="0" kern="1200" dirty="0">
                          <a:solidFill>
                            <a:schemeClr val="bg1"/>
                          </a:solidFill>
                          <a:effectLst/>
                          <a:latin typeface="+mn-lt"/>
                          <a:ea typeface="+mn-ea"/>
                          <a:cs typeface="+mn-cs"/>
                        </a:rPr>
                        <a:t>Art. 44 apprendistato professionalizzante</a:t>
                      </a:r>
                    </a:p>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endParaRPr lang="it-IT" sz="1800" b="0" i="0" kern="1200" dirty="0">
                        <a:solidFill>
                          <a:schemeClr val="bg1"/>
                        </a:solidFill>
                        <a:effectLst/>
                        <a:latin typeface="+mn-lt"/>
                        <a:ea typeface="+mn-ea"/>
                        <a:cs typeface="+mn-cs"/>
                      </a:endParaRP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lang="it-IT" sz="2000" b="0" i="0" kern="1200" dirty="0">
                          <a:solidFill>
                            <a:schemeClr val="bg1"/>
                          </a:solidFill>
                          <a:effectLst/>
                          <a:latin typeface="+mn-lt"/>
                          <a:ea typeface="+mn-ea"/>
                          <a:cs typeface="+mn-cs"/>
                        </a:rPr>
                        <a:t>Possono essere assunti in tutti i settori di attività, pubblici o privati, con contratto di apprendistato professionalizzante per il </a:t>
                      </a:r>
                      <a:r>
                        <a:rPr lang="it-IT" sz="2000" b="1" i="0" kern="1200" dirty="0">
                          <a:solidFill>
                            <a:schemeClr val="bg1"/>
                          </a:solidFill>
                          <a:effectLst/>
                          <a:latin typeface="+mn-lt"/>
                          <a:ea typeface="+mn-ea"/>
                          <a:cs typeface="+mn-cs"/>
                        </a:rPr>
                        <a:t>conseguimento di una qualificazione professionale</a:t>
                      </a:r>
                      <a:r>
                        <a:rPr lang="it-IT" sz="2000" b="0" i="0" kern="1200" dirty="0">
                          <a:solidFill>
                            <a:schemeClr val="bg1"/>
                          </a:solidFill>
                          <a:effectLst/>
                          <a:latin typeface="+mn-lt"/>
                          <a:ea typeface="+mn-ea"/>
                          <a:cs typeface="+mn-cs"/>
                        </a:rPr>
                        <a:t> ai fini contrattuali</a:t>
                      </a:r>
                      <a:r>
                        <a:rPr lang="it-IT" sz="2000" b="1" i="0" kern="1200" dirty="0">
                          <a:solidFill>
                            <a:schemeClr val="bg1"/>
                          </a:solidFill>
                          <a:effectLst/>
                          <a:latin typeface="+mn-lt"/>
                          <a:ea typeface="+mn-ea"/>
                          <a:cs typeface="+mn-cs"/>
                        </a:rPr>
                        <a:t>, i soggetti:</a:t>
                      </a:r>
                    </a:p>
                    <a:p>
                      <a:pPr marL="457200" marR="0" lvl="0" indent="-45720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lang="it-IT" sz="2000" b="1" i="0" kern="1200" dirty="0">
                          <a:solidFill>
                            <a:schemeClr val="bg1"/>
                          </a:solidFill>
                          <a:effectLst/>
                          <a:latin typeface="+mn-lt"/>
                          <a:ea typeface="+mn-ea"/>
                          <a:cs typeface="+mn-cs"/>
                        </a:rPr>
                        <a:t>di età compresa tra i 18 e i 29 anni (e 364 giorni);</a:t>
                      </a:r>
                    </a:p>
                    <a:p>
                      <a:pPr marL="457200" marR="0" lvl="0" indent="-45720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lang="it-IT" sz="2000" b="1" i="0" kern="1200" dirty="0">
                          <a:solidFill>
                            <a:schemeClr val="bg1"/>
                          </a:solidFill>
                          <a:effectLst/>
                          <a:latin typeface="+mn-lt"/>
                          <a:ea typeface="+mn-ea"/>
                          <a:cs typeface="+mn-cs"/>
                        </a:rPr>
                        <a:t>a partire dal 17° anno di età</a:t>
                      </a:r>
                      <a:r>
                        <a:rPr lang="it-IT" sz="2000" b="0" i="0" kern="1200" dirty="0">
                          <a:solidFill>
                            <a:schemeClr val="bg1"/>
                          </a:solidFill>
                          <a:effectLst/>
                          <a:latin typeface="+mn-lt"/>
                          <a:ea typeface="+mn-ea"/>
                          <a:cs typeface="+mn-cs"/>
                        </a:rPr>
                        <a:t>, se in possesso di una qualifica professionale, conseguita ai sensi del d.lgs. n. 226 del 2005.</a:t>
                      </a:r>
                      <a:endParaRPr kumimoji="0" lang="it-IT" sz="2000" b="0" i="0" u="none" strike="noStrike" cap="none" normalizeH="0" baseline="0" dirty="0">
                        <a:ln>
                          <a:noFill/>
                        </a:ln>
                        <a:solidFill>
                          <a:schemeClr val="bg1"/>
                        </a:solidFill>
                        <a:effectLst/>
                        <a:latin typeface="Calibri" pitchFamily="34" charset="0"/>
                      </a:endParaRPr>
                    </a:p>
                  </a:txBody>
                  <a:tcPr marL="91439" marR="91439"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3175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E3785641-3C41-4705-95C2-FC5FCDF3C359}" type="slidenum">
              <a:rPr lang="it-IT" altLang="it-IT" sz="1200">
                <a:solidFill>
                  <a:srgbClr val="FFFFFF"/>
                </a:solidFill>
              </a:rPr>
              <a:pPr>
                <a:spcBef>
                  <a:spcPct val="0"/>
                </a:spcBef>
                <a:buFontTx/>
                <a:buNone/>
                <a:defRPr/>
              </a:pPr>
              <a:t>48</a:t>
            </a:fld>
            <a:endParaRPr lang="it-IT" altLang="it-IT" sz="1200">
              <a:solidFill>
                <a:srgbClr val="FFFFFF"/>
              </a:solidFill>
            </a:endParaRPr>
          </a:p>
        </p:txBody>
      </p:sp>
      <p:pic>
        <p:nvPicPr>
          <p:cNvPr id="3380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23098119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9900" y="158750"/>
            <a:ext cx="103663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752032088"/>
              </p:ext>
            </p:extLst>
          </p:nvPr>
        </p:nvGraphicFramePr>
        <p:xfrm>
          <a:off x="395288" y="1701800"/>
          <a:ext cx="8353425" cy="4175568"/>
        </p:xfrm>
        <a:graphic>
          <a:graphicData uri="http://schemas.openxmlformats.org/drawingml/2006/table">
            <a:tbl>
              <a:tblPr/>
              <a:tblGrid>
                <a:gridCol w="8353425">
                  <a:extLst>
                    <a:ext uri="{9D8B030D-6E8A-4147-A177-3AD203B41FA5}">
                      <a16:colId xmlns:a16="http://schemas.microsoft.com/office/drawing/2014/main" val="20000"/>
                    </a:ext>
                  </a:extLst>
                </a:gridCol>
              </a:tblGrid>
              <a:tr h="4570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4.2 L’OBBLIGO FORMATIVO</a:t>
                      </a:r>
                    </a:p>
                  </a:txBody>
                  <a:tcPr marT="45672" marB="4567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3718062">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lang="it-IT" sz="1800" b="0" i="0" kern="1200" dirty="0">
                          <a:solidFill>
                            <a:schemeClr val="bg1"/>
                          </a:solidFill>
                          <a:effectLst/>
                          <a:latin typeface="+mn-lt"/>
                          <a:ea typeface="+mn-ea"/>
                          <a:cs typeface="+mn-cs"/>
                        </a:rPr>
                        <a:t>Art. 44 Apprendistato professionalizzante</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endParaRPr lang="it-IT" sz="2000" b="1" i="0" kern="1200" dirty="0">
                        <a:solidFill>
                          <a:schemeClr val="bg1"/>
                        </a:solidFill>
                        <a:effectLst/>
                        <a:latin typeface="+mn-lt"/>
                        <a:ea typeface="+mn-ea"/>
                        <a:cs typeface="+mn-cs"/>
                      </a:endParaRP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lang="it-IT" sz="2000" b="1" i="0" kern="1200" dirty="0">
                          <a:solidFill>
                            <a:schemeClr val="bg1"/>
                          </a:solidFill>
                          <a:effectLst/>
                          <a:latin typeface="+mn-lt"/>
                          <a:ea typeface="+mn-ea"/>
                          <a:cs typeface="+mn-cs"/>
                        </a:rPr>
                        <a:t>Gli accordi interconfederali e i contratti collettivi nazionali di lavoro </a:t>
                      </a:r>
                      <a:r>
                        <a:rPr lang="it-IT" sz="2000" b="0" i="0" kern="1200" dirty="0">
                          <a:solidFill>
                            <a:schemeClr val="bg1"/>
                          </a:solidFill>
                          <a:effectLst/>
                          <a:latin typeface="+mn-lt"/>
                          <a:ea typeface="+mn-ea"/>
                          <a:cs typeface="+mn-cs"/>
                        </a:rPr>
                        <a:t>stipulati dalle associazioni sindacali comparativamente più rappresentative sul piano nazionale </a:t>
                      </a:r>
                      <a:r>
                        <a:rPr lang="it-IT" sz="2000" b="1" i="0" kern="1200" dirty="0">
                          <a:solidFill>
                            <a:schemeClr val="bg1"/>
                          </a:solidFill>
                          <a:effectLst/>
                          <a:latin typeface="+mn-lt"/>
                          <a:ea typeface="+mn-ea"/>
                          <a:cs typeface="+mn-cs"/>
                        </a:rPr>
                        <a:t>stabiliscono, in ragione del tipo di qualificazione professionale </a:t>
                      </a:r>
                      <a:r>
                        <a:rPr lang="it-IT" sz="2000" b="0" i="0" kern="1200" dirty="0">
                          <a:solidFill>
                            <a:schemeClr val="bg1"/>
                          </a:solidFill>
                          <a:effectLst/>
                          <a:latin typeface="+mn-lt"/>
                          <a:ea typeface="+mn-ea"/>
                          <a:cs typeface="+mn-cs"/>
                        </a:rPr>
                        <a:t>ai fini contrattuali da conseguire:</a:t>
                      </a:r>
                    </a:p>
                    <a:p>
                      <a:pPr marL="0" marR="0" lvl="0" indent="0" algn="just" defTabSz="914400" rtl="0" eaLnBrk="1" fontAlgn="base" latinLnBrk="0" hangingPunct="1">
                        <a:lnSpc>
                          <a:spcPct val="100000"/>
                        </a:lnSpc>
                        <a:spcBef>
                          <a:spcPct val="0"/>
                        </a:spcBef>
                        <a:spcAft>
                          <a:spcPct val="0"/>
                        </a:spcAft>
                        <a:buClrTx/>
                        <a:buSzTx/>
                        <a:buFont typeface="Arial" charset="0"/>
                        <a:buChar char="•"/>
                        <a:tabLst/>
                      </a:pPr>
                      <a:r>
                        <a:rPr lang="it-IT" sz="2000" b="1" i="0" kern="1200" dirty="0">
                          <a:solidFill>
                            <a:schemeClr val="bg1"/>
                          </a:solidFill>
                          <a:effectLst/>
                          <a:latin typeface="+mn-lt"/>
                          <a:ea typeface="+mn-ea"/>
                          <a:cs typeface="+mn-cs"/>
                        </a:rPr>
                        <a:t> </a:t>
                      </a:r>
                      <a:r>
                        <a:rPr lang="it-IT" sz="2000" b="0" i="0" kern="1200" dirty="0">
                          <a:solidFill>
                            <a:schemeClr val="bg1"/>
                          </a:solidFill>
                          <a:effectLst/>
                          <a:latin typeface="+mn-lt"/>
                          <a:ea typeface="+mn-ea"/>
                          <a:cs typeface="+mn-cs"/>
                        </a:rPr>
                        <a:t>la</a:t>
                      </a:r>
                      <a:r>
                        <a:rPr lang="it-IT" sz="2000" b="1" i="0" kern="1200" dirty="0">
                          <a:solidFill>
                            <a:schemeClr val="bg1"/>
                          </a:solidFill>
                          <a:effectLst/>
                          <a:latin typeface="+mn-lt"/>
                          <a:ea typeface="+mn-ea"/>
                          <a:cs typeface="+mn-cs"/>
                        </a:rPr>
                        <a:t> durata e le modalità di erogazione della formazione </a:t>
                      </a:r>
                      <a:r>
                        <a:rPr lang="it-IT" sz="2000" b="0" i="0" kern="1200" dirty="0">
                          <a:solidFill>
                            <a:schemeClr val="bg1"/>
                          </a:solidFill>
                          <a:effectLst/>
                          <a:latin typeface="+mn-lt"/>
                          <a:ea typeface="+mn-ea"/>
                          <a:cs typeface="+mn-cs"/>
                        </a:rPr>
                        <a:t>per l'acquisizione delle relative competenze tecnico-professionali e specialistiche, </a:t>
                      </a:r>
                    </a:p>
                    <a:p>
                      <a:pPr marL="0" marR="0" lvl="0" indent="0" algn="just" defTabSz="914400" rtl="0" eaLnBrk="1" fontAlgn="base" latinLnBrk="0" hangingPunct="1">
                        <a:lnSpc>
                          <a:spcPct val="100000"/>
                        </a:lnSpc>
                        <a:spcBef>
                          <a:spcPct val="0"/>
                        </a:spcBef>
                        <a:spcAft>
                          <a:spcPct val="0"/>
                        </a:spcAft>
                        <a:buClrTx/>
                        <a:buSzTx/>
                        <a:buFont typeface="Arial" charset="0"/>
                        <a:buChar char="•"/>
                        <a:tabLst/>
                      </a:pPr>
                      <a:r>
                        <a:rPr lang="it-IT" sz="2000" b="0" i="0" kern="1200" dirty="0">
                          <a:solidFill>
                            <a:schemeClr val="bg1"/>
                          </a:solidFill>
                          <a:effectLst/>
                          <a:latin typeface="+mn-lt"/>
                          <a:ea typeface="+mn-ea"/>
                          <a:cs typeface="+mn-cs"/>
                        </a:rPr>
                        <a:t> nonché la </a:t>
                      </a:r>
                      <a:r>
                        <a:rPr lang="it-IT" sz="2000" b="1" i="0" u="sng" kern="1200" dirty="0">
                          <a:solidFill>
                            <a:schemeClr val="bg1"/>
                          </a:solidFill>
                          <a:effectLst/>
                          <a:latin typeface="+mn-lt"/>
                          <a:ea typeface="+mn-ea"/>
                          <a:cs typeface="+mn-cs"/>
                        </a:rPr>
                        <a:t>durata</a:t>
                      </a:r>
                      <a:r>
                        <a:rPr lang="it-IT" sz="2000" b="1" i="0" kern="1200" dirty="0">
                          <a:solidFill>
                            <a:schemeClr val="bg1"/>
                          </a:solidFill>
                          <a:effectLst/>
                          <a:latin typeface="+mn-lt"/>
                          <a:ea typeface="+mn-ea"/>
                          <a:cs typeface="+mn-cs"/>
                        </a:rPr>
                        <a:t> anche </a:t>
                      </a:r>
                      <a:r>
                        <a:rPr lang="it-IT" sz="2000" b="1" i="0" u="sng" kern="1200" dirty="0">
                          <a:solidFill>
                            <a:schemeClr val="bg1"/>
                          </a:solidFill>
                          <a:effectLst/>
                          <a:latin typeface="+mn-lt"/>
                          <a:ea typeface="+mn-ea"/>
                          <a:cs typeface="+mn-cs"/>
                        </a:rPr>
                        <a:t>minima</a:t>
                      </a:r>
                      <a:r>
                        <a:rPr lang="it-IT" sz="2000" b="1" i="0" kern="1200" dirty="0">
                          <a:solidFill>
                            <a:schemeClr val="bg1"/>
                          </a:solidFill>
                          <a:effectLst/>
                          <a:latin typeface="+mn-lt"/>
                          <a:ea typeface="+mn-ea"/>
                          <a:cs typeface="+mn-cs"/>
                        </a:rPr>
                        <a:t> del periodo di apprendistato, </a:t>
                      </a:r>
                      <a:r>
                        <a:rPr lang="it-IT" sz="2000" b="0" i="0" kern="1200" dirty="0">
                          <a:solidFill>
                            <a:schemeClr val="bg1"/>
                          </a:solidFill>
                          <a:effectLst/>
                          <a:latin typeface="+mn-lt"/>
                          <a:ea typeface="+mn-ea"/>
                          <a:cs typeface="+mn-cs"/>
                        </a:rPr>
                        <a:t>che </a:t>
                      </a:r>
                      <a:r>
                        <a:rPr lang="it-IT" sz="2000" b="1" i="0" kern="1200" dirty="0">
                          <a:solidFill>
                            <a:schemeClr val="bg1"/>
                          </a:solidFill>
                          <a:effectLst/>
                          <a:latin typeface="+mn-lt"/>
                          <a:ea typeface="+mn-ea"/>
                          <a:cs typeface="+mn-cs"/>
                        </a:rPr>
                        <a:t>non può essere superiore a tre anni ovvero cinque</a:t>
                      </a:r>
                      <a:r>
                        <a:rPr lang="it-IT" sz="2000" b="0" i="0" kern="1200" dirty="0">
                          <a:solidFill>
                            <a:schemeClr val="bg1"/>
                          </a:solidFill>
                          <a:effectLst/>
                          <a:latin typeface="+mn-lt"/>
                          <a:ea typeface="+mn-ea"/>
                          <a:cs typeface="+mn-cs"/>
                        </a:rPr>
                        <a:t> per i profili professionali caratterizzanti la figura dell'artigiano individuati dalla contrattazione collettiva di riferimento.</a:t>
                      </a:r>
                      <a:endParaRPr kumimoji="0" lang="it-IT" sz="2000" b="0" i="0" u="none" strike="noStrike" cap="none" normalizeH="0" baseline="0" dirty="0">
                        <a:ln>
                          <a:noFill/>
                        </a:ln>
                        <a:solidFill>
                          <a:schemeClr val="bg1"/>
                        </a:solidFill>
                        <a:effectLst/>
                        <a:latin typeface="Calibri" pitchFamily="34" charset="0"/>
                      </a:endParaRPr>
                    </a:p>
                  </a:txBody>
                  <a:tcPr marT="45672" marB="4567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32779"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E5124010-BC64-4350-B229-E0C479273799}" type="slidenum">
              <a:rPr lang="it-IT" altLang="it-IT" sz="1200">
                <a:solidFill>
                  <a:srgbClr val="FFFFFF"/>
                </a:solidFill>
              </a:rPr>
              <a:pPr>
                <a:spcBef>
                  <a:spcPct val="0"/>
                </a:spcBef>
                <a:buFontTx/>
                <a:buNone/>
                <a:defRPr/>
              </a:pPr>
              <a:t>49</a:t>
            </a:fld>
            <a:endParaRPr lang="it-IT" altLang="it-IT" sz="1200">
              <a:solidFill>
                <a:srgbClr val="FFFFFF"/>
              </a:solidFill>
            </a:endParaRPr>
          </a:p>
        </p:txBody>
      </p:sp>
      <p:pic>
        <p:nvPicPr>
          <p:cNvPr id="34828"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nvGraphicFramePr>
        <p:xfrm>
          <a:off x="395288" y="1844675"/>
          <a:ext cx="8353425" cy="4114800"/>
        </p:xfrm>
        <a:graphic>
          <a:graphicData uri="http://schemas.openxmlformats.org/drawingml/2006/table">
            <a:tbl>
              <a:tblPr/>
              <a:tblGrid>
                <a:gridCol w="8353425">
                  <a:extLst>
                    <a:ext uri="{9D8B030D-6E8A-4147-A177-3AD203B41FA5}">
                      <a16:colId xmlns:a16="http://schemas.microsoft.com/office/drawing/2014/main" val="20000"/>
                    </a:ext>
                  </a:extLst>
                </a:gridCol>
              </a:tblGrid>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i="0" u="none" strike="noStrike" cap="none" normalizeH="0" baseline="0" dirty="0">
                          <a:ln>
                            <a:noFill/>
                          </a:ln>
                          <a:solidFill>
                            <a:schemeClr val="bg1"/>
                          </a:solidFill>
                          <a:effectLst/>
                          <a:latin typeface="Calibri" pitchFamily="34" charset="0"/>
                        </a:rPr>
                        <a:t>La formazione (</a:t>
                      </a:r>
                      <a:r>
                        <a:rPr kumimoji="0" lang="it-IT" sz="2400" b="0" i="0" u="none" strike="noStrike" cap="none" normalizeH="0" baseline="0" dirty="0" err="1">
                          <a:ln>
                            <a:noFill/>
                          </a:ln>
                          <a:solidFill>
                            <a:schemeClr val="bg1"/>
                          </a:solidFill>
                          <a:effectLst/>
                          <a:latin typeface="Calibri" pitchFamily="34" charset="0"/>
                        </a:rPr>
                        <a:t>D.Lgs.</a:t>
                      </a:r>
                      <a:r>
                        <a:rPr kumimoji="0" lang="it-IT" sz="2400" b="0" i="0" u="none" strike="noStrike" cap="none" normalizeH="0" baseline="0" dirty="0">
                          <a:ln>
                            <a:noFill/>
                          </a:ln>
                          <a:solidFill>
                            <a:schemeClr val="bg1"/>
                          </a:solidFill>
                          <a:effectLst/>
                          <a:latin typeface="Calibri" pitchFamily="34" charset="0"/>
                        </a:rPr>
                        <a:t> 167/2011) – Dal 26/4/2012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371475">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36875"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C4DFA60C-6D31-4E9B-BD59-E9D0AEB0107F}" type="slidenum">
              <a:rPr lang="it-IT" altLang="it-IT" sz="1200">
                <a:solidFill>
                  <a:srgbClr val="FFFFFF"/>
                </a:solidFill>
              </a:rPr>
              <a:pPr>
                <a:spcBef>
                  <a:spcPct val="0"/>
                </a:spcBef>
                <a:buFontTx/>
                <a:buNone/>
                <a:defRPr/>
              </a:pPr>
              <a:t>50</a:t>
            </a:fld>
            <a:endParaRPr lang="it-IT" altLang="it-IT" sz="1200">
              <a:solidFill>
                <a:srgbClr val="FFFFFF"/>
              </a:solidFill>
            </a:endParaRPr>
          </a:p>
        </p:txBody>
      </p:sp>
      <p:sp>
        <p:nvSpPr>
          <p:cNvPr id="8" name="Rettangolo 7"/>
          <p:cNvSpPr/>
          <p:nvPr/>
        </p:nvSpPr>
        <p:spPr>
          <a:xfrm>
            <a:off x="611188" y="2924175"/>
            <a:ext cx="2089150" cy="11525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b="1" dirty="0"/>
              <a:t>CCNL</a:t>
            </a:r>
          </a:p>
          <a:p>
            <a:pPr algn="ctr">
              <a:defRPr/>
            </a:pPr>
            <a:endParaRPr lang="it-IT" b="1" dirty="0"/>
          </a:p>
          <a:p>
            <a:pPr algn="ctr">
              <a:defRPr/>
            </a:pPr>
            <a:endParaRPr lang="it-IT" b="1" dirty="0"/>
          </a:p>
          <a:p>
            <a:pPr algn="ctr">
              <a:defRPr/>
            </a:pPr>
            <a:endParaRPr lang="it-IT" b="1" dirty="0"/>
          </a:p>
        </p:txBody>
      </p:sp>
      <p:sp>
        <p:nvSpPr>
          <p:cNvPr id="11" name="Rettangolo 10"/>
          <p:cNvSpPr/>
          <p:nvPr/>
        </p:nvSpPr>
        <p:spPr>
          <a:xfrm>
            <a:off x="674688" y="3248025"/>
            <a:ext cx="1952625" cy="76517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1400" b="1" dirty="0"/>
              <a:t>FORMAZIONE</a:t>
            </a:r>
          </a:p>
          <a:p>
            <a:pPr algn="ctr">
              <a:defRPr/>
            </a:pPr>
            <a:r>
              <a:rPr lang="it-IT" sz="1400" b="1" dirty="0"/>
              <a:t>PROFESSIONALIZZANTE</a:t>
            </a:r>
          </a:p>
        </p:txBody>
      </p:sp>
      <p:sp>
        <p:nvSpPr>
          <p:cNvPr id="12" name="Rettangolo 11"/>
          <p:cNvSpPr/>
          <p:nvPr/>
        </p:nvSpPr>
        <p:spPr>
          <a:xfrm>
            <a:off x="6516688" y="2924175"/>
            <a:ext cx="2087562" cy="11525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1600" b="1" dirty="0"/>
              <a:t>REGIONI-PROV.  AUT.</a:t>
            </a:r>
            <a:endParaRPr lang="it-IT" b="1" dirty="0"/>
          </a:p>
          <a:p>
            <a:pPr algn="ctr">
              <a:defRPr/>
            </a:pPr>
            <a:endParaRPr lang="it-IT" b="1" dirty="0"/>
          </a:p>
          <a:p>
            <a:pPr algn="ctr">
              <a:defRPr/>
            </a:pPr>
            <a:endParaRPr lang="it-IT" b="1" dirty="0"/>
          </a:p>
          <a:p>
            <a:pPr algn="ctr">
              <a:defRPr/>
            </a:pPr>
            <a:endParaRPr lang="it-IT" b="1" dirty="0"/>
          </a:p>
        </p:txBody>
      </p:sp>
      <p:sp>
        <p:nvSpPr>
          <p:cNvPr id="13" name="Rettangolo 12"/>
          <p:cNvSpPr/>
          <p:nvPr/>
        </p:nvSpPr>
        <p:spPr>
          <a:xfrm>
            <a:off x="6615113" y="3284538"/>
            <a:ext cx="1873250" cy="74295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1400" b="1" dirty="0"/>
              <a:t>FORMAZIONE</a:t>
            </a:r>
          </a:p>
          <a:p>
            <a:pPr algn="ctr">
              <a:defRPr/>
            </a:pPr>
            <a:r>
              <a:rPr lang="it-IT" sz="1400" b="1" dirty="0" err="1"/>
              <a:t>DI</a:t>
            </a:r>
            <a:r>
              <a:rPr lang="it-IT" sz="1400" b="1" dirty="0"/>
              <a:t> BASE E TRASVERSALE</a:t>
            </a:r>
          </a:p>
        </p:txBody>
      </p:sp>
      <p:sp>
        <p:nvSpPr>
          <p:cNvPr id="14" name="Rettangolo 13"/>
          <p:cNvSpPr/>
          <p:nvPr/>
        </p:nvSpPr>
        <p:spPr>
          <a:xfrm>
            <a:off x="1403350" y="5300663"/>
            <a:ext cx="6553200" cy="10080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b="1" dirty="0"/>
              <a:t>TESTO UNICO APPRENDISTATO</a:t>
            </a:r>
          </a:p>
          <a:p>
            <a:pPr algn="ctr">
              <a:defRPr/>
            </a:pPr>
            <a:endParaRPr lang="it-IT" b="1" dirty="0"/>
          </a:p>
          <a:p>
            <a:pPr algn="ctr">
              <a:defRPr/>
            </a:pPr>
            <a:endParaRPr lang="it-IT" b="1" dirty="0"/>
          </a:p>
        </p:txBody>
      </p:sp>
      <p:sp>
        <p:nvSpPr>
          <p:cNvPr id="15" name="Rettangolo 14"/>
          <p:cNvSpPr/>
          <p:nvPr/>
        </p:nvSpPr>
        <p:spPr>
          <a:xfrm>
            <a:off x="1547813" y="5732463"/>
            <a:ext cx="6264275" cy="5048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2000" b="1" dirty="0"/>
              <a:t>PIANO FORMATIVO INDIVIDUALE</a:t>
            </a:r>
          </a:p>
        </p:txBody>
      </p:sp>
      <p:sp>
        <p:nvSpPr>
          <p:cNvPr id="18" name="Freccia in giù 17"/>
          <p:cNvSpPr/>
          <p:nvPr/>
        </p:nvSpPr>
        <p:spPr>
          <a:xfrm rot="19710841">
            <a:off x="2576513" y="4110038"/>
            <a:ext cx="1008062" cy="116998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9" name="Freccia in giù 18"/>
          <p:cNvSpPr/>
          <p:nvPr/>
        </p:nvSpPr>
        <p:spPr>
          <a:xfrm rot="2236973">
            <a:off x="5499100" y="4146550"/>
            <a:ext cx="1008063" cy="11699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pic>
        <p:nvPicPr>
          <p:cNvPr id="37908"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16" name="CasellaDiTesto 15"/>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1CE8B3DB-EC23-4328-A6E3-5FF9B4E7F7E6}" type="slidenum">
              <a:rPr lang="it-IT" altLang="it-IT" sz="1200">
                <a:solidFill>
                  <a:srgbClr val="FFFFFF"/>
                </a:solidFill>
              </a:rPr>
              <a:pPr>
                <a:spcBef>
                  <a:spcPct val="0"/>
                </a:spcBef>
                <a:buFontTx/>
                <a:buNone/>
                <a:defRPr/>
              </a:pPr>
              <a:t>51</a:t>
            </a:fld>
            <a:endParaRPr lang="it-IT" altLang="it-IT" sz="1200">
              <a:solidFill>
                <a:srgbClr val="FFFFFF"/>
              </a:solidFill>
            </a:endParaRPr>
          </a:p>
        </p:txBody>
      </p:sp>
      <p:sp>
        <p:nvSpPr>
          <p:cNvPr id="2" name="Sottotitolo 1"/>
          <p:cNvSpPr>
            <a:spLocks noGrp="1"/>
          </p:cNvSpPr>
          <p:nvPr>
            <p:ph type="subTitle" idx="1"/>
          </p:nvPr>
        </p:nvSpPr>
        <p:spPr>
          <a:xfrm>
            <a:off x="611188" y="1628775"/>
            <a:ext cx="8008937" cy="4248150"/>
          </a:xfrm>
        </p:spPr>
        <p:txBody>
          <a:bodyPr/>
          <a:lstStyle/>
          <a:p>
            <a:pPr algn="just">
              <a:defRPr/>
            </a:pPr>
            <a:endParaRPr lang="it-IT" altLang="it-IT" sz="2000" dirty="0">
              <a:solidFill>
                <a:schemeClr val="bg1"/>
              </a:solidFill>
            </a:endParaRPr>
          </a:p>
          <a:p>
            <a:pPr>
              <a:defRPr/>
            </a:pPr>
            <a:r>
              <a:rPr lang="it-IT" altLang="it-IT" sz="2000" b="1" dirty="0">
                <a:solidFill>
                  <a:schemeClr val="bg1"/>
                </a:solidFill>
              </a:rPr>
              <a:t>Su questo schema interviene il c.d. decreto Letta:</a:t>
            </a:r>
          </a:p>
          <a:p>
            <a:pPr>
              <a:defRPr/>
            </a:pPr>
            <a:r>
              <a:rPr lang="it-IT" altLang="it-IT" sz="2000" b="1" u="sng" dirty="0">
                <a:solidFill>
                  <a:schemeClr val="bg1"/>
                </a:solidFill>
              </a:rPr>
              <a:t>D.L. n. 76/2013</a:t>
            </a:r>
          </a:p>
          <a:p>
            <a:pPr>
              <a:defRPr/>
            </a:pPr>
            <a:endParaRPr lang="it-IT" altLang="it-IT" sz="2000" u="sng" dirty="0">
              <a:solidFill>
                <a:schemeClr val="bg1"/>
              </a:solidFill>
            </a:endParaRPr>
          </a:p>
          <a:p>
            <a:pPr algn="just">
              <a:defRPr/>
            </a:pPr>
            <a:r>
              <a:rPr lang="it-IT" altLang="it-IT" sz="2000" dirty="0">
                <a:solidFill>
                  <a:schemeClr val="bg1"/>
                </a:solidFill>
              </a:rPr>
              <a:t>L’art. 2, comma 2, del </a:t>
            </a:r>
            <a:r>
              <a:rPr lang="it-IT" altLang="it-IT" sz="2000" b="1" dirty="0">
                <a:solidFill>
                  <a:schemeClr val="bg1"/>
                </a:solidFill>
              </a:rPr>
              <a:t>D.L. n. 76/2013 </a:t>
            </a:r>
            <a:r>
              <a:rPr lang="it-IT" altLang="it-IT" sz="2000" dirty="0">
                <a:solidFill>
                  <a:schemeClr val="bg1"/>
                </a:solidFill>
              </a:rPr>
              <a:t>demanda alla </a:t>
            </a:r>
            <a:r>
              <a:rPr lang="it-IT" altLang="it-IT" sz="2000" u="sng" dirty="0">
                <a:solidFill>
                  <a:schemeClr val="bg1"/>
                </a:solidFill>
              </a:rPr>
              <a:t>Conferenza permanente per i rapporti tra lo Stato, le Regioni e le Province autonome di Trento e Bolzano</a:t>
            </a:r>
            <a:r>
              <a:rPr lang="it-IT" altLang="it-IT" sz="2000" dirty="0">
                <a:solidFill>
                  <a:schemeClr val="bg1"/>
                </a:solidFill>
              </a:rPr>
              <a:t> l’adozione, </a:t>
            </a:r>
            <a:r>
              <a:rPr lang="it-IT" altLang="it-IT" sz="2000" b="1" dirty="0">
                <a:solidFill>
                  <a:schemeClr val="bg1"/>
                </a:solidFill>
              </a:rPr>
              <a:t>entro il 30 settembre 2013, di “</a:t>
            </a:r>
            <a:r>
              <a:rPr lang="it-IT" altLang="it-IT" sz="2000" b="1" i="1" dirty="0">
                <a:solidFill>
                  <a:srgbClr val="0070C0"/>
                </a:solidFill>
              </a:rPr>
              <a:t>Linee guida volte a disciplinare il contratto di apprendistato professionalizzante o contratto di mestiere</a:t>
            </a:r>
            <a:r>
              <a:rPr lang="it-IT" altLang="it-IT" sz="2000" i="1" dirty="0">
                <a:solidFill>
                  <a:schemeClr val="bg1"/>
                </a:solidFill>
              </a:rPr>
              <a:t>, anche in vista di una disciplina maggiormente uniforme sull’intero territorio nazionale dell’offerta formativa pubblica di cui all’articolo 4 del decreto legislativo 14 settembre 2011, n. 167</a:t>
            </a:r>
            <a:r>
              <a:rPr lang="it-IT" altLang="it-IT" sz="2000" dirty="0">
                <a:solidFill>
                  <a:schemeClr val="bg1"/>
                </a:solidFill>
              </a:rPr>
              <a:t>”. </a:t>
            </a:r>
            <a:endParaRPr lang="it-IT" altLang="it-IT" sz="2000" b="1" dirty="0">
              <a:solidFill>
                <a:schemeClr val="bg1"/>
              </a:solidFill>
            </a:endParaRPr>
          </a:p>
          <a:p>
            <a:pPr algn="just">
              <a:defRPr/>
            </a:pPr>
            <a:endParaRPr lang="it-IT" sz="2000" dirty="0"/>
          </a:p>
        </p:txBody>
      </p:sp>
      <p:pic>
        <p:nvPicPr>
          <p:cNvPr id="38917"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egnaposto piè di pagina 2"/>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27845AF1-AA75-4B88-A9AC-8B53551308E5}" type="slidenum">
              <a:rPr lang="it-IT" altLang="it-IT" sz="1200">
                <a:solidFill>
                  <a:srgbClr val="FFFFFF"/>
                </a:solidFill>
              </a:rPr>
              <a:pPr>
                <a:spcBef>
                  <a:spcPct val="0"/>
                </a:spcBef>
                <a:buFontTx/>
                <a:buNone/>
                <a:defRPr/>
              </a:pPr>
              <a:t>52</a:t>
            </a:fld>
            <a:endParaRPr lang="it-IT" altLang="it-IT" sz="1200">
              <a:solidFill>
                <a:srgbClr val="FFFFFF"/>
              </a:solidFill>
            </a:endParaRPr>
          </a:p>
        </p:txBody>
      </p:sp>
      <p:sp>
        <p:nvSpPr>
          <p:cNvPr id="39940" name="Sottotitolo 1"/>
          <p:cNvSpPr>
            <a:spLocks noGrp="1"/>
          </p:cNvSpPr>
          <p:nvPr>
            <p:ph type="subTitle" idx="1"/>
          </p:nvPr>
        </p:nvSpPr>
        <p:spPr>
          <a:xfrm>
            <a:off x="611188" y="1628775"/>
            <a:ext cx="8008937" cy="4824413"/>
          </a:xfrm>
        </p:spPr>
        <p:txBody>
          <a:bodyPr/>
          <a:lstStyle/>
          <a:p>
            <a:pPr algn="just"/>
            <a:endParaRPr lang="it-IT" altLang="it-IT" sz="2000">
              <a:solidFill>
                <a:schemeClr val="bg1"/>
              </a:solidFill>
            </a:endParaRPr>
          </a:p>
          <a:p>
            <a:pPr algn="just"/>
            <a:r>
              <a:rPr lang="it-IT" altLang="it-IT" sz="2000">
                <a:solidFill>
                  <a:schemeClr val="bg1"/>
                </a:solidFill>
              </a:rPr>
              <a:t>Le linee guida </a:t>
            </a:r>
            <a:r>
              <a:rPr lang="it-IT" altLang="it-IT" sz="2000" b="1" u="sng">
                <a:solidFill>
                  <a:schemeClr val="bg1"/>
                </a:solidFill>
              </a:rPr>
              <a:t>potranno in particolare prevedere</a:t>
            </a:r>
            <a:r>
              <a:rPr lang="it-IT" altLang="it-IT" sz="2000">
                <a:solidFill>
                  <a:schemeClr val="bg1"/>
                </a:solidFill>
              </a:rPr>
              <a:t>, in deroga alle disposizioni di cui al D.Lgs. n. 167/2011: </a:t>
            </a:r>
          </a:p>
          <a:p>
            <a:pPr algn="just"/>
            <a:endParaRPr lang="it-IT" altLang="it-IT" sz="1000">
              <a:solidFill>
                <a:schemeClr val="bg1"/>
              </a:solidFill>
            </a:endParaRPr>
          </a:p>
          <a:p>
            <a:pPr algn="just"/>
            <a:r>
              <a:rPr lang="it-IT" altLang="it-IT" sz="2000" b="1">
                <a:solidFill>
                  <a:srgbClr val="0070C0"/>
                </a:solidFill>
              </a:rPr>
              <a:t>a) </a:t>
            </a:r>
            <a:r>
              <a:rPr lang="it-IT" altLang="it-IT" sz="2000">
                <a:solidFill>
                  <a:schemeClr val="bg1"/>
                </a:solidFill>
              </a:rPr>
              <a:t>che</a:t>
            </a:r>
            <a:r>
              <a:rPr lang="it-IT" altLang="it-IT" sz="2000" b="1">
                <a:solidFill>
                  <a:srgbClr val="0070C0"/>
                </a:solidFill>
              </a:rPr>
              <a:t> </a:t>
            </a:r>
            <a:r>
              <a:rPr lang="it-IT" altLang="it-IT" sz="2000">
                <a:solidFill>
                  <a:schemeClr val="bg1"/>
                </a:solidFill>
              </a:rPr>
              <a:t>il piano formativo individuale sia </a:t>
            </a:r>
            <a:r>
              <a:rPr lang="it-IT" altLang="it-IT" sz="2000" b="1">
                <a:solidFill>
                  <a:schemeClr val="bg1"/>
                </a:solidFill>
              </a:rPr>
              <a:t>obbligatorio esclusivamente </a:t>
            </a:r>
            <a:r>
              <a:rPr lang="it-IT" altLang="it-IT" sz="2000">
                <a:solidFill>
                  <a:schemeClr val="bg1"/>
                </a:solidFill>
              </a:rPr>
              <a:t>in relazione alla</a:t>
            </a:r>
            <a:r>
              <a:rPr lang="it-IT" altLang="it-IT" sz="2000" b="1">
                <a:solidFill>
                  <a:schemeClr val="bg1"/>
                </a:solidFill>
              </a:rPr>
              <a:t> formazione </a:t>
            </a:r>
            <a:r>
              <a:rPr lang="it-IT" altLang="it-IT" sz="2000">
                <a:solidFill>
                  <a:schemeClr val="bg1"/>
                </a:solidFill>
              </a:rPr>
              <a:t>per l’acquisizione delle </a:t>
            </a:r>
            <a:r>
              <a:rPr lang="it-IT" altLang="it-IT" sz="2000" b="1">
                <a:solidFill>
                  <a:schemeClr val="bg1"/>
                </a:solidFill>
              </a:rPr>
              <a:t>competenze tecnico-professionali e specialistiche;</a:t>
            </a:r>
          </a:p>
          <a:p>
            <a:pPr algn="just"/>
            <a:r>
              <a:rPr lang="it-IT" altLang="it-IT" sz="2000" b="1">
                <a:solidFill>
                  <a:srgbClr val="0070C0"/>
                </a:solidFill>
              </a:rPr>
              <a:t>b) </a:t>
            </a:r>
            <a:r>
              <a:rPr lang="it-IT" altLang="it-IT" sz="2000">
                <a:solidFill>
                  <a:schemeClr val="bg1"/>
                </a:solidFill>
              </a:rPr>
              <a:t>che</a:t>
            </a:r>
            <a:r>
              <a:rPr lang="it-IT" altLang="it-IT" sz="2000" b="1">
                <a:solidFill>
                  <a:srgbClr val="0070C0"/>
                </a:solidFill>
              </a:rPr>
              <a:t> </a:t>
            </a:r>
            <a:r>
              <a:rPr lang="it-IT" altLang="it-IT" sz="2000">
                <a:solidFill>
                  <a:schemeClr val="bg1"/>
                </a:solidFill>
              </a:rPr>
              <a:t>la </a:t>
            </a:r>
            <a:r>
              <a:rPr lang="it-IT" altLang="it-IT" sz="2000" b="1">
                <a:solidFill>
                  <a:schemeClr val="bg1"/>
                </a:solidFill>
              </a:rPr>
              <a:t>registrazione</a:t>
            </a:r>
            <a:r>
              <a:rPr lang="it-IT" altLang="it-IT" sz="2000">
                <a:solidFill>
                  <a:schemeClr val="bg1"/>
                </a:solidFill>
              </a:rPr>
              <a:t> della formazione e della qualifica professionale a fini contrattuali eventualmente acquisita sia effettuata in un </a:t>
            </a:r>
            <a:r>
              <a:rPr lang="it-IT" altLang="it-IT" sz="2000" b="1">
                <a:solidFill>
                  <a:schemeClr val="bg1"/>
                </a:solidFill>
              </a:rPr>
              <a:t>documento</a:t>
            </a:r>
            <a:r>
              <a:rPr lang="it-IT" altLang="it-IT" sz="2000">
                <a:solidFill>
                  <a:schemeClr val="bg1"/>
                </a:solidFill>
              </a:rPr>
              <a:t> avente i contenuti minimi del </a:t>
            </a:r>
            <a:r>
              <a:rPr lang="it-IT" altLang="it-IT" sz="2000" b="1">
                <a:solidFill>
                  <a:schemeClr val="bg1"/>
                </a:solidFill>
              </a:rPr>
              <a:t>modello</a:t>
            </a:r>
            <a:r>
              <a:rPr lang="it-IT" altLang="it-IT" sz="2000">
                <a:solidFill>
                  <a:schemeClr val="bg1"/>
                </a:solidFill>
              </a:rPr>
              <a:t> di </a:t>
            </a:r>
            <a:r>
              <a:rPr lang="it-IT" altLang="it-IT" sz="2000" b="1">
                <a:solidFill>
                  <a:schemeClr val="bg1"/>
                </a:solidFill>
              </a:rPr>
              <a:t>libretto formativo del cittadino</a:t>
            </a:r>
            <a:r>
              <a:rPr lang="it-IT" altLang="it-IT" sz="2000">
                <a:solidFill>
                  <a:schemeClr val="bg1"/>
                </a:solidFill>
              </a:rPr>
              <a:t> di cui al </a:t>
            </a:r>
            <a:r>
              <a:rPr lang="it-IT" altLang="it-IT" sz="2000" b="1">
                <a:solidFill>
                  <a:schemeClr val="bg1"/>
                </a:solidFill>
              </a:rPr>
              <a:t>D.M. 10 ottobre 2005;</a:t>
            </a:r>
          </a:p>
          <a:p>
            <a:pPr algn="just"/>
            <a:r>
              <a:rPr lang="it-IT" altLang="it-IT" sz="2000" b="1">
                <a:solidFill>
                  <a:srgbClr val="0070C0"/>
                </a:solidFill>
              </a:rPr>
              <a:t>c) </a:t>
            </a:r>
            <a:r>
              <a:rPr lang="it-IT" altLang="it-IT" sz="2000">
                <a:solidFill>
                  <a:schemeClr val="bg1"/>
                </a:solidFill>
              </a:rPr>
              <a:t>che</a:t>
            </a:r>
            <a:r>
              <a:rPr lang="it-IT" altLang="it-IT" sz="2000" b="1">
                <a:solidFill>
                  <a:srgbClr val="0070C0"/>
                </a:solidFill>
              </a:rPr>
              <a:t> </a:t>
            </a:r>
            <a:r>
              <a:rPr lang="it-IT" altLang="it-IT" sz="2000">
                <a:solidFill>
                  <a:schemeClr val="bg1"/>
                </a:solidFill>
              </a:rPr>
              <a:t>in caso di </a:t>
            </a:r>
            <a:r>
              <a:rPr lang="it-IT" altLang="it-IT" sz="2000" b="1">
                <a:solidFill>
                  <a:schemeClr val="bg1"/>
                </a:solidFill>
              </a:rPr>
              <a:t>imprese multi localizzate</a:t>
            </a:r>
            <a:r>
              <a:rPr lang="it-IT" altLang="it-IT" sz="2000">
                <a:solidFill>
                  <a:schemeClr val="bg1"/>
                </a:solidFill>
              </a:rPr>
              <a:t>, la formazione avvenga nel rispetto della disciplina della Regione ove l’impresa ha la propria sede legale.</a:t>
            </a:r>
          </a:p>
        </p:txBody>
      </p:sp>
      <p:pic>
        <p:nvPicPr>
          <p:cNvPr id="39941"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9"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21CA230A-672B-47AE-9AFB-214DCBA75139}" type="slidenum">
              <a:rPr lang="it-IT" altLang="it-IT" sz="1200">
                <a:solidFill>
                  <a:srgbClr val="FFFFFF"/>
                </a:solidFill>
              </a:rPr>
              <a:pPr>
                <a:spcBef>
                  <a:spcPct val="0"/>
                </a:spcBef>
                <a:buFontTx/>
                <a:buNone/>
                <a:defRPr/>
              </a:pPr>
              <a:t>53</a:t>
            </a:fld>
            <a:endParaRPr lang="it-IT" altLang="it-IT" sz="1200">
              <a:solidFill>
                <a:srgbClr val="FFFFFF"/>
              </a:solidFill>
            </a:endParaRPr>
          </a:p>
        </p:txBody>
      </p:sp>
      <p:sp>
        <p:nvSpPr>
          <p:cNvPr id="40964" name="Sottotitolo 1"/>
          <p:cNvSpPr>
            <a:spLocks noGrp="1"/>
          </p:cNvSpPr>
          <p:nvPr>
            <p:ph type="subTitle" idx="1"/>
          </p:nvPr>
        </p:nvSpPr>
        <p:spPr>
          <a:xfrm>
            <a:off x="611188" y="1628775"/>
            <a:ext cx="8008937" cy="4248150"/>
          </a:xfrm>
        </p:spPr>
        <p:txBody>
          <a:bodyPr/>
          <a:lstStyle/>
          <a:p>
            <a:endParaRPr lang="it-IT" altLang="it-IT" sz="2000" b="1">
              <a:solidFill>
                <a:schemeClr val="bg1"/>
              </a:solidFill>
            </a:endParaRPr>
          </a:p>
          <a:p>
            <a:endParaRPr lang="it-IT" altLang="it-IT" sz="2000" b="1">
              <a:solidFill>
                <a:schemeClr val="bg1"/>
              </a:solidFill>
            </a:endParaRPr>
          </a:p>
          <a:p>
            <a:r>
              <a:rPr lang="it-IT" altLang="it-IT" sz="2000" b="1">
                <a:solidFill>
                  <a:schemeClr val="bg1"/>
                </a:solidFill>
              </a:rPr>
              <a:t>A partire dal 1° ottobre 2013, in assenza della adozione delle </a:t>
            </a:r>
          </a:p>
          <a:p>
            <a:r>
              <a:rPr lang="it-IT" altLang="it-IT" sz="2000" b="1">
                <a:solidFill>
                  <a:schemeClr val="bg1"/>
                </a:solidFill>
              </a:rPr>
              <a:t>linee guida, gli elementi di cui alle precedenti lettere a), b) e c)</a:t>
            </a:r>
          </a:p>
          <a:p>
            <a:r>
              <a:rPr lang="it-IT" altLang="it-IT" sz="2000" b="1">
                <a:solidFill>
                  <a:schemeClr val="bg1"/>
                </a:solidFill>
              </a:rPr>
              <a:t> </a:t>
            </a:r>
            <a:r>
              <a:rPr lang="it-IT" altLang="it-IT" sz="2000" b="1" u="sng">
                <a:solidFill>
                  <a:schemeClr val="bg1"/>
                </a:solidFill>
              </a:rPr>
              <a:t>troveranno diretta applicazione</a:t>
            </a:r>
            <a:r>
              <a:rPr lang="it-IT" altLang="it-IT" sz="2000" b="1">
                <a:solidFill>
                  <a:schemeClr val="bg1"/>
                </a:solidFill>
              </a:rPr>
              <a:t> in relazione alle assunzioni </a:t>
            </a:r>
          </a:p>
          <a:p>
            <a:r>
              <a:rPr lang="it-IT" altLang="it-IT" sz="2000" b="1">
                <a:solidFill>
                  <a:schemeClr val="bg1"/>
                </a:solidFill>
              </a:rPr>
              <a:t>con Contratto di </a:t>
            </a:r>
            <a:r>
              <a:rPr lang="it-IT" altLang="it-IT" sz="2000" b="1" u="sng">
                <a:solidFill>
                  <a:schemeClr val="bg1"/>
                </a:solidFill>
              </a:rPr>
              <a:t>apprendistato professionalizzante</a:t>
            </a:r>
            <a:r>
              <a:rPr lang="it-IT" altLang="it-IT" sz="2000" b="1">
                <a:solidFill>
                  <a:schemeClr val="bg1"/>
                </a:solidFill>
              </a:rPr>
              <a:t> o contratto </a:t>
            </a:r>
          </a:p>
          <a:p>
            <a:r>
              <a:rPr lang="it-IT" altLang="it-IT" sz="2000" b="1">
                <a:solidFill>
                  <a:schemeClr val="bg1"/>
                </a:solidFill>
              </a:rPr>
              <a:t>di mestiere.</a:t>
            </a:r>
          </a:p>
        </p:txBody>
      </p:sp>
      <p:pic>
        <p:nvPicPr>
          <p:cNvPr id="4096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nvGraphicFramePr>
        <p:xfrm>
          <a:off x="395288" y="1844675"/>
          <a:ext cx="8353425" cy="4114800"/>
        </p:xfrm>
        <a:graphic>
          <a:graphicData uri="http://schemas.openxmlformats.org/drawingml/2006/table">
            <a:tbl>
              <a:tblPr/>
              <a:tblGrid>
                <a:gridCol w="8353425">
                  <a:extLst>
                    <a:ext uri="{9D8B030D-6E8A-4147-A177-3AD203B41FA5}">
                      <a16:colId xmlns:a16="http://schemas.microsoft.com/office/drawing/2014/main" val="20000"/>
                    </a:ext>
                  </a:extLst>
                </a:gridCol>
              </a:tblGrid>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i="0" u="none" strike="noStrike" cap="none" normalizeH="0" baseline="0" dirty="0">
                          <a:ln>
                            <a:noFill/>
                          </a:ln>
                          <a:solidFill>
                            <a:schemeClr val="bg1"/>
                          </a:solidFill>
                          <a:effectLst/>
                          <a:latin typeface="Calibri" pitchFamily="34" charset="0"/>
                        </a:rPr>
                        <a:t>La formazione (D.L. 76/2013) – Dal 01/10/2013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371475">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40971"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CC7077F1-C4FB-41BB-AC06-5D0FB149BB61}" type="slidenum">
              <a:rPr lang="it-IT" altLang="it-IT" sz="1200">
                <a:solidFill>
                  <a:srgbClr val="FFFFFF"/>
                </a:solidFill>
              </a:rPr>
              <a:pPr>
                <a:spcBef>
                  <a:spcPct val="0"/>
                </a:spcBef>
                <a:buFontTx/>
                <a:buNone/>
                <a:defRPr/>
              </a:pPr>
              <a:t>54</a:t>
            </a:fld>
            <a:endParaRPr lang="it-IT" altLang="it-IT" sz="1200">
              <a:solidFill>
                <a:srgbClr val="FFFFFF"/>
              </a:solidFill>
            </a:endParaRPr>
          </a:p>
        </p:txBody>
      </p:sp>
      <p:sp>
        <p:nvSpPr>
          <p:cNvPr id="8" name="Rettangolo 7"/>
          <p:cNvSpPr/>
          <p:nvPr/>
        </p:nvSpPr>
        <p:spPr>
          <a:xfrm>
            <a:off x="611188" y="2924175"/>
            <a:ext cx="2089150" cy="11525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b="1" dirty="0"/>
              <a:t>CCNL</a:t>
            </a:r>
          </a:p>
          <a:p>
            <a:pPr algn="ctr">
              <a:defRPr/>
            </a:pPr>
            <a:endParaRPr lang="it-IT" b="1" dirty="0"/>
          </a:p>
          <a:p>
            <a:pPr algn="ctr">
              <a:defRPr/>
            </a:pPr>
            <a:endParaRPr lang="it-IT" b="1" dirty="0"/>
          </a:p>
          <a:p>
            <a:pPr algn="ctr">
              <a:defRPr/>
            </a:pPr>
            <a:endParaRPr lang="it-IT" b="1" dirty="0"/>
          </a:p>
        </p:txBody>
      </p:sp>
      <p:sp>
        <p:nvSpPr>
          <p:cNvPr id="11" name="Rettangolo 10"/>
          <p:cNvSpPr/>
          <p:nvPr/>
        </p:nvSpPr>
        <p:spPr>
          <a:xfrm>
            <a:off x="674688" y="3248025"/>
            <a:ext cx="1952625" cy="76517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1400" b="1" dirty="0"/>
              <a:t>FORMAZIONE</a:t>
            </a:r>
          </a:p>
          <a:p>
            <a:pPr algn="ctr">
              <a:defRPr/>
            </a:pPr>
            <a:r>
              <a:rPr lang="it-IT" sz="1400" b="1" dirty="0"/>
              <a:t>PROFESSIONALIZZANTE</a:t>
            </a:r>
          </a:p>
        </p:txBody>
      </p:sp>
      <p:sp>
        <p:nvSpPr>
          <p:cNvPr id="12" name="Rettangolo 11"/>
          <p:cNvSpPr/>
          <p:nvPr/>
        </p:nvSpPr>
        <p:spPr>
          <a:xfrm>
            <a:off x="6516688" y="2924175"/>
            <a:ext cx="2087562" cy="11525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1600" b="1" dirty="0"/>
              <a:t>REGIONI-PROV.  AUT.</a:t>
            </a:r>
            <a:endParaRPr lang="it-IT" b="1" dirty="0"/>
          </a:p>
          <a:p>
            <a:pPr algn="ctr">
              <a:defRPr/>
            </a:pPr>
            <a:endParaRPr lang="it-IT" b="1" dirty="0"/>
          </a:p>
          <a:p>
            <a:pPr algn="ctr">
              <a:defRPr/>
            </a:pPr>
            <a:endParaRPr lang="it-IT" b="1" dirty="0"/>
          </a:p>
          <a:p>
            <a:pPr algn="ctr">
              <a:defRPr/>
            </a:pPr>
            <a:endParaRPr lang="it-IT" b="1" dirty="0"/>
          </a:p>
        </p:txBody>
      </p:sp>
      <p:sp>
        <p:nvSpPr>
          <p:cNvPr id="13" name="Rettangolo 12"/>
          <p:cNvSpPr/>
          <p:nvPr/>
        </p:nvSpPr>
        <p:spPr>
          <a:xfrm>
            <a:off x="6615113" y="3284538"/>
            <a:ext cx="1873250" cy="74295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1400" b="1" dirty="0"/>
              <a:t>FORMAZIONE</a:t>
            </a:r>
          </a:p>
          <a:p>
            <a:pPr algn="ctr">
              <a:defRPr/>
            </a:pPr>
            <a:r>
              <a:rPr lang="it-IT" sz="1400" b="1" dirty="0" err="1"/>
              <a:t>DI</a:t>
            </a:r>
            <a:r>
              <a:rPr lang="it-IT" sz="1400" b="1" dirty="0"/>
              <a:t> BASE E TRASVERSALE</a:t>
            </a:r>
          </a:p>
        </p:txBody>
      </p:sp>
      <p:sp>
        <p:nvSpPr>
          <p:cNvPr id="14" name="Rettangolo 13"/>
          <p:cNvSpPr/>
          <p:nvPr/>
        </p:nvSpPr>
        <p:spPr>
          <a:xfrm>
            <a:off x="1403350" y="5300663"/>
            <a:ext cx="6553200" cy="10080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b="1" dirty="0"/>
              <a:t>TESTO UNICO APPRENDISTATO</a:t>
            </a:r>
          </a:p>
          <a:p>
            <a:pPr algn="ctr">
              <a:defRPr/>
            </a:pPr>
            <a:endParaRPr lang="it-IT" b="1" dirty="0"/>
          </a:p>
          <a:p>
            <a:pPr algn="ctr">
              <a:defRPr/>
            </a:pPr>
            <a:endParaRPr lang="it-IT" b="1" dirty="0"/>
          </a:p>
        </p:txBody>
      </p:sp>
      <p:sp>
        <p:nvSpPr>
          <p:cNvPr id="15" name="Rettangolo 14"/>
          <p:cNvSpPr/>
          <p:nvPr/>
        </p:nvSpPr>
        <p:spPr>
          <a:xfrm>
            <a:off x="1547813" y="5732463"/>
            <a:ext cx="6264275" cy="5048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2000" b="1" dirty="0"/>
              <a:t>PIANO FORMATIVO INDIVIDUALE</a:t>
            </a:r>
          </a:p>
        </p:txBody>
      </p:sp>
      <p:sp>
        <p:nvSpPr>
          <p:cNvPr id="18" name="Freccia in giù 17"/>
          <p:cNvSpPr/>
          <p:nvPr/>
        </p:nvSpPr>
        <p:spPr>
          <a:xfrm rot="19710841">
            <a:off x="2576513" y="4110038"/>
            <a:ext cx="1008062" cy="116998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9" name="Freccia in giù 18"/>
          <p:cNvSpPr/>
          <p:nvPr/>
        </p:nvSpPr>
        <p:spPr>
          <a:xfrm rot="2236973">
            <a:off x="5499100" y="4146550"/>
            <a:ext cx="1008063" cy="11699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3" name="Meno 22"/>
          <p:cNvSpPr/>
          <p:nvPr/>
        </p:nvSpPr>
        <p:spPr>
          <a:xfrm rot="7978334">
            <a:off x="5166519" y="4377531"/>
            <a:ext cx="1406525" cy="849313"/>
          </a:xfrm>
          <a:prstGeom prst="mathMinus">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25" name="Meno 24"/>
          <p:cNvSpPr/>
          <p:nvPr/>
        </p:nvSpPr>
        <p:spPr>
          <a:xfrm rot="2744367">
            <a:off x="5179219" y="4360069"/>
            <a:ext cx="1447800" cy="849312"/>
          </a:xfrm>
          <a:prstGeom prst="mathMinus">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pic>
        <p:nvPicPr>
          <p:cNvPr id="4200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21" name="CasellaDiTesto 20"/>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BCBCFD06-2692-48E9-B2E9-8FF639F8EB29}" type="slidenum">
              <a:rPr lang="it-IT" altLang="it-IT" sz="1200">
                <a:solidFill>
                  <a:srgbClr val="FFFFFF"/>
                </a:solidFill>
              </a:rPr>
              <a:pPr>
                <a:spcBef>
                  <a:spcPct val="0"/>
                </a:spcBef>
                <a:buFontTx/>
                <a:buNone/>
                <a:defRPr/>
              </a:pPr>
              <a:t>55</a:t>
            </a:fld>
            <a:endParaRPr lang="it-IT" altLang="it-IT" sz="1200">
              <a:solidFill>
                <a:srgbClr val="FFFFFF"/>
              </a:solidFill>
            </a:endParaRPr>
          </a:p>
        </p:txBody>
      </p:sp>
      <p:sp>
        <p:nvSpPr>
          <p:cNvPr id="43012" name="Sottotitolo 1"/>
          <p:cNvSpPr>
            <a:spLocks noGrp="1"/>
          </p:cNvSpPr>
          <p:nvPr>
            <p:ph type="subTitle" idx="1"/>
          </p:nvPr>
        </p:nvSpPr>
        <p:spPr>
          <a:xfrm>
            <a:off x="611188" y="1628775"/>
            <a:ext cx="8008937" cy="4248150"/>
          </a:xfrm>
        </p:spPr>
        <p:txBody>
          <a:bodyPr/>
          <a:lstStyle/>
          <a:p>
            <a:endParaRPr lang="it-IT" altLang="it-IT" sz="2000" b="1" dirty="0">
              <a:solidFill>
                <a:schemeClr val="bg1"/>
              </a:solidFill>
            </a:endParaRPr>
          </a:p>
          <a:p>
            <a:endParaRPr lang="it-IT" altLang="it-IT" sz="2000" b="1" dirty="0">
              <a:solidFill>
                <a:schemeClr val="bg1"/>
              </a:solidFill>
            </a:endParaRPr>
          </a:p>
          <a:p>
            <a:r>
              <a:rPr lang="it-IT" altLang="it-IT" sz="2000" b="1" dirty="0">
                <a:solidFill>
                  <a:srgbClr val="0070C0"/>
                </a:solidFill>
              </a:rPr>
              <a:t>FORMA SCRITTA</a:t>
            </a:r>
          </a:p>
          <a:p>
            <a:endParaRPr lang="it-IT" altLang="it-IT" sz="2000" b="1" dirty="0">
              <a:solidFill>
                <a:schemeClr val="bg1"/>
              </a:solidFill>
            </a:endParaRPr>
          </a:p>
          <a:p>
            <a:endParaRPr lang="it-IT" altLang="it-IT" sz="2000" dirty="0">
              <a:solidFill>
                <a:schemeClr val="bg1"/>
              </a:solidFill>
            </a:endParaRPr>
          </a:p>
          <a:p>
            <a:pPr algn="just"/>
            <a:r>
              <a:rPr lang="it-IT" altLang="it-IT" sz="2000" u="sng" dirty="0">
                <a:solidFill>
                  <a:schemeClr val="bg1"/>
                </a:solidFill>
              </a:rPr>
              <a:t>Il DL n. </a:t>
            </a:r>
            <a:r>
              <a:rPr lang="it-IT" altLang="it-IT" sz="2000" b="1" u="sng" dirty="0">
                <a:solidFill>
                  <a:schemeClr val="bg1"/>
                </a:solidFill>
              </a:rPr>
              <a:t>34/2014</a:t>
            </a:r>
            <a:r>
              <a:rPr lang="it-IT" altLang="it-IT" sz="2000" u="sng" dirty="0">
                <a:solidFill>
                  <a:schemeClr val="bg1"/>
                </a:solidFill>
              </a:rPr>
              <a:t> richiedeva la </a:t>
            </a:r>
            <a:r>
              <a:rPr lang="it-IT" altLang="it-IT" sz="2000" b="1" u="sng" dirty="0">
                <a:solidFill>
                  <a:schemeClr val="bg1"/>
                </a:solidFill>
              </a:rPr>
              <a:t>forma scritta </a:t>
            </a:r>
            <a:r>
              <a:rPr lang="it-IT" altLang="it-IT" sz="2000" u="sng" dirty="0">
                <a:solidFill>
                  <a:schemeClr val="bg1"/>
                </a:solidFill>
              </a:rPr>
              <a:t>esclusivamente del </a:t>
            </a:r>
            <a:r>
              <a:rPr lang="it-IT" altLang="it-IT" sz="2000" b="1" u="sng" dirty="0">
                <a:solidFill>
                  <a:schemeClr val="bg1"/>
                </a:solidFill>
              </a:rPr>
              <a:t>contratto</a:t>
            </a:r>
            <a:r>
              <a:rPr lang="it-IT" altLang="it-IT" sz="2000" u="sng" dirty="0">
                <a:solidFill>
                  <a:schemeClr val="bg1"/>
                </a:solidFill>
              </a:rPr>
              <a:t> e del </a:t>
            </a:r>
            <a:r>
              <a:rPr lang="it-IT" altLang="it-IT" sz="2000" b="1" u="sng" dirty="0">
                <a:solidFill>
                  <a:schemeClr val="bg1"/>
                </a:solidFill>
              </a:rPr>
              <a:t>patto di prova</a:t>
            </a:r>
            <a:r>
              <a:rPr lang="it-IT" altLang="it-IT" sz="2000" u="sng" dirty="0">
                <a:solidFill>
                  <a:schemeClr val="bg1"/>
                </a:solidFill>
              </a:rPr>
              <a:t>, </a:t>
            </a:r>
            <a:r>
              <a:rPr lang="it-IT" altLang="it-IT" sz="2000" b="1" u="sng" dirty="0">
                <a:solidFill>
                  <a:schemeClr val="bg1"/>
                </a:solidFill>
              </a:rPr>
              <a:t>escludendo</a:t>
            </a:r>
            <a:r>
              <a:rPr lang="it-IT" altLang="it-IT" sz="2000" u="sng" dirty="0">
                <a:solidFill>
                  <a:schemeClr val="bg1"/>
                </a:solidFill>
              </a:rPr>
              <a:t> tale obbligo di forma relativamente al Piano formativo individuale</a:t>
            </a:r>
            <a:r>
              <a:rPr lang="it-IT" altLang="it-IT" sz="2000" dirty="0">
                <a:solidFill>
                  <a:schemeClr val="bg1"/>
                </a:solidFill>
              </a:rPr>
              <a:t> – </a:t>
            </a:r>
            <a:r>
              <a:rPr lang="it-IT" altLang="it-IT" sz="2000" b="1" dirty="0">
                <a:solidFill>
                  <a:schemeClr val="bg1"/>
                </a:solidFill>
              </a:rPr>
              <a:t>PFI</a:t>
            </a:r>
            <a:r>
              <a:rPr lang="it-IT" altLang="it-IT" sz="2000" dirty="0">
                <a:solidFill>
                  <a:schemeClr val="bg1"/>
                </a:solidFill>
              </a:rPr>
              <a:t> (nella versione originaria del </a:t>
            </a:r>
            <a:r>
              <a:rPr lang="it-IT" altLang="it-IT" sz="2000" dirty="0" err="1">
                <a:solidFill>
                  <a:schemeClr val="bg1"/>
                </a:solidFill>
              </a:rPr>
              <a:t>D.Lgs.</a:t>
            </a:r>
            <a:r>
              <a:rPr lang="it-IT" altLang="it-IT" sz="2000" dirty="0">
                <a:solidFill>
                  <a:schemeClr val="bg1"/>
                </a:solidFill>
              </a:rPr>
              <a:t> n. 167/2011 era obbligatoria la </a:t>
            </a:r>
            <a:r>
              <a:rPr lang="it-IT" altLang="it-IT" sz="2000" u="sng" dirty="0">
                <a:solidFill>
                  <a:schemeClr val="bg1"/>
                </a:solidFill>
              </a:rPr>
              <a:t>forma scritta entro trenta giorni </a:t>
            </a:r>
            <a:r>
              <a:rPr lang="it-IT" altLang="it-IT" sz="2000" dirty="0">
                <a:solidFill>
                  <a:schemeClr val="bg1"/>
                </a:solidFill>
              </a:rPr>
              <a:t>dalla stipulazione del contratto).</a:t>
            </a:r>
          </a:p>
        </p:txBody>
      </p:sp>
      <p:pic>
        <p:nvPicPr>
          <p:cNvPr id="43013"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nvGraphicFramePr>
        <p:xfrm>
          <a:off x="395288" y="1844675"/>
          <a:ext cx="8353425" cy="4114800"/>
        </p:xfrm>
        <a:graphic>
          <a:graphicData uri="http://schemas.openxmlformats.org/drawingml/2006/table">
            <a:tbl>
              <a:tblPr/>
              <a:tblGrid>
                <a:gridCol w="8353425">
                  <a:extLst>
                    <a:ext uri="{9D8B030D-6E8A-4147-A177-3AD203B41FA5}">
                      <a16:colId xmlns:a16="http://schemas.microsoft.com/office/drawing/2014/main" val="20000"/>
                    </a:ext>
                  </a:extLst>
                </a:gridCol>
              </a:tblGrid>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i="0" u="none" strike="noStrike" cap="none" normalizeH="0" baseline="0" dirty="0">
                          <a:ln>
                            <a:noFill/>
                          </a:ln>
                          <a:solidFill>
                            <a:schemeClr val="bg1"/>
                          </a:solidFill>
                          <a:effectLst/>
                          <a:latin typeface="Calibri" pitchFamily="34" charset="0"/>
                        </a:rPr>
                        <a:t>La formazione (D.L. 34/2014) – Dal 21/3/2014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371475">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43019"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C094A52-124B-4CFC-B3F8-DABB8328C1F0}" type="slidenum">
              <a:rPr lang="it-IT" altLang="it-IT" sz="1200">
                <a:solidFill>
                  <a:srgbClr val="FFFFFF"/>
                </a:solidFill>
              </a:rPr>
              <a:pPr>
                <a:spcBef>
                  <a:spcPct val="0"/>
                </a:spcBef>
                <a:buFontTx/>
                <a:buNone/>
                <a:defRPr/>
              </a:pPr>
              <a:t>56</a:t>
            </a:fld>
            <a:endParaRPr lang="it-IT" altLang="it-IT" sz="1200">
              <a:solidFill>
                <a:srgbClr val="FFFFFF"/>
              </a:solidFill>
            </a:endParaRPr>
          </a:p>
        </p:txBody>
      </p:sp>
      <p:sp>
        <p:nvSpPr>
          <p:cNvPr id="8" name="Rettangolo 7"/>
          <p:cNvSpPr/>
          <p:nvPr/>
        </p:nvSpPr>
        <p:spPr>
          <a:xfrm>
            <a:off x="611188" y="2924175"/>
            <a:ext cx="2089150" cy="11525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b="1" dirty="0"/>
              <a:t>CCNL</a:t>
            </a:r>
          </a:p>
          <a:p>
            <a:pPr algn="ctr">
              <a:defRPr/>
            </a:pPr>
            <a:endParaRPr lang="it-IT" b="1" dirty="0"/>
          </a:p>
          <a:p>
            <a:pPr algn="ctr">
              <a:defRPr/>
            </a:pPr>
            <a:endParaRPr lang="it-IT" b="1" dirty="0"/>
          </a:p>
          <a:p>
            <a:pPr algn="ctr">
              <a:defRPr/>
            </a:pPr>
            <a:endParaRPr lang="it-IT" b="1" dirty="0"/>
          </a:p>
        </p:txBody>
      </p:sp>
      <p:sp>
        <p:nvSpPr>
          <p:cNvPr id="11" name="Rettangolo 10"/>
          <p:cNvSpPr/>
          <p:nvPr/>
        </p:nvSpPr>
        <p:spPr>
          <a:xfrm>
            <a:off x="674688" y="3248025"/>
            <a:ext cx="1952625" cy="76517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1400" b="1" dirty="0"/>
              <a:t>FORMAZIONE</a:t>
            </a:r>
          </a:p>
          <a:p>
            <a:pPr algn="ctr">
              <a:defRPr/>
            </a:pPr>
            <a:r>
              <a:rPr lang="it-IT" sz="1400" b="1" dirty="0"/>
              <a:t>PROFESSIONALIZZANTE</a:t>
            </a:r>
          </a:p>
        </p:txBody>
      </p:sp>
      <p:sp>
        <p:nvSpPr>
          <p:cNvPr id="12" name="Rettangolo 11"/>
          <p:cNvSpPr/>
          <p:nvPr/>
        </p:nvSpPr>
        <p:spPr>
          <a:xfrm>
            <a:off x="6516688" y="2924175"/>
            <a:ext cx="2087562" cy="11525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1600" b="1" dirty="0"/>
              <a:t>REGIONI-PROV.  AUT.</a:t>
            </a:r>
          </a:p>
          <a:p>
            <a:pPr algn="ctr">
              <a:defRPr/>
            </a:pPr>
            <a:endParaRPr lang="it-IT" b="1" dirty="0"/>
          </a:p>
          <a:p>
            <a:pPr algn="ctr">
              <a:defRPr/>
            </a:pPr>
            <a:endParaRPr lang="it-IT" b="1" dirty="0"/>
          </a:p>
          <a:p>
            <a:pPr algn="ctr">
              <a:defRPr/>
            </a:pPr>
            <a:endParaRPr lang="it-IT" b="1" dirty="0"/>
          </a:p>
        </p:txBody>
      </p:sp>
      <p:sp>
        <p:nvSpPr>
          <p:cNvPr id="13" name="Rettangolo 12"/>
          <p:cNvSpPr/>
          <p:nvPr/>
        </p:nvSpPr>
        <p:spPr>
          <a:xfrm>
            <a:off x="6615113" y="3284538"/>
            <a:ext cx="1873250" cy="74295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1400" b="1" dirty="0"/>
              <a:t>FORMAZIONE</a:t>
            </a:r>
          </a:p>
          <a:p>
            <a:pPr algn="ctr">
              <a:defRPr/>
            </a:pPr>
            <a:r>
              <a:rPr lang="it-IT" sz="1400" b="1" dirty="0" err="1"/>
              <a:t>DI</a:t>
            </a:r>
            <a:r>
              <a:rPr lang="it-IT" sz="1400" b="1" dirty="0"/>
              <a:t> BASE E TRASVERSALE</a:t>
            </a:r>
          </a:p>
        </p:txBody>
      </p:sp>
      <p:sp>
        <p:nvSpPr>
          <p:cNvPr id="14" name="Rettangolo 13"/>
          <p:cNvSpPr/>
          <p:nvPr/>
        </p:nvSpPr>
        <p:spPr>
          <a:xfrm>
            <a:off x="1403350" y="5300663"/>
            <a:ext cx="6553200" cy="10080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b="1" dirty="0"/>
              <a:t>TESTO UNICO APPRENDISTATO</a:t>
            </a:r>
          </a:p>
          <a:p>
            <a:pPr algn="ctr">
              <a:defRPr/>
            </a:pPr>
            <a:endParaRPr lang="it-IT" b="1" dirty="0"/>
          </a:p>
          <a:p>
            <a:pPr algn="ctr">
              <a:defRPr/>
            </a:pPr>
            <a:endParaRPr lang="it-IT" b="1" dirty="0"/>
          </a:p>
        </p:txBody>
      </p:sp>
      <p:sp>
        <p:nvSpPr>
          <p:cNvPr id="15" name="Rettangolo 14"/>
          <p:cNvSpPr/>
          <p:nvPr/>
        </p:nvSpPr>
        <p:spPr>
          <a:xfrm>
            <a:off x="1547813" y="5732463"/>
            <a:ext cx="6264275" cy="5048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2000" b="1" dirty="0"/>
              <a:t>PIANO FORMATIVO INDIVIDUALE</a:t>
            </a:r>
          </a:p>
        </p:txBody>
      </p:sp>
      <p:sp>
        <p:nvSpPr>
          <p:cNvPr id="18" name="Freccia in giù 17"/>
          <p:cNvSpPr/>
          <p:nvPr/>
        </p:nvSpPr>
        <p:spPr>
          <a:xfrm rot="19710841">
            <a:off x="2576513" y="4110038"/>
            <a:ext cx="1008062" cy="116998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9" name="Freccia in giù 18"/>
          <p:cNvSpPr/>
          <p:nvPr/>
        </p:nvSpPr>
        <p:spPr>
          <a:xfrm rot="2236973">
            <a:off x="5499100" y="4146550"/>
            <a:ext cx="1008063" cy="11699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3" name="Meno 22"/>
          <p:cNvSpPr/>
          <p:nvPr/>
        </p:nvSpPr>
        <p:spPr>
          <a:xfrm rot="7978334">
            <a:off x="5166519" y="4377531"/>
            <a:ext cx="1406525" cy="849313"/>
          </a:xfrm>
          <a:prstGeom prst="mathMinus">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25" name="Meno 24"/>
          <p:cNvSpPr/>
          <p:nvPr/>
        </p:nvSpPr>
        <p:spPr>
          <a:xfrm rot="2744367">
            <a:off x="5179219" y="4360069"/>
            <a:ext cx="1447800" cy="849312"/>
          </a:xfrm>
          <a:prstGeom prst="mathMinus">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20" name="Meno 19"/>
          <p:cNvSpPr/>
          <p:nvPr/>
        </p:nvSpPr>
        <p:spPr>
          <a:xfrm rot="7978334">
            <a:off x="3852862" y="5348288"/>
            <a:ext cx="1406525" cy="850900"/>
          </a:xfrm>
          <a:prstGeom prst="mathMinus">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21" name="Meno 20"/>
          <p:cNvSpPr/>
          <p:nvPr/>
        </p:nvSpPr>
        <p:spPr>
          <a:xfrm rot="2744367">
            <a:off x="3865563" y="5330825"/>
            <a:ext cx="1447800" cy="850900"/>
          </a:xfrm>
          <a:prstGeom prst="mathMinus">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22" name="Elaborazione 21"/>
          <p:cNvSpPr/>
          <p:nvPr/>
        </p:nvSpPr>
        <p:spPr>
          <a:xfrm rot="20590644">
            <a:off x="6556375" y="3421063"/>
            <a:ext cx="2016125" cy="574675"/>
          </a:xfrm>
          <a:prstGeom prst="flowChartProcess">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dirty="0">
                <a:solidFill>
                  <a:schemeClr val="bg1"/>
                </a:solidFill>
              </a:rPr>
              <a:t>FACOLTATIVA</a:t>
            </a:r>
          </a:p>
        </p:txBody>
      </p:sp>
      <p:pic>
        <p:nvPicPr>
          <p:cNvPr id="44057"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24" name="CasellaDiTesto 23"/>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5"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588EB232-D858-4570-B178-C0C7EE9A2220}" type="slidenum">
              <a:rPr lang="it-IT" altLang="it-IT" sz="1200">
                <a:solidFill>
                  <a:srgbClr val="FFFFFF"/>
                </a:solidFill>
              </a:rPr>
              <a:pPr>
                <a:spcBef>
                  <a:spcPct val="0"/>
                </a:spcBef>
                <a:buFontTx/>
                <a:buNone/>
                <a:defRPr/>
              </a:pPr>
              <a:t>57</a:t>
            </a:fld>
            <a:endParaRPr lang="it-IT" altLang="it-IT" sz="1200">
              <a:solidFill>
                <a:srgbClr val="FFFFFF"/>
              </a:solidFill>
            </a:endParaRPr>
          </a:p>
        </p:txBody>
      </p:sp>
      <p:sp>
        <p:nvSpPr>
          <p:cNvPr id="45060" name="Sottotitolo 1"/>
          <p:cNvSpPr>
            <a:spLocks noGrp="1"/>
          </p:cNvSpPr>
          <p:nvPr>
            <p:ph type="subTitle" idx="1"/>
          </p:nvPr>
        </p:nvSpPr>
        <p:spPr>
          <a:xfrm>
            <a:off x="468313" y="1628775"/>
            <a:ext cx="8424862" cy="4895850"/>
          </a:xfrm>
        </p:spPr>
        <p:txBody>
          <a:bodyPr/>
          <a:lstStyle/>
          <a:p>
            <a:endParaRPr lang="it-IT" altLang="it-IT" sz="2000" b="1">
              <a:solidFill>
                <a:schemeClr val="bg1"/>
              </a:solidFill>
            </a:endParaRPr>
          </a:p>
          <a:p>
            <a:r>
              <a:rPr lang="it-IT" altLang="it-IT" sz="2000" b="1">
                <a:solidFill>
                  <a:schemeClr val="bg1"/>
                </a:solidFill>
              </a:rPr>
              <a:t> </a:t>
            </a:r>
            <a:r>
              <a:rPr lang="it-IT" altLang="it-IT" sz="2400">
                <a:solidFill>
                  <a:schemeClr val="bg1"/>
                </a:solidFill>
              </a:rPr>
              <a:t>In sede di conversione in l. n. 78/2014</a:t>
            </a:r>
          </a:p>
          <a:p>
            <a:r>
              <a:rPr lang="it-IT" altLang="it-IT" sz="2000">
                <a:solidFill>
                  <a:schemeClr val="bg1"/>
                </a:solidFill>
              </a:rPr>
              <a:t>è stato disposto che </a:t>
            </a:r>
            <a:r>
              <a:rPr lang="it-IT" altLang="it-IT" sz="2000" b="1">
                <a:solidFill>
                  <a:schemeClr val="bg1"/>
                </a:solidFill>
              </a:rPr>
              <a:t>il contratto di apprendistato contenga, in </a:t>
            </a:r>
            <a:r>
              <a:rPr lang="it-IT" altLang="it-IT" sz="2000" b="1" u="sng">
                <a:solidFill>
                  <a:schemeClr val="bg1"/>
                </a:solidFill>
              </a:rPr>
              <a:t>forma  sintetica</a:t>
            </a:r>
            <a:r>
              <a:rPr lang="it-IT" altLang="it-IT" sz="2000" b="1">
                <a:solidFill>
                  <a:schemeClr val="bg1"/>
                </a:solidFill>
              </a:rPr>
              <a:t>, il Piano Formativo (PFI) </a:t>
            </a:r>
            <a:r>
              <a:rPr lang="it-IT" altLang="it-IT" sz="2000">
                <a:solidFill>
                  <a:schemeClr val="bg1"/>
                </a:solidFill>
              </a:rPr>
              <a:t>definito anche  sulla  base  di  moduli  e  formulari</a:t>
            </a:r>
          </a:p>
          <a:p>
            <a:r>
              <a:rPr lang="it-IT" altLang="it-IT" sz="2000">
                <a:solidFill>
                  <a:schemeClr val="bg1"/>
                </a:solidFill>
              </a:rPr>
              <a:t>stabiliti dalla contrattazione collettiva </a:t>
            </a:r>
            <a:r>
              <a:rPr lang="it-IT" altLang="it-IT" sz="2000" b="1" u="sng">
                <a:solidFill>
                  <a:schemeClr val="bg1"/>
                </a:solidFill>
              </a:rPr>
              <a:t>da stipulare all’atto dell’assunzione</a:t>
            </a:r>
            <a:r>
              <a:rPr lang="it-IT" altLang="it-IT" sz="2000" b="1">
                <a:solidFill>
                  <a:schemeClr val="bg1"/>
                </a:solidFill>
              </a:rPr>
              <a:t>. </a:t>
            </a:r>
          </a:p>
          <a:p>
            <a:endParaRPr lang="it-IT" altLang="it-IT" sz="2000">
              <a:solidFill>
                <a:schemeClr val="bg1"/>
              </a:solidFill>
            </a:endParaRPr>
          </a:p>
          <a:p>
            <a:r>
              <a:rPr lang="it-IT" altLang="it-IT" sz="2000" b="1" u="sng">
                <a:solidFill>
                  <a:schemeClr val="bg1"/>
                </a:solidFill>
              </a:rPr>
              <a:t>Pertanto ritorna ad essere obbligatoria la forma scritta e scompare la possibilità di redigere il Piano formativo entro 30 giorni dalla data di assunzione. </a:t>
            </a:r>
          </a:p>
          <a:p>
            <a:endParaRPr lang="it-IT" altLang="it-IT" sz="2000" b="1" u="sng">
              <a:solidFill>
                <a:schemeClr val="bg1"/>
              </a:solidFill>
            </a:endParaRPr>
          </a:p>
          <a:p>
            <a:r>
              <a:rPr lang="it-IT" altLang="it-IT" sz="2000" b="1">
                <a:solidFill>
                  <a:schemeClr val="bg1"/>
                </a:solidFill>
              </a:rPr>
              <a:t>Dunque</a:t>
            </a:r>
          </a:p>
          <a:p>
            <a:r>
              <a:rPr lang="it-IT" altLang="it-IT" sz="2000" b="1">
                <a:solidFill>
                  <a:schemeClr val="bg1"/>
                </a:solidFill>
              </a:rPr>
              <a:t>si registra un aumento</a:t>
            </a:r>
          </a:p>
          <a:p>
            <a:r>
              <a:rPr lang="it-IT" altLang="it-IT" sz="2000" b="1">
                <a:solidFill>
                  <a:schemeClr val="bg1"/>
                </a:solidFill>
              </a:rPr>
              <a:t>degli adempimenti formali</a:t>
            </a:r>
          </a:p>
          <a:p>
            <a:r>
              <a:rPr lang="it-IT" altLang="it-IT" sz="2000" b="1">
                <a:solidFill>
                  <a:schemeClr val="bg1"/>
                </a:solidFill>
              </a:rPr>
              <a:t>(confermato dal d.lgs. 81/2015)</a:t>
            </a:r>
          </a:p>
          <a:p>
            <a:endParaRPr lang="it-IT" altLang="it-IT" sz="2000" b="1">
              <a:solidFill>
                <a:schemeClr val="bg1"/>
              </a:solidFill>
            </a:endParaRPr>
          </a:p>
        </p:txBody>
      </p:sp>
      <p:pic>
        <p:nvPicPr>
          <p:cNvPr id="45061"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nvGraphicFramePr>
        <p:xfrm>
          <a:off x="395288" y="1844675"/>
          <a:ext cx="8353425" cy="4419600"/>
        </p:xfrm>
        <a:graphic>
          <a:graphicData uri="http://schemas.openxmlformats.org/drawingml/2006/table">
            <a:tbl>
              <a:tblPr/>
              <a:tblGrid>
                <a:gridCol w="8353425">
                  <a:extLst>
                    <a:ext uri="{9D8B030D-6E8A-4147-A177-3AD203B41FA5}">
                      <a16:colId xmlns:a16="http://schemas.microsoft.com/office/drawing/2014/main" val="20000"/>
                    </a:ext>
                  </a:extLst>
                </a:gridCol>
              </a:tblGrid>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200" b="0" i="0" u="none" strike="noStrike" cap="none" normalizeH="0" baseline="0" dirty="0">
                          <a:ln>
                            <a:noFill/>
                          </a:ln>
                          <a:solidFill>
                            <a:schemeClr val="bg1"/>
                          </a:solidFill>
                          <a:effectLst/>
                          <a:latin typeface="Calibri" pitchFamily="34" charset="0"/>
                        </a:rPr>
                        <a:t>La formazione (</a:t>
                      </a:r>
                      <a:r>
                        <a:rPr kumimoji="0" lang="it-IT" sz="2200" b="0" i="0" u="none" strike="noStrike" cap="none" normalizeH="0" baseline="0" dirty="0" err="1">
                          <a:ln>
                            <a:noFill/>
                          </a:ln>
                          <a:solidFill>
                            <a:schemeClr val="bg1"/>
                          </a:solidFill>
                          <a:effectLst/>
                          <a:latin typeface="Calibri" pitchFamily="34" charset="0"/>
                        </a:rPr>
                        <a:t>d.l.</a:t>
                      </a:r>
                      <a:r>
                        <a:rPr kumimoji="0" lang="it-IT" sz="2200" b="0" i="0" u="none" strike="noStrike" cap="none" normalizeH="0" baseline="0" dirty="0">
                          <a:ln>
                            <a:noFill/>
                          </a:ln>
                          <a:solidFill>
                            <a:schemeClr val="bg1"/>
                          </a:solidFill>
                          <a:effectLst/>
                          <a:latin typeface="Calibri" pitchFamily="34" charset="0"/>
                        </a:rPr>
                        <a:t> 34/2014 convertito in l. 78/2014 confermata dal d.lgs. 81/2015) – Dal 20/5/2014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371475">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it-IT" sz="1800" b="0" i="0" u="none" strike="noStrike" cap="none" normalizeH="0" baseline="0" dirty="0">
                        <a:ln>
                          <a:noFill/>
                        </a:ln>
                        <a:solidFill>
                          <a:schemeClr val="bg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4506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3FC2D69-9670-48CD-8AB4-665F84966CB2}" type="slidenum">
              <a:rPr lang="it-IT" altLang="it-IT" sz="1200">
                <a:solidFill>
                  <a:srgbClr val="FFFFFF"/>
                </a:solidFill>
              </a:rPr>
              <a:pPr>
                <a:spcBef>
                  <a:spcPct val="0"/>
                </a:spcBef>
                <a:buFontTx/>
                <a:buNone/>
                <a:defRPr/>
              </a:pPr>
              <a:t>58</a:t>
            </a:fld>
            <a:endParaRPr lang="it-IT" altLang="it-IT" sz="1200">
              <a:solidFill>
                <a:srgbClr val="FFFFFF"/>
              </a:solidFill>
            </a:endParaRPr>
          </a:p>
        </p:txBody>
      </p:sp>
      <p:sp>
        <p:nvSpPr>
          <p:cNvPr id="8" name="Rettangolo 7"/>
          <p:cNvSpPr/>
          <p:nvPr/>
        </p:nvSpPr>
        <p:spPr>
          <a:xfrm>
            <a:off x="611188" y="2924175"/>
            <a:ext cx="2089150" cy="11525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b="1" dirty="0"/>
              <a:t>CCNL</a:t>
            </a:r>
          </a:p>
          <a:p>
            <a:pPr algn="ctr">
              <a:defRPr/>
            </a:pPr>
            <a:endParaRPr lang="it-IT" b="1" dirty="0"/>
          </a:p>
          <a:p>
            <a:pPr algn="ctr">
              <a:defRPr/>
            </a:pPr>
            <a:endParaRPr lang="it-IT" b="1" dirty="0"/>
          </a:p>
          <a:p>
            <a:pPr algn="ctr">
              <a:defRPr/>
            </a:pPr>
            <a:endParaRPr lang="it-IT" b="1" dirty="0"/>
          </a:p>
        </p:txBody>
      </p:sp>
      <p:sp>
        <p:nvSpPr>
          <p:cNvPr id="11" name="Rettangolo 10"/>
          <p:cNvSpPr/>
          <p:nvPr/>
        </p:nvSpPr>
        <p:spPr>
          <a:xfrm>
            <a:off x="674688" y="3248025"/>
            <a:ext cx="1952625" cy="76517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1400" b="1" dirty="0"/>
              <a:t>FORMAZIONE</a:t>
            </a:r>
          </a:p>
          <a:p>
            <a:pPr algn="ctr">
              <a:defRPr/>
            </a:pPr>
            <a:r>
              <a:rPr lang="it-IT" sz="1400" b="1" dirty="0"/>
              <a:t>PROFESSIONALIZZANTE</a:t>
            </a:r>
          </a:p>
        </p:txBody>
      </p:sp>
      <p:sp>
        <p:nvSpPr>
          <p:cNvPr id="12" name="Rettangolo 11"/>
          <p:cNvSpPr/>
          <p:nvPr/>
        </p:nvSpPr>
        <p:spPr>
          <a:xfrm>
            <a:off x="6516688" y="2924175"/>
            <a:ext cx="2087562" cy="11525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1600" b="1" dirty="0"/>
              <a:t>REGIONI-PROV.  AUT.</a:t>
            </a:r>
          </a:p>
          <a:p>
            <a:pPr algn="ctr">
              <a:defRPr/>
            </a:pPr>
            <a:endParaRPr lang="it-IT" b="1" dirty="0"/>
          </a:p>
          <a:p>
            <a:pPr algn="ctr">
              <a:defRPr/>
            </a:pPr>
            <a:endParaRPr lang="it-IT" b="1" dirty="0"/>
          </a:p>
          <a:p>
            <a:pPr algn="ctr">
              <a:defRPr/>
            </a:pPr>
            <a:endParaRPr lang="it-IT" b="1" dirty="0"/>
          </a:p>
        </p:txBody>
      </p:sp>
      <p:sp>
        <p:nvSpPr>
          <p:cNvPr id="13" name="Rettangolo 12"/>
          <p:cNvSpPr/>
          <p:nvPr/>
        </p:nvSpPr>
        <p:spPr>
          <a:xfrm>
            <a:off x="6615113" y="3284538"/>
            <a:ext cx="1873250" cy="74295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1400" b="1" dirty="0"/>
              <a:t>FORMAZIONE</a:t>
            </a:r>
          </a:p>
          <a:p>
            <a:pPr algn="ctr">
              <a:defRPr/>
            </a:pPr>
            <a:r>
              <a:rPr lang="it-IT" sz="1400" b="1" dirty="0" err="1"/>
              <a:t>DI</a:t>
            </a:r>
            <a:r>
              <a:rPr lang="it-IT" sz="1400" b="1" dirty="0"/>
              <a:t> BASE E TRASVERSALE </a:t>
            </a:r>
            <a:r>
              <a:rPr lang="it-IT" sz="1400" b="1" dirty="0">
                <a:solidFill>
                  <a:srgbClr val="FF0000"/>
                </a:solidFill>
              </a:rPr>
              <a:t>(45GG)</a:t>
            </a:r>
          </a:p>
        </p:txBody>
      </p:sp>
      <p:sp>
        <p:nvSpPr>
          <p:cNvPr id="14" name="Rettangolo 13"/>
          <p:cNvSpPr/>
          <p:nvPr/>
        </p:nvSpPr>
        <p:spPr>
          <a:xfrm>
            <a:off x="1403350" y="5300663"/>
            <a:ext cx="6553200" cy="10080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b="1" dirty="0"/>
              <a:t>TESTO UNICO APPRENDISTATO</a:t>
            </a:r>
          </a:p>
          <a:p>
            <a:pPr algn="ctr">
              <a:defRPr/>
            </a:pPr>
            <a:endParaRPr lang="it-IT" b="1" dirty="0"/>
          </a:p>
          <a:p>
            <a:pPr algn="ctr">
              <a:defRPr/>
            </a:pPr>
            <a:endParaRPr lang="it-IT" b="1" dirty="0"/>
          </a:p>
        </p:txBody>
      </p:sp>
      <p:sp>
        <p:nvSpPr>
          <p:cNvPr id="15" name="Rettangolo 14"/>
          <p:cNvSpPr/>
          <p:nvPr/>
        </p:nvSpPr>
        <p:spPr>
          <a:xfrm>
            <a:off x="1547813" y="5732463"/>
            <a:ext cx="6264275" cy="5048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2000" b="1" dirty="0">
                <a:solidFill>
                  <a:srgbClr val="FF0000"/>
                </a:solidFill>
              </a:rPr>
              <a:t>P.F.I. SEMPLIFICATO NELLA LETTERA DI ASSUNZIONE </a:t>
            </a:r>
          </a:p>
        </p:txBody>
      </p:sp>
      <p:sp>
        <p:nvSpPr>
          <p:cNvPr id="18" name="Freccia in giù 17"/>
          <p:cNvSpPr/>
          <p:nvPr/>
        </p:nvSpPr>
        <p:spPr>
          <a:xfrm rot="19710841">
            <a:off x="2576513" y="4110038"/>
            <a:ext cx="1008062" cy="116998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9" name="Freccia in giù 18"/>
          <p:cNvSpPr/>
          <p:nvPr/>
        </p:nvSpPr>
        <p:spPr>
          <a:xfrm rot="2236973">
            <a:off x="5499100" y="4146550"/>
            <a:ext cx="1008063" cy="11699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3" name="Meno 22"/>
          <p:cNvSpPr/>
          <p:nvPr/>
        </p:nvSpPr>
        <p:spPr>
          <a:xfrm rot="7978334">
            <a:off x="5166519" y="4377531"/>
            <a:ext cx="1406525" cy="849313"/>
          </a:xfrm>
          <a:prstGeom prst="mathMinus">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25" name="Meno 24"/>
          <p:cNvSpPr/>
          <p:nvPr/>
        </p:nvSpPr>
        <p:spPr>
          <a:xfrm rot="2744367">
            <a:off x="5179219" y="4360069"/>
            <a:ext cx="1447800" cy="849312"/>
          </a:xfrm>
          <a:prstGeom prst="mathMinus">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pic>
        <p:nvPicPr>
          <p:cNvPr id="4610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21" name="CasellaDiTesto 20"/>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1557498644"/>
              </p:ext>
            </p:extLst>
          </p:nvPr>
        </p:nvGraphicFramePr>
        <p:xfrm>
          <a:off x="395288" y="1844675"/>
          <a:ext cx="8353425" cy="3688022"/>
        </p:xfrm>
        <a:graphic>
          <a:graphicData uri="http://schemas.openxmlformats.org/drawingml/2006/table">
            <a:tbl>
              <a:tblPr/>
              <a:tblGrid>
                <a:gridCol w="8353425">
                  <a:extLst>
                    <a:ext uri="{9D8B030D-6E8A-4147-A177-3AD203B41FA5}">
                      <a16:colId xmlns:a16="http://schemas.microsoft.com/office/drawing/2014/main" val="20000"/>
                    </a:ext>
                  </a:extLst>
                </a:gridCol>
              </a:tblGrid>
              <a:tr h="3687763">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r>
                        <a:rPr kumimoji="0" lang="it-IT" sz="2400" b="1" i="0" u="none" strike="noStrike" cap="all" normalizeH="0" baseline="0" dirty="0">
                          <a:ln>
                            <a:noFill/>
                          </a:ln>
                          <a:solidFill>
                            <a:srgbClr val="0070C0"/>
                          </a:solidFill>
                          <a:effectLst/>
                          <a:latin typeface="Calibri" pitchFamily="34" charset="0"/>
                        </a:rPr>
                        <a:t>La Formazione di base e trasversale</a:t>
                      </a:r>
                    </a:p>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endParaRPr kumimoji="0" lang="it-IT" sz="2400" b="0" i="0" u="none" strike="noStrike" cap="none" normalizeH="0" baseline="0" dirty="0">
                        <a:ln>
                          <a:noFill/>
                        </a:ln>
                        <a:solidFill>
                          <a:schemeClr val="bg1"/>
                        </a:solidFill>
                        <a:effectLst/>
                        <a:latin typeface="+mn-lt"/>
                      </a:endParaRPr>
                    </a:p>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endParaRPr kumimoji="0" lang="it-IT" sz="2400" b="0" i="0" u="none" strike="noStrike" cap="none" normalizeH="0" baseline="0" dirty="0">
                        <a:ln>
                          <a:noFill/>
                        </a:ln>
                        <a:solidFill>
                          <a:schemeClr val="bg1"/>
                        </a:solidFill>
                        <a:effectLst/>
                        <a:latin typeface="+mn-lt"/>
                      </a:endParaRPr>
                    </a:p>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endParaRPr kumimoji="0" lang="it-IT" sz="2400" b="0" i="0" u="none" strike="noStrike" cap="none" normalizeH="0" baseline="0" dirty="0">
                        <a:ln>
                          <a:noFill/>
                        </a:ln>
                        <a:solidFill>
                          <a:schemeClr val="bg1"/>
                        </a:solidFill>
                        <a:effectLst/>
                        <a:latin typeface="+mn-lt"/>
                      </a:endParaRPr>
                    </a:p>
                    <a:p>
                      <a:pPr algn="just"/>
                      <a:r>
                        <a:rPr lang="it-IT" sz="2000" dirty="0">
                          <a:solidFill>
                            <a:schemeClr val="bg1"/>
                          </a:solidFill>
                        </a:rPr>
                        <a:t>(…) La Regione </a:t>
                      </a:r>
                      <a:r>
                        <a:rPr lang="it-IT" sz="2000" baseline="0" dirty="0">
                          <a:solidFill>
                            <a:schemeClr val="bg1"/>
                          </a:solidFill>
                        </a:rPr>
                        <a:t>comunica al datore di lavoro, </a:t>
                      </a:r>
                      <a:r>
                        <a:rPr lang="it-IT" sz="2000" b="1" baseline="0" dirty="0">
                          <a:solidFill>
                            <a:schemeClr val="bg1"/>
                          </a:solidFill>
                        </a:rPr>
                        <a:t>entro 45 giorni</a:t>
                      </a:r>
                      <a:r>
                        <a:rPr lang="it-IT" sz="2000" baseline="0" dirty="0">
                          <a:solidFill>
                            <a:schemeClr val="bg1"/>
                          </a:solidFill>
                        </a:rPr>
                        <a:t> dalla comunicazione di instaurazione del rapporto, le modalità di svolgimento dell’offerta formativa pubblica, </a:t>
                      </a:r>
                      <a:r>
                        <a:rPr lang="it-IT" sz="2000" b="1" baseline="0" dirty="0">
                          <a:solidFill>
                            <a:schemeClr val="bg1"/>
                          </a:solidFill>
                        </a:rPr>
                        <a:t>anche con riferimento alle sedi e al calendario delle attività previste</a:t>
                      </a:r>
                      <a:r>
                        <a:rPr lang="it-IT" sz="2000" baseline="0" dirty="0">
                          <a:solidFill>
                            <a:schemeClr val="bg1"/>
                          </a:solidFill>
                        </a:rPr>
                        <a:t>, avvalendosi anche dei datori di lavoro, e delle loro associazioni che si siano dichiarati disponibili, ai sensi delle linee guida del 20/2/2014. La comunicazione dell’instaurazione del rapporto di lavoro si intende effettuata dal datore di lavoro ai sensi dell’art. 9-bis d.l. 510/1996</a:t>
                      </a:r>
                      <a:endParaRPr lang="it-IT" sz="2000" dirty="0">
                        <a:solidFill>
                          <a:schemeClr val="bg1"/>
                        </a:solidFill>
                      </a:endParaRPr>
                    </a:p>
                  </a:txBody>
                  <a:tcPr marT="45691" marB="4569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bl>
          </a:graphicData>
        </a:graphic>
      </p:graphicFrame>
      <p:sp>
        <p:nvSpPr>
          <p:cNvPr id="46089"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0AD7282A-4B26-481B-9A01-44A474A95A5B}" type="slidenum">
              <a:rPr lang="it-IT" altLang="it-IT" sz="1200">
                <a:solidFill>
                  <a:srgbClr val="FFFFFF"/>
                </a:solidFill>
              </a:rPr>
              <a:pPr>
                <a:spcBef>
                  <a:spcPct val="0"/>
                </a:spcBef>
                <a:buFontTx/>
                <a:buNone/>
                <a:defRPr/>
              </a:pPr>
              <a:t>59</a:t>
            </a:fld>
            <a:endParaRPr lang="it-IT" altLang="it-IT" sz="1200">
              <a:solidFill>
                <a:srgbClr val="FFFFFF"/>
              </a:solidFill>
            </a:endParaRPr>
          </a:p>
        </p:txBody>
      </p:sp>
      <p:pic>
        <p:nvPicPr>
          <p:cNvPr id="47114"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652B725-039F-4105-A6E3-69E55FE992A5}" type="slidenum">
              <a:rPr lang="it-IT" altLang="it-IT" sz="1200">
                <a:solidFill>
                  <a:srgbClr val="FFFFFF"/>
                </a:solidFill>
              </a:rPr>
              <a:pPr>
                <a:spcBef>
                  <a:spcPct val="0"/>
                </a:spcBef>
                <a:buFontTx/>
                <a:buNone/>
                <a:defRPr/>
              </a:pPr>
              <a:t>60</a:t>
            </a:fld>
            <a:endParaRPr lang="it-IT" altLang="it-IT" sz="1200">
              <a:solidFill>
                <a:srgbClr val="FFFFFF"/>
              </a:solidFill>
            </a:endParaRPr>
          </a:p>
        </p:txBody>
      </p:sp>
      <p:sp>
        <p:nvSpPr>
          <p:cNvPr id="48132" name="Sottotitolo 1"/>
          <p:cNvSpPr>
            <a:spLocks noGrp="1"/>
          </p:cNvSpPr>
          <p:nvPr>
            <p:ph type="subTitle" idx="1"/>
          </p:nvPr>
        </p:nvSpPr>
        <p:spPr>
          <a:xfrm>
            <a:off x="611188" y="1628775"/>
            <a:ext cx="8008937" cy="4248150"/>
          </a:xfrm>
        </p:spPr>
        <p:txBody>
          <a:bodyPr/>
          <a:lstStyle/>
          <a:p>
            <a:endParaRPr lang="it-IT" altLang="it-IT" sz="2000" b="1">
              <a:solidFill>
                <a:schemeClr val="bg1"/>
              </a:solidFill>
            </a:endParaRPr>
          </a:p>
          <a:p>
            <a:r>
              <a:rPr lang="it-IT" altLang="it-IT" sz="2000" b="1">
                <a:solidFill>
                  <a:srgbClr val="0070C0"/>
                </a:solidFill>
              </a:rPr>
              <a:t>Offerta formativa pubblica</a:t>
            </a:r>
          </a:p>
          <a:p>
            <a:endParaRPr lang="it-IT" altLang="it-IT" sz="2000" b="1">
              <a:solidFill>
                <a:schemeClr val="bg1"/>
              </a:solidFill>
            </a:endParaRPr>
          </a:p>
          <a:p>
            <a:pPr algn="just"/>
            <a:r>
              <a:rPr lang="it-IT" altLang="it-IT" sz="2000">
                <a:solidFill>
                  <a:schemeClr val="bg1"/>
                </a:solidFill>
              </a:rPr>
              <a:t>La formazione di tipo professionalizzante, svolta sotto la responsabilità dell’azienda, </a:t>
            </a:r>
            <a:r>
              <a:rPr lang="it-IT" altLang="it-IT" sz="2000" u="sng">
                <a:solidFill>
                  <a:schemeClr val="bg1"/>
                </a:solidFill>
              </a:rPr>
              <a:t>è integrata</a:t>
            </a:r>
            <a:r>
              <a:rPr lang="it-IT" altLang="it-IT" sz="2000">
                <a:solidFill>
                  <a:schemeClr val="bg1"/>
                </a:solidFill>
              </a:rPr>
              <a:t> - nei limiti delle risorse annualmente disponibili - dalla </a:t>
            </a:r>
            <a:r>
              <a:rPr lang="it-IT" altLang="it-IT" sz="2000" b="1">
                <a:solidFill>
                  <a:schemeClr val="bg1"/>
                </a:solidFill>
              </a:rPr>
              <a:t>offerta formativa pubblica</a:t>
            </a:r>
            <a:r>
              <a:rPr lang="it-IT" altLang="it-IT" sz="2000">
                <a:solidFill>
                  <a:schemeClr val="bg1"/>
                </a:solidFill>
              </a:rPr>
              <a:t>, interna o esterna all’azienda, finalizzata all’acquisizione di competenze di base e trasversali</a:t>
            </a:r>
          </a:p>
          <a:p>
            <a:pPr algn="just"/>
            <a:endParaRPr lang="it-IT" altLang="it-IT" sz="2000">
              <a:solidFill>
                <a:schemeClr val="bg1"/>
              </a:solidFill>
            </a:endParaRPr>
          </a:p>
        </p:txBody>
      </p:sp>
      <p:pic>
        <p:nvPicPr>
          <p:cNvPr id="48133"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5"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D8251484-9854-4F60-B339-6F54C8F0A607}" type="slidenum">
              <a:rPr lang="it-IT" altLang="it-IT" sz="1200">
                <a:solidFill>
                  <a:srgbClr val="FFFFFF"/>
                </a:solidFill>
              </a:rPr>
              <a:pPr>
                <a:spcBef>
                  <a:spcPct val="0"/>
                </a:spcBef>
                <a:buFontTx/>
                <a:buNone/>
                <a:defRPr/>
              </a:pPr>
              <a:t>61</a:t>
            </a:fld>
            <a:endParaRPr lang="it-IT" altLang="it-IT" sz="1200">
              <a:solidFill>
                <a:srgbClr val="FFFFFF"/>
              </a:solidFill>
            </a:endParaRPr>
          </a:p>
        </p:txBody>
      </p:sp>
      <p:sp>
        <p:nvSpPr>
          <p:cNvPr id="49156" name="Sottotitolo 1"/>
          <p:cNvSpPr>
            <a:spLocks noGrp="1"/>
          </p:cNvSpPr>
          <p:nvPr>
            <p:ph type="subTitle" idx="1"/>
          </p:nvPr>
        </p:nvSpPr>
        <p:spPr>
          <a:xfrm>
            <a:off x="596900" y="1785938"/>
            <a:ext cx="8008938" cy="4249737"/>
          </a:xfrm>
        </p:spPr>
        <p:txBody>
          <a:bodyPr/>
          <a:lstStyle/>
          <a:p>
            <a:endParaRPr lang="it-IT" altLang="it-IT" sz="2000" b="1">
              <a:solidFill>
                <a:schemeClr val="bg1"/>
              </a:solidFill>
            </a:endParaRPr>
          </a:p>
          <a:p>
            <a:r>
              <a:rPr lang="it-IT" altLang="it-IT" sz="2000" b="1">
                <a:solidFill>
                  <a:schemeClr val="bg1"/>
                </a:solidFill>
              </a:rPr>
              <a:t>Offerta formativa pubblica</a:t>
            </a:r>
          </a:p>
          <a:p>
            <a:endParaRPr lang="it-IT" altLang="it-IT" sz="2000" b="1">
              <a:solidFill>
                <a:schemeClr val="bg1"/>
              </a:solidFill>
            </a:endParaRPr>
          </a:p>
          <a:p>
            <a:pPr algn="just"/>
            <a:r>
              <a:rPr lang="it-IT" altLang="it-IT" sz="2000">
                <a:solidFill>
                  <a:schemeClr val="bg1"/>
                </a:solidFill>
              </a:rPr>
              <a:t>Viene  introdotto  l’obbligo  a  carico  della Regione  </a:t>
            </a:r>
            <a:r>
              <a:rPr lang="it-IT" altLang="it-IT" sz="2000" b="1">
                <a:solidFill>
                  <a:schemeClr val="bg1"/>
                </a:solidFill>
              </a:rPr>
              <a:t>di  comunicare  </a:t>
            </a:r>
            <a:r>
              <a:rPr lang="it-IT" altLang="it-IT" sz="2000">
                <a:solidFill>
                  <a:schemeClr val="bg1"/>
                </a:solidFill>
              </a:rPr>
              <a:t>al  datore  di  lavoro  che  assume  con  contratto  di apprendistato professionalizzante:</a:t>
            </a:r>
          </a:p>
          <a:p>
            <a:pPr algn="just"/>
            <a:endParaRPr lang="it-IT" altLang="it-IT" sz="2000">
              <a:solidFill>
                <a:schemeClr val="bg1"/>
              </a:solidFill>
            </a:endParaRPr>
          </a:p>
          <a:p>
            <a:pPr algn="just"/>
            <a:r>
              <a:rPr lang="it-IT" altLang="it-IT" sz="2000">
                <a:solidFill>
                  <a:schemeClr val="bg1"/>
                </a:solidFill>
              </a:rPr>
              <a:t>• le modalità di svolgimento dell'offerta formativa pubblica, anche con riferimento alle sedi e al calendario delle attività previste</a:t>
            </a:r>
          </a:p>
          <a:p>
            <a:pPr algn="just"/>
            <a:r>
              <a:rPr lang="it-IT" altLang="it-IT" sz="2000">
                <a:solidFill>
                  <a:schemeClr val="bg1"/>
                </a:solidFill>
              </a:rPr>
              <a:t>• entro 45 giorni (termine non perentorio) dalla comunicazione dell'instaurazione del rapporto (Mod. Unilav)</a:t>
            </a:r>
          </a:p>
        </p:txBody>
      </p:sp>
      <p:pic>
        <p:nvPicPr>
          <p:cNvPr id="49157"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9"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4D7B869B-2D48-4446-82EB-E60E66146A56}" type="slidenum">
              <a:rPr lang="it-IT" altLang="it-IT" sz="1200">
                <a:solidFill>
                  <a:srgbClr val="FFFFFF"/>
                </a:solidFill>
              </a:rPr>
              <a:pPr>
                <a:spcBef>
                  <a:spcPct val="0"/>
                </a:spcBef>
                <a:buFontTx/>
                <a:buNone/>
                <a:defRPr/>
              </a:pPr>
              <a:t>62</a:t>
            </a:fld>
            <a:endParaRPr lang="it-IT" altLang="it-IT" sz="1200">
              <a:solidFill>
                <a:srgbClr val="FFFFFF"/>
              </a:solidFill>
            </a:endParaRPr>
          </a:p>
        </p:txBody>
      </p:sp>
      <p:sp>
        <p:nvSpPr>
          <p:cNvPr id="50180" name="Sottotitolo 1"/>
          <p:cNvSpPr>
            <a:spLocks noGrp="1"/>
          </p:cNvSpPr>
          <p:nvPr>
            <p:ph type="subTitle" idx="1"/>
          </p:nvPr>
        </p:nvSpPr>
        <p:spPr>
          <a:xfrm>
            <a:off x="596900" y="1785938"/>
            <a:ext cx="8008938" cy="4249737"/>
          </a:xfrm>
        </p:spPr>
        <p:txBody>
          <a:bodyPr/>
          <a:lstStyle/>
          <a:p>
            <a:endParaRPr lang="it-IT" altLang="it-IT" sz="2000" b="1">
              <a:solidFill>
                <a:schemeClr val="bg1"/>
              </a:solidFill>
            </a:endParaRPr>
          </a:p>
          <a:p>
            <a:r>
              <a:rPr lang="it-IT" altLang="it-IT" sz="2000" b="1">
                <a:solidFill>
                  <a:schemeClr val="bg1"/>
                </a:solidFill>
              </a:rPr>
              <a:t>Offerta formativa pubblica</a:t>
            </a:r>
          </a:p>
          <a:p>
            <a:endParaRPr lang="it-IT" altLang="it-IT" sz="2000" b="1">
              <a:solidFill>
                <a:schemeClr val="bg1"/>
              </a:solidFill>
            </a:endParaRPr>
          </a:p>
          <a:p>
            <a:r>
              <a:rPr lang="it-IT" altLang="it-IT" sz="2000" b="1">
                <a:solidFill>
                  <a:schemeClr val="bg1"/>
                </a:solidFill>
              </a:rPr>
              <a:t>Termine non perentorio</a:t>
            </a:r>
          </a:p>
          <a:p>
            <a:pPr algn="just"/>
            <a:endParaRPr lang="it-IT" altLang="it-IT" sz="2000">
              <a:solidFill>
                <a:schemeClr val="bg1"/>
              </a:solidFill>
            </a:endParaRPr>
          </a:p>
          <a:p>
            <a:pPr algn="just"/>
            <a:r>
              <a:rPr lang="it-IT" altLang="it-IT" sz="2000">
                <a:solidFill>
                  <a:schemeClr val="bg1"/>
                </a:solidFill>
              </a:rPr>
              <a:t>1- in assenza di comunicazione da parte della Regione entro 45 giorni dalla comunicazione dell’instaurazione del rapporto di apprendistato, delle modalità di svolgimento della formazione trasversale </a:t>
            </a:r>
          </a:p>
          <a:p>
            <a:pPr algn="just"/>
            <a:r>
              <a:rPr lang="it-IT" altLang="it-IT" sz="2000">
                <a:solidFill>
                  <a:schemeClr val="bg1"/>
                </a:solidFill>
              </a:rPr>
              <a:t>2- </a:t>
            </a:r>
            <a:r>
              <a:rPr lang="it-IT" altLang="it-IT" sz="2000" b="1" i="1">
                <a:solidFill>
                  <a:schemeClr val="bg1"/>
                </a:solidFill>
              </a:rPr>
              <a:t>il datore di lavoro non è obbligato a erogarla a meno che tale obbligo non sia esplicitamente previsto dal contratto collettivo nazionale di lavoro di riferimento</a:t>
            </a:r>
            <a:r>
              <a:rPr lang="it-IT" altLang="it-IT" sz="2000">
                <a:solidFill>
                  <a:schemeClr val="bg1"/>
                </a:solidFill>
              </a:rPr>
              <a:t>?</a:t>
            </a:r>
          </a:p>
        </p:txBody>
      </p:sp>
      <p:sp>
        <p:nvSpPr>
          <p:cNvPr id="8" name="Freccia in giù 7"/>
          <p:cNvSpPr/>
          <p:nvPr/>
        </p:nvSpPr>
        <p:spPr>
          <a:xfrm>
            <a:off x="4284663" y="5661025"/>
            <a:ext cx="484187" cy="4746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pic>
        <p:nvPicPr>
          <p:cNvPr id="5018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3"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DDC2D704-B022-4875-BACE-526D2ECC41FD}" type="slidenum">
              <a:rPr lang="it-IT" altLang="it-IT" sz="1200">
                <a:solidFill>
                  <a:srgbClr val="FFFFFF"/>
                </a:solidFill>
              </a:rPr>
              <a:pPr>
                <a:spcBef>
                  <a:spcPct val="0"/>
                </a:spcBef>
                <a:buFontTx/>
                <a:buNone/>
                <a:defRPr/>
              </a:pPr>
              <a:t>63</a:t>
            </a:fld>
            <a:endParaRPr lang="it-IT" altLang="it-IT" sz="1200">
              <a:solidFill>
                <a:srgbClr val="FFFFFF"/>
              </a:solidFill>
            </a:endParaRPr>
          </a:p>
        </p:txBody>
      </p:sp>
      <p:sp>
        <p:nvSpPr>
          <p:cNvPr id="51204" name="Sottotitolo 1"/>
          <p:cNvSpPr>
            <a:spLocks noGrp="1"/>
          </p:cNvSpPr>
          <p:nvPr>
            <p:ph type="subTitle" idx="1"/>
          </p:nvPr>
        </p:nvSpPr>
        <p:spPr>
          <a:xfrm>
            <a:off x="468313" y="1628775"/>
            <a:ext cx="8008937" cy="4725988"/>
          </a:xfrm>
        </p:spPr>
        <p:txBody>
          <a:bodyPr/>
          <a:lstStyle/>
          <a:p>
            <a:endParaRPr lang="it-IT" altLang="it-IT" sz="2000" b="1">
              <a:solidFill>
                <a:schemeClr val="bg1"/>
              </a:solidFill>
            </a:endParaRPr>
          </a:p>
          <a:p>
            <a:r>
              <a:rPr lang="it-IT" altLang="it-IT" sz="2000" b="1">
                <a:solidFill>
                  <a:schemeClr val="bg1"/>
                </a:solidFill>
              </a:rPr>
              <a:t>Offerta formativa pubblica</a:t>
            </a:r>
          </a:p>
          <a:p>
            <a:endParaRPr lang="it-IT" altLang="it-IT" sz="2000" b="1">
              <a:solidFill>
                <a:schemeClr val="bg1"/>
              </a:solidFill>
            </a:endParaRPr>
          </a:p>
          <a:p>
            <a:r>
              <a:rPr lang="it-IT" altLang="it-IT" sz="2000" b="1">
                <a:solidFill>
                  <a:srgbClr val="0070C0"/>
                </a:solidFill>
              </a:rPr>
              <a:t>Circolare n. 13/2014 Fondazione Studi</a:t>
            </a:r>
          </a:p>
          <a:p>
            <a:pPr algn="just"/>
            <a:endParaRPr lang="it-IT" altLang="it-IT" sz="2000">
              <a:solidFill>
                <a:schemeClr val="bg1"/>
              </a:solidFill>
            </a:endParaRPr>
          </a:p>
          <a:p>
            <a:r>
              <a:rPr lang="it-IT" altLang="it-IT" sz="2000" b="1">
                <a:solidFill>
                  <a:schemeClr val="bg1"/>
                </a:solidFill>
              </a:rPr>
              <a:t>Giunge alla conclusione operativa </a:t>
            </a:r>
            <a:r>
              <a:rPr lang="it-IT" altLang="it-IT" sz="2000">
                <a:solidFill>
                  <a:schemeClr val="bg1"/>
                </a:solidFill>
              </a:rPr>
              <a:t>che</a:t>
            </a:r>
          </a:p>
          <a:p>
            <a:r>
              <a:rPr lang="it-IT" altLang="it-IT" sz="2000">
                <a:solidFill>
                  <a:schemeClr val="bg1"/>
                </a:solidFill>
              </a:rPr>
              <a:t> </a:t>
            </a:r>
            <a:r>
              <a:rPr lang="it-IT" altLang="it-IT" sz="2000" b="1" i="1">
                <a:solidFill>
                  <a:schemeClr val="bg1"/>
                </a:solidFill>
              </a:rPr>
              <a:t>le aziende </a:t>
            </a:r>
            <a:r>
              <a:rPr lang="it-IT" altLang="it-IT" sz="2000">
                <a:solidFill>
                  <a:schemeClr val="bg1"/>
                </a:solidFill>
              </a:rPr>
              <a:t>in caso di mancata comunicazione da parte delle Regioni entro i </a:t>
            </a:r>
            <a:r>
              <a:rPr lang="it-IT" altLang="it-IT" sz="2000" b="1" u="sng">
                <a:solidFill>
                  <a:schemeClr val="bg1"/>
                </a:solidFill>
              </a:rPr>
              <a:t>45 giorni</a:t>
            </a:r>
            <a:r>
              <a:rPr lang="it-IT" altLang="it-IT" sz="2000" b="1">
                <a:solidFill>
                  <a:schemeClr val="bg1"/>
                </a:solidFill>
              </a:rPr>
              <a:t> </a:t>
            </a:r>
            <a:r>
              <a:rPr lang="it-IT" altLang="it-IT" sz="2000">
                <a:solidFill>
                  <a:schemeClr val="bg1"/>
                </a:solidFill>
              </a:rPr>
              <a:t>successive all’instaurazione del rapporto di lavoro </a:t>
            </a:r>
            <a:r>
              <a:rPr lang="it-IT" altLang="it-IT" sz="2000" b="1" i="1">
                <a:solidFill>
                  <a:schemeClr val="bg1"/>
                </a:solidFill>
              </a:rPr>
              <a:t>sono facoltizzate ad effettuare la formazione pubblica</a:t>
            </a:r>
            <a:r>
              <a:rPr lang="it-IT" altLang="it-IT" sz="2000">
                <a:solidFill>
                  <a:schemeClr val="bg1"/>
                </a:solidFill>
              </a:rPr>
              <a:t>.</a:t>
            </a:r>
          </a:p>
          <a:p>
            <a:r>
              <a:rPr lang="it-IT" altLang="it-IT" sz="2000">
                <a:solidFill>
                  <a:schemeClr val="bg1"/>
                </a:solidFill>
              </a:rPr>
              <a:t>Qualora, tale comunicazione non dovesse essere notificata nei </a:t>
            </a:r>
            <a:r>
              <a:rPr lang="it-IT" altLang="it-IT" sz="2000" b="1" u="sng">
                <a:solidFill>
                  <a:schemeClr val="bg1"/>
                </a:solidFill>
              </a:rPr>
              <a:t>successivi 6 mesi</a:t>
            </a:r>
            <a:r>
              <a:rPr lang="it-IT" altLang="it-IT" sz="2000">
                <a:solidFill>
                  <a:schemeClr val="bg1"/>
                </a:solidFill>
              </a:rPr>
              <a:t> (vale il giorno di notifica e non di spedizione), allora le stesse aziende sono </a:t>
            </a:r>
            <a:r>
              <a:rPr lang="it-IT" altLang="it-IT" sz="2000" b="1" i="1">
                <a:solidFill>
                  <a:schemeClr val="bg1"/>
                </a:solidFill>
              </a:rPr>
              <a:t>esonerate definitivamente </a:t>
            </a:r>
            <a:r>
              <a:rPr lang="it-IT" altLang="it-IT" sz="2000">
                <a:solidFill>
                  <a:schemeClr val="bg1"/>
                </a:solidFill>
              </a:rPr>
              <a:t>alla erogazione della formazione pubblica per tutta la durata del rapporto di apprendistato.</a:t>
            </a:r>
          </a:p>
        </p:txBody>
      </p:sp>
      <p:pic>
        <p:nvPicPr>
          <p:cNvPr id="5120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CC03FB51-424A-4155-954F-DFCB099AC722}" type="slidenum">
              <a:rPr lang="it-IT" altLang="it-IT" sz="1200">
                <a:solidFill>
                  <a:srgbClr val="FFFFFF"/>
                </a:solidFill>
              </a:rPr>
              <a:pPr>
                <a:spcBef>
                  <a:spcPct val="0"/>
                </a:spcBef>
                <a:buFontTx/>
                <a:buNone/>
                <a:defRPr/>
              </a:pPr>
              <a:t>64</a:t>
            </a:fld>
            <a:endParaRPr lang="it-IT" altLang="it-IT" sz="1200">
              <a:solidFill>
                <a:srgbClr val="FFFFFF"/>
              </a:solidFill>
            </a:endParaRPr>
          </a:p>
        </p:txBody>
      </p:sp>
      <p:sp>
        <p:nvSpPr>
          <p:cNvPr id="52228" name="Sottotitolo 1"/>
          <p:cNvSpPr>
            <a:spLocks noGrp="1"/>
          </p:cNvSpPr>
          <p:nvPr>
            <p:ph type="subTitle" idx="1"/>
          </p:nvPr>
        </p:nvSpPr>
        <p:spPr>
          <a:xfrm>
            <a:off x="468313" y="1628775"/>
            <a:ext cx="8008937" cy="4725988"/>
          </a:xfrm>
        </p:spPr>
        <p:txBody>
          <a:bodyPr/>
          <a:lstStyle/>
          <a:p>
            <a:endParaRPr lang="it-IT" altLang="it-IT" sz="2000" b="1" dirty="0">
              <a:solidFill>
                <a:schemeClr val="bg1"/>
              </a:solidFill>
            </a:endParaRPr>
          </a:p>
          <a:p>
            <a:r>
              <a:rPr lang="it-IT" altLang="it-IT" sz="2000" b="1" dirty="0">
                <a:solidFill>
                  <a:schemeClr val="bg1"/>
                </a:solidFill>
              </a:rPr>
              <a:t>Offerta formativa pubblica</a:t>
            </a:r>
          </a:p>
          <a:p>
            <a:endParaRPr lang="it-IT" altLang="it-IT" sz="2000" b="1" dirty="0">
              <a:solidFill>
                <a:schemeClr val="bg1"/>
              </a:solidFill>
            </a:endParaRPr>
          </a:p>
          <a:p>
            <a:r>
              <a:rPr lang="it-IT" altLang="it-IT" sz="2000" b="1" i="1" dirty="0">
                <a:solidFill>
                  <a:srgbClr val="0070C0"/>
                </a:solidFill>
              </a:rPr>
              <a:t>CIRCOLARE 18/2014 Ministero del Lavoro</a:t>
            </a:r>
          </a:p>
          <a:p>
            <a:endParaRPr lang="it-IT" altLang="it-IT" sz="2000" b="1" i="1" dirty="0">
              <a:solidFill>
                <a:schemeClr val="bg1"/>
              </a:solidFill>
            </a:endParaRPr>
          </a:p>
          <a:p>
            <a:endParaRPr lang="it-IT" altLang="it-IT" sz="2000" b="1" i="1" dirty="0">
              <a:solidFill>
                <a:schemeClr val="bg1"/>
              </a:solidFill>
            </a:endParaRPr>
          </a:p>
          <a:p>
            <a:pPr algn="just"/>
            <a:r>
              <a:rPr lang="it-IT" altLang="it-IT" sz="2000" dirty="0">
                <a:solidFill>
                  <a:schemeClr val="bg1"/>
                </a:solidFill>
              </a:rPr>
              <a:t> La scelta di individuare detto termine produce evidentemente effetti anche sotto il profilo delle </a:t>
            </a:r>
            <a:r>
              <a:rPr lang="it-IT" altLang="it-IT" sz="2000" b="1" dirty="0">
                <a:solidFill>
                  <a:schemeClr val="bg1"/>
                </a:solidFill>
              </a:rPr>
              <a:t>responsabilità datoriali</a:t>
            </a:r>
            <a:r>
              <a:rPr lang="it-IT" altLang="it-IT" sz="2000" dirty="0">
                <a:solidFill>
                  <a:schemeClr val="bg1"/>
                </a:solidFill>
              </a:rPr>
              <a:t>, in quanto </a:t>
            </a:r>
            <a:r>
              <a:rPr lang="it-IT" altLang="it-IT" sz="2000" u="sng" dirty="0">
                <a:solidFill>
                  <a:schemeClr val="bg1"/>
                </a:solidFill>
              </a:rPr>
              <a:t>la mancata comunicazione nei termini previsti non consente di configurare alcuna responsabilità del datore di lavoro</a:t>
            </a:r>
            <a:r>
              <a:rPr lang="it-IT" altLang="it-IT" sz="2000" dirty="0">
                <a:solidFill>
                  <a:schemeClr val="bg1"/>
                </a:solidFill>
              </a:rPr>
              <a:t> - così come previsto dall’art. 7, comma 1, del </a:t>
            </a:r>
            <a:r>
              <a:rPr lang="it-IT" altLang="it-IT" sz="2000" dirty="0" err="1">
                <a:solidFill>
                  <a:schemeClr val="bg1"/>
                </a:solidFill>
              </a:rPr>
              <a:t>D.Lgs.</a:t>
            </a:r>
            <a:r>
              <a:rPr lang="it-IT" altLang="it-IT" sz="2000" dirty="0">
                <a:solidFill>
                  <a:schemeClr val="bg1"/>
                </a:solidFill>
              </a:rPr>
              <a:t> n. 167/2011 - in caso di inadempimento degli obblighi formativi.</a:t>
            </a:r>
          </a:p>
          <a:p>
            <a:pPr algn="just"/>
            <a:r>
              <a:rPr lang="it-IT" altLang="it-IT" sz="2000" dirty="0">
                <a:solidFill>
                  <a:schemeClr val="bg1"/>
                </a:solidFill>
              </a:rPr>
              <a:t> </a:t>
            </a:r>
          </a:p>
        </p:txBody>
      </p:sp>
      <p:pic>
        <p:nvPicPr>
          <p:cNvPr id="52229"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2653794099"/>
              </p:ext>
            </p:extLst>
          </p:nvPr>
        </p:nvGraphicFramePr>
        <p:xfrm>
          <a:off x="395288" y="1844675"/>
          <a:ext cx="8353425" cy="3413442"/>
        </p:xfrm>
        <a:graphic>
          <a:graphicData uri="http://schemas.openxmlformats.org/drawingml/2006/table">
            <a:tbl>
              <a:tblPr/>
              <a:tblGrid>
                <a:gridCol w="8353425">
                  <a:extLst>
                    <a:ext uri="{9D8B030D-6E8A-4147-A177-3AD203B41FA5}">
                      <a16:colId xmlns:a16="http://schemas.microsoft.com/office/drawing/2014/main" val="20000"/>
                    </a:ext>
                  </a:extLst>
                </a:gridCol>
              </a:tblGrid>
              <a:tr h="118850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it-IT" sz="2400" b="1" i="0" u="none" strike="noStrike" cap="none" normalizeH="0" baseline="0" dirty="0">
                        <a:ln>
                          <a:noFill/>
                        </a:ln>
                        <a:solidFill>
                          <a:srgbClr val="0070C0"/>
                        </a:solidFill>
                        <a:effectLst/>
                        <a:latin typeface="Calibri"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sng" strike="noStrike" cap="none" normalizeH="0" baseline="0" dirty="0">
                          <a:ln>
                            <a:noFill/>
                          </a:ln>
                          <a:solidFill>
                            <a:srgbClr val="0070C0"/>
                          </a:solidFill>
                          <a:effectLst/>
                          <a:latin typeface="Calibri" pitchFamily="34" charset="0"/>
                        </a:rPr>
                        <a:t>Le novità del D.L. 76/2013</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it-IT" sz="2400" b="1" i="0" u="none" strike="noStrike" cap="none" normalizeH="0" baseline="0" dirty="0">
                        <a:ln>
                          <a:noFill/>
                        </a:ln>
                        <a:solidFill>
                          <a:srgbClr val="0070C0"/>
                        </a:solidFill>
                        <a:effectLst/>
                        <a:latin typeface="Calibri" pitchFamily="34" charset="0"/>
                      </a:endParaRPr>
                    </a:p>
                  </a:txBody>
                  <a:tcPr marT="45667" marB="4566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45705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i="0" u="none" strike="noStrike" cap="none" normalizeH="0" baseline="0" dirty="0">
                          <a:ln>
                            <a:noFill/>
                          </a:ln>
                          <a:solidFill>
                            <a:schemeClr val="bg1"/>
                          </a:solidFill>
                          <a:effectLst/>
                          <a:latin typeface="Calibri" pitchFamily="34" charset="0"/>
                        </a:rPr>
                        <a:t>Il piano formativo individuale – art. 2, comma 2, lettera a)</a:t>
                      </a:r>
                    </a:p>
                  </a:txBody>
                  <a:tcPr marT="45667" marB="4566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1767564">
                <a:tc>
                  <a:txBody>
                    <a:bodyPr/>
                    <a:lstStyle/>
                    <a:p>
                      <a:pPr marL="0" marR="0" lvl="0" indent="0" algn="just" defTabSz="914400" rtl="0" eaLnBrk="1" fontAlgn="base" latinLnBrk="0" hangingPunct="1">
                        <a:lnSpc>
                          <a:spcPct val="100000"/>
                        </a:lnSpc>
                        <a:spcBef>
                          <a:spcPct val="0"/>
                        </a:spcBef>
                        <a:spcAft>
                          <a:spcPct val="0"/>
                        </a:spcAft>
                        <a:buClrTx/>
                        <a:buSzTx/>
                        <a:buFont typeface="Arial" charset="0"/>
                        <a:buNone/>
                        <a:tabLst/>
                      </a:pPr>
                      <a:endParaRPr kumimoji="0" lang="it-IT" sz="2200" b="0" i="0" u="none" strike="noStrike" cap="none" normalizeH="0" baseline="0" dirty="0">
                        <a:ln>
                          <a:noFill/>
                        </a:ln>
                        <a:solidFill>
                          <a:schemeClr val="bg1"/>
                        </a:solidFill>
                        <a:effectLst/>
                        <a:latin typeface="Calibri" pitchFamily="34" charset="0"/>
                      </a:endParaRPr>
                    </a:p>
                    <a:p>
                      <a:pPr marL="0" marR="0" lvl="0" indent="0" algn="just" defTabSz="914400" rtl="0" eaLnBrk="1" fontAlgn="base" latinLnBrk="0" hangingPunct="1">
                        <a:lnSpc>
                          <a:spcPct val="100000"/>
                        </a:lnSpc>
                        <a:spcBef>
                          <a:spcPct val="0"/>
                        </a:spcBef>
                        <a:spcAft>
                          <a:spcPct val="0"/>
                        </a:spcAft>
                        <a:buClrTx/>
                        <a:buSzTx/>
                        <a:buFont typeface="Arial" charset="0"/>
                        <a:buNone/>
                        <a:tabLst/>
                      </a:pPr>
                      <a:r>
                        <a:rPr kumimoji="0" lang="it-IT" sz="2200" b="0" i="0" u="none" strike="noStrike" cap="none" normalizeH="0" baseline="0" dirty="0">
                          <a:ln>
                            <a:noFill/>
                          </a:ln>
                          <a:solidFill>
                            <a:schemeClr val="bg1"/>
                          </a:solidFill>
                          <a:effectLst/>
                          <a:latin typeface="Calibri" pitchFamily="34" charset="0"/>
                        </a:rPr>
                        <a:t>L’articolo 2, comma, 2 lettera a) dispone che </a:t>
                      </a:r>
                      <a:r>
                        <a:rPr kumimoji="0" lang="it-IT" sz="2200" b="1" i="0" u="none" strike="noStrike" cap="none" normalizeH="0" baseline="0" dirty="0">
                          <a:ln>
                            <a:noFill/>
                          </a:ln>
                          <a:solidFill>
                            <a:schemeClr val="bg1"/>
                          </a:solidFill>
                          <a:effectLst/>
                          <a:latin typeface="Calibri" pitchFamily="34" charset="0"/>
                        </a:rPr>
                        <a:t>il piano formativo </a:t>
                      </a:r>
                      <a:r>
                        <a:rPr kumimoji="0" lang="it-IT" sz="2200" b="0" i="0" u="none" strike="noStrike" cap="none" normalizeH="0" baseline="0" dirty="0">
                          <a:ln>
                            <a:noFill/>
                          </a:ln>
                          <a:solidFill>
                            <a:schemeClr val="bg1"/>
                          </a:solidFill>
                          <a:effectLst/>
                          <a:latin typeface="Calibri" pitchFamily="34" charset="0"/>
                        </a:rPr>
                        <a:t>di cui all’articolo 2, comma 1, lettera a) del TUA (d.lgs. 167/2011) </a:t>
                      </a:r>
                      <a:r>
                        <a:rPr kumimoji="0" lang="it-IT" sz="2200" b="1" i="0" u="none" strike="noStrike" cap="none" normalizeH="0" baseline="0" dirty="0">
                          <a:ln>
                            <a:noFill/>
                          </a:ln>
                          <a:solidFill>
                            <a:schemeClr val="bg1"/>
                          </a:solidFill>
                          <a:effectLst/>
                          <a:latin typeface="Calibri" pitchFamily="34" charset="0"/>
                        </a:rPr>
                        <a:t>è obbligatorio esclusivamente in relazione alla formazione per l’acquisizione delle competenze tecnico-professionali e specialistiche.</a:t>
                      </a:r>
                    </a:p>
                  </a:txBody>
                  <a:tcPr marT="45667" marB="4566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53261"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78BEAC7B-5103-4029-B94D-6FB294A083FB}" type="slidenum">
              <a:rPr lang="it-IT" altLang="it-IT" sz="1200">
                <a:solidFill>
                  <a:srgbClr val="FFFFFF"/>
                </a:solidFill>
              </a:rPr>
              <a:pPr>
                <a:spcBef>
                  <a:spcPct val="0"/>
                </a:spcBef>
                <a:buFontTx/>
                <a:buNone/>
                <a:defRPr/>
              </a:pPr>
              <a:t>65</a:t>
            </a:fld>
            <a:endParaRPr lang="it-IT" altLang="it-IT" sz="1200">
              <a:solidFill>
                <a:srgbClr val="FFFFFF"/>
              </a:solidFill>
            </a:endParaRPr>
          </a:p>
        </p:txBody>
      </p:sp>
      <p:pic>
        <p:nvPicPr>
          <p:cNvPr id="5326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1710831260"/>
              </p:ext>
            </p:extLst>
          </p:nvPr>
        </p:nvGraphicFramePr>
        <p:xfrm>
          <a:off x="395288" y="1844675"/>
          <a:ext cx="8353425" cy="2468682"/>
        </p:xfrm>
        <a:graphic>
          <a:graphicData uri="http://schemas.openxmlformats.org/drawingml/2006/table">
            <a:tbl>
              <a:tblPr/>
              <a:tblGrid>
                <a:gridCol w="8353425">
                  <a:extLst>
                    <a:ext uri="{9D8B030D-6E8A-4147-A177-3AD203B41FA5}">
                      <a16:colId xmlns:a16="http://schemas.microsoft.com/office/drawing/2014/main" val="20000"/>
                    </a:ext>
                  </a:extLst>
                </a:gridCol>
              </a:tblGrid>
              <a:tr h="45711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sng" strike="noStrike" cap="none" normalizeH="0" baseline="0" dirty="0">
                          <a:ln>
                            <a:noFill/>
                          </a:ln>
                          <a:solidFill>
                            <a:srgbClr val="0070C0"/>
                          </a:solidFill>
                          <a:effectLst/>
                          <a:latin typeface="Calibri" pitchFamily="34" charset="0"/>
                        </a:rPr>
                        <a:t>La trasposizione della norma nel </a:t>
                      </a:r>
                      <a:r>
                        <a:rPr kumimoji="0" lang="it-IT" sz="2400" b="1" i="0" u="sng" strike="noStrike" cap="none" normalizeH="0" baseline="0" dirty="0" err="1">
                          <a:ln>
                            <a:noFill/>
                          </a:ln>
                          <a:solidFill>
                            <a:srgbClr val="0070C0"/>
                          </a:solidFill>
                          <a:effectLst/>
                          <a:latin typeface="Calibri" pitchFamily="34" charset="0"/>
                        </a:rPr>
                        <a:t>D.Lgs.</a:t>
                      </a:r>
                      <a:r>
                        <a:rPr kumimoji="0" lang="it-IT" sz="2400" b="1" i="0" u="sng" strike="noStrike" cap="none" normalizeH="0" baseline="0" dirty="0">
                          <a:ln>
                            <a:noFill/>
                          </a:ln>
                          <a:solidFill>
                            <a:srgbClr val="0070C0"/>
                          </a:solidFill>
                          <a:effectLst/>
                          <a:latin typeface="Calibri" pitchFamily="34" charset="0"/>
                        </a:rPr>
                        <a:t> 81/2015</a:t>
                      </a:r>
                    </a:p>
                  </a:txBody>
                  <a:tcPr marT="45687" marB="456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45711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it-IT" sz="2400" b="0" i="0" u="none" strike="noStrike" cap="none" normalizeH="0" baseline="0" dirty="0">
                        <a:ln>
                          <a:noFill/>
                        </a:ln>
                        <a:solidFill>
                          <a:schemeClr val="bg1"/>
                        </a:solidFill>
                        <a:effectLst/>
                        <a:latin typeface="Calibri" pitchFamily="34" charset="0"/>
                      </a:endParaRPr>
                    </a:p>
                  </a:txBody>
                  <a:tcPr marT="45687" marB="456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1554334">
                <a:tc>
                  <a:txBody>
                    <a:bodyPr/>
                    <a:lstStyle/>
                    <a:p>
                      <a:pPr marL="0" marR="0" lvl="0" indent="0" algn="just" defTabSz="914400" rtl="0" eaLnBrk="1" fontAlgn="base" latinLnBrk="0" hangingPunct="1">
                        <a:lnSpc>
                          <a:spcPct val="100000"/>
                        </a:lnSpc>
                        <a:spcBef>
                          <a:spcPct val="0"/>
                        </a:spcBef>
                        <a:spcAft>
                          <a:spcPct val="0"/>
                        </a:spcAft>
                        <a:buClrTx/>
                        <a:buSzTx/>
                        <a:buFont typeface="Arial" charset="0"/>
                        <a:buNone/>
                        <a:tabLst/>
                      </a:pPr>
                      <a:r>
                        <a:rPr lang="it-IT" sz="2400" b="0" i="0" kern="1200" dirty="0">
                          <a:solidFill>
                            <a:schemeClr val="bg1"/>
                          </a:solidFill>
                          <a:effectLst/>
                          <a:latin typeface="+mn-lt"/>
                          <a:ea typeface="+mn-ea"/>
                          <a:cs typeface="+mn-cs"/>
                        </a:rPr>
                        <a:t>(…) Il contratto di apprendistato contiene, </a:t>
                      </a:r>
                      <a:r>
                        <a:rPr lang="it-IT" sz="2400" b="1" i="0" kern="1200" dirty="0">
                          <a:solidFill>
                            <a:schemeClr val="bg1"/>
                          </a:solidFill>
                          <a:effectLst/>
                          <a:latin typeface="+mn-lt"/>
                          <a:ea typeface="+mn-ea"/>
                          <a:cs typeface="+mn-cs"/>
                        </a:rPr>
                        <a:t>in forma sintetica</a:t>
                      </a:r>
                      <a:r>
                        <a:rPr lang="it-IT" sz="2400" b="0" i="0" kern="1200" dirty="0">
                          <a:solidFill>
                            <a:schemeClr val="bg1"/>
                          </a:solidFill>
                          <a:effectLst/>
                          <a:latin typeface="+mn-lt"/>
                          <a:ea typeface="+mn-ea"/>
                          <a:cs typeface="+mn-cs"/>
                        </a:rPr>
                        <a:t>, il piano formativo individuale definito anche sulla base di moduli e formulari stabiliti dalla contrattazione collettiva o dagli enti bilaterali (…)</a:t>
                      </a:r>
                      <a:endParaRPr kumimoji="0" lang="it-IT" sz="2400" b="1" i="0" u="none" strike="noStrike" cap="none" normalizeH="0" baseline="0" dirty="0">
                        <a:ln>
                          <a:noFill/>
                        </a:ln>
                        <a:solidFill>
                          <a:schemeClr val="bg1"/>
                        </a:solidFill>
                        <a:effectLst/>
                        <a:latin typeface="Calibri" pitchFamily="34" charset="0"/>
                      </a:endParaRPr>
                    </a:p>
                  </a:txBody>
                  <a:tcPr marT="45687" marB="456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54285"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AB3B5FEB-3452-479E-811D-5F4389C9DB70}" type="slidenum">
              <a:rPr lang="it-IT" altLang="it-IT" sz="1200">
                <a:solidFill>
                  <a:srgbClr val="FFFFFF"/>
                </a:solidFill>
              </a:rPr>
              <a:pPr>
                <a:spcBef>
                  <a:spcPct val="0"/>
                </a:spcBef>
                <a:buFontTx/>
                <a:buNone/>
                <a:defRPr/>
              </a:pPr>
              <a:t>66</a:t>
            </a:fld>
            <a:endParaRPr lang="it-IT" altLang="it-IT" sz="1200">
              <a:solidFill>
                <a:srgbClr val="FFFFFF"/>
              </a:solidFill>
            </a:endParaRPr>
          </a:p>
        </p:txBody>
      </p:sp>
      <p:pic>
        <p:nvPicPr>
          <p:cNvPr id="5428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299"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43080605-D0A2-4968-8D1B-718928233BED}" type="slidenum">
              <a:rPr lang="it-IT" altLang="it-IT" sz="1200">
                <a:solidFill>
                  <a:srgbClr val="FFFFFF"/>
                </a:solidFill>
              </a:rPr>
              <a:pPr>
                <a:spcBef>
                  <a:spcPct val="0"/>
                </a:spcBef>
                <a:buFontTx/>
                <a:buNone/>
                <a:defRPr/>
              </a:pPr>
              <a:t>67</a:t>
            </a:fld>
            <a:endParaRPr lang="it-IT" altLang="it-IT" sz="1200">
              <a:solidFill>
                <a:srgbClr val="FFFFFF"/>
              </a:solidFill>
            </a:endParaRPr>
          </a:p>
        </p:txBody>
      </p:sp>
      <p:graphicFrame>
        <p:nvGraphicFramePr>
          <p:cNvPr id="8" name="Group 16"/>
          <p:cNvGraphicFramePr>
            <a:graphicFrameLocks noGrp="1"/>
          </p:cNvGraphicFramePr>
          <p:nvPr>
            <p:extLst>
              <p:ext uri="{D42A27DB-BD31-4B8C-83A1-F6EECF244321}">
                <p14:modId xmlns:p14="http://schemas.microsoft.com/office/powerpoint/2010/main" val="3760308040"/>
              </p:ext>
            </p:extLst>
          </p:nvPr>
        </p:nvGraphicFramePr>
        <p:xfrm>
          <a:off x="250825" y="1584325"/>
          <a:ext cx="8540750" cy="4126014"/>
        </p:xfrm>
        <a:graphic>
          <a:graphicData uri="http://schemas.openxmlformats.org/drawingml/2006/table">
            <a:tbl>
              <a:tblPr/>
              <a:tblGrid>
                <a:gridCol w="936080">
                  <a:extLst>
                    <a:ext uri="{9D8B030D-6E8A-4147-A177-3AD203B41FA5}">
                      <a16:colId xmlns:a16="http://schemas.microsoft.com/office/drawing/2014/main" val="20000"/>
                    </a:ext>
                  </a:extLst>
                </a:gridCol>
                <a:gridCol w="1296111">
                  <a:extLst>
                    <a:ext uri="{9D8B030D-6E8A-4147-A177-3AD203B41FA5}">
                      <a16:colId xmlns:a16="http://schemas.microsoft.com/office/drawing/2014/main" val="20001"/>
                    </a:ext>
                  </a:extLst>
                </a:gridCol>
                <a:gridCol w="1440123">
                  <a:extLst>
                    <a:ext uri="{9D8B030D-6E8A-4147-A177-3AD203B41FA5}">
                      <a16:colId xmlns:a16="http://schemas.microsoft.com/office/drawing/2014/main" val="20002"/>
                    </a:ext>
                  </a:extLst>
                </a:gridCol>
                <a:gridCol w="1584136">
                  <a:extLst>
                    <a:ext uri="{9D8B030D-6E8A-4147-A177-3AD203B41FA5}">
                      <a16:colId xmlns:a16="http://schemas.microsoft.com/office/drawing/2014/main" val="20003"/>
                    </a:ext>
                  </a:extLst>
                </a:gridCol>
                <a:gridCol w="1728148">
                  <a:extLst>
                    <a:ext uri="{9D8B030D-6E8A-4147-A177-3AD203B41FA5}">
                      <a16:colId xmlns:a16="http://schemas.microsoft.com/office/drawing/2014/main" val="20004"/>
                    </a:ext>
                  </a:extLst>
                </a:gridCol>
                <a:gridCol w="1556152">
                  <a:extLst>
                    <a:ext uri="{9D8B030D-6E8A-4147-A177-3AD203B41FA5}">
                      <a16:colId xmlns:a16="http://schemas.microsoft.com/office/drawing/2014/main" val="20005"/>
                    </a:ext>
                  </a:extLst>
                </a:gridCol>
              </a:tblGrid>
              <a:tr h="457179">
                <a:tc gridSpan="6">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tx1"/>
                          </a:solidFill>
                          <a:effectLst/>
                          <a:latin typeface="Calibri" pitchFamily="34" charset="0"/>
                        </a:rPr>
                        <a:t>L’APPLICAZIONE TEMPORALE DEI PROVVEDIMENTI</a:t>
                      </a:r>
                    </a:p>
                  </a:txBody>
                  <a:tcPr marL="91438" marR="91438"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it-IT"/>
                    </a:p>
                  </a:txBody>
                  <a:tcPr/>
                </a:tc>
                <a:tc hMerge="1">
                  <a:txBody>
                    <a:bodyPr/>
                    <a:lstStyle/>
                    <a:p>
                      <a:endParaRPr lang="it-IT"/>
                    </a:p>
                  </a:txBody>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it-IT" sz="2400" b="1" i="0" u="none" strike="noStrike" cap="none" normalizeH="0" baseline="0" dirty="0">
                        <a:ln>
                          <a:noFill/>
                        </a:ln>
                        <a:solidFill>
                          <a:schemeClr val="tx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it-IT" sz="2400" b="1" i="0" u="none" strike="noStrike" cap="none" normalizeH="0" baseline="0" dirty="0">
                        <a:ln>
                          <a:noFill/>
                        </a:ln>
                        <a:solidFill>
                          <a:schemeClr val="tx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it-IT" sz="2400" b="1" i="0" u="none" strike="noStrike" cap="none" normalizeH="0" baseline="0" dirty="0">
                        <a:ln>
                          <a:noFill/>
                        </a:ln>
                        <a:solidFill>
                          <a:schemeClr val="tx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7139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1" i="0" u="none" strike="noStrike" cap="none" normalizeH="0" baseline="0" dirty="0">
                          <a:ln>
                            <a:noFill/>
                          </a:ln>
                          <a:solidFill>
                            <a:schemeClr val="bg1"/>
                          </a:solidFill>
                          <a:effectLst/>
                          <a:latin typeface="Calibri" pitchFamily="34" charset="0"/>
                        </a:rPr>
                        <a:t>Dal</a:t>
                      </a:r>
                    </a:p>
                  </a:txBody>
                  <a:tcPr marL="91438" marR="91438"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a:ln>
                            <a:noFill/>
                          </a:ln>
                          <a:solidFill>
                            <a:schemeClr val="bg1"/>
                          </a:solidFill>
                          <a:effectLst/>
                          <a:latin typeface="Calibri" pitchFamily="34" charset="0"/>
                        </a:rPr>
                        <a:t>26/4/2012 </a:t>
                      </a:r>
                    </a:p>
                  </a:txBody>
                  <a:tcPr marL="91438" marR="91438"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a:ln>
                            <a:noFill/>
                          </a:ln>
                          <a:solidFill>
                            <a:schemeClr val="bg1"/>
                          </a:solidFill>
                          <a:effectLst/>
                          <a:latin typeface="Calibri" pitchFamily="34" charset="0"/>
                        </a:rPr>
                        <a:t>01/10/2013</a:t>
                      </a:r>
                    </a:p>
                  </a:txBody>
                  <a:tcPr marL="91438" marR="91438"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a:ln>
                            <a:noFill/>
                          </a:ln>
                          <a:solidFill>
                            <a:schemeClr val="bg1"/>
                          </a:solidFill>
                          <a:effectLst/>
                          <a:latin typeface="Calibri" pitchFamily="34" charset="0"/>
                        </a:rPr>
                        <a:t>21/03/2014</a:t>
                      </a:r>
                    </a:p>
                  </a:txBody>
                  <a:tcPr marL="91438" marR="91438"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a:ln>
                            <a:noFill/>
                          </a:ln>
                          <a:solidFill>
                            <a:schemeClr val="bg1"/>
                          </a:solidFill>
                          <a:effectLst/>
                          <a:latin typeface="Calibri" pitchFamily="34" charset="0"/>
                        </a:rPr>
                        <a:t>20/05/2014</a:t>
                      </a:r>
                    </a:p>
                  </a:txBody>
                  <a:tcPr marL="91438" marR="91438"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a:ln>
                            <a:noFill/>
                          </a:ln>
                          <a:solidFill>
                            <a:schemeClr val="bg1"/>
                          </a:solidFill>
                          <a:effectLst/>
                          <a:latin typeface="Calibri" pitchFamily="34" charset="0"/>
                        </a:rPr>
                        <a:t>25/06/2015</a:t>
                      </a:r>
                    </a:p>
                  </a:txBody>
                  <a:tcPr marL="91438" marR="91438"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2"/>
                  </a:ext>
                </a:extLst>
              </a:tr>
              <a:tr h="37139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1" i="0" u="none" strike="noStrike" cap="none" normalizeH="0" baseline="0" dirty="0">
                          <a:ln>
                            <a:noFill/>
                          </a:ln>
                          <a:solidFill>
                            <a:schemeClr val="bg1"/>
                          </a:solidFill>
                          <a:effectLst/>
                          <a:latin typeface="Calibri" pitchFamily="34" charset="0"/>
                        </a:rPr>
                        <a:t>al</a:t>
                      </a:r>
                    </a:p>
                  </a:txBody>
                  <a:tcPr marL="91438" marR="91438"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a:ln>
                            <a:noFill/>
                          </a:ln>
                          <a:solidFill>
                            <a:schemeClr val="bg1"/>
                          </a:solidFill>
                          <a:effectLst/>
                          <a:latin typeface="Calibri" pitchFamily="34" charset="0"/>
                        </a:rPr>
                        <a:t>30/09/2013</a:t>
                      </a:r>
                    </a:p>
                  </a:txBody>
                  <a:tcPr marL="91438" marR="91438"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a:ln>
                            <a:noFill/>
                          </a:ln>
                          <a:solidFill>
                            <a:schemeClr val="bg1"/>
                          </a:solidFill>
                          <a:effectLst/>
                          <a:latin typeface="Calibri" pitchFamily="34" charset="0"/>
                        </a:rPr>
                        <a:t>20/03/2014</a:t>
                      </a:r>
                    </a:p>
                  </a:txBody>
                  <a:tcPr marL="91438" marR="91438"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a:ln>
                            <a:noFill/>
                          </a:ln>
                          <a:solidFill>
                            <a:schemeClr val="bg1"/>
                          </a:solidFill>
                          <a:effectLst/>
                          <a:latin typeface="Calibri" pitchFamily="34" charset="0"/>
                        </a:rPr>
                        <a:t>19/05/2014</a:t>
                      </a:r>
                    </a:p>
                  </a:txBody>
                  <a:tcPr marL="91438" marR="91438"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a:ln>
                            <a:noFill/>
                          </a:ln>
                          <a:solidFill>
                            <a:schemeClr val="bg1"/>
                          </a:solidFill>
                          <a:effectLst/>
                          <a:latin typeface="Calibri" pitchFamily="34" charset="0"/>
                        </a:rPr>
                        <a:t>24/06/2015</a:t>
                      </a:r>
                    </a:p>
                  </a:txBody>
                  <a:tcPr marL="91438" marR="91438"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a:ln>
                          <a:noFill/>
                        </a:ln>
                        <a:solidFill>
                          <a:schemeClr val="bg1"/>
                        </a:solidFill>
                        <a:effectLst/>
                        <a:latin typeface="Calibri" pitchFamily="34" charset="0"/>
                      </a:endParaRPr>
                    </a:p>
                  </a:txBody>
                  <a:tcPr marL="91438" marR="91438"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r h="173733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1" i="0" u="none" strike="noStrike" cap="none" normalizeH="0" baseline="0" dirty="0">
                          <a:ln>
                            <a:noFill/>
                          </a:ln>
                          <a:solidFill>
                            <a:schemeClr val="bg1"/>
                          </a:solidFill>
                          <a:effectLst/>
                          <a:latin typeface="Calibri" pitchFamily="34" charset="0"/>
                        </a:rPr>
                        <a:t>Norma</a:t>
                      </a:r>
                    </a:p>
                  </a:txBody>
                  <a:tcPr marL="91438" marR="91438"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err="1">
                          <a:ln>
                            <a:noFill/>
                          </a:ln>
                          <a:solidFill>
                            <a:schemeClr val="bg1"/>
                          </a:solidFill>
                          <a:effectLst/>
                          <a:latin typeface="Calibri" pitchFamily="34" charset="0"/>
                        </a:rPr>
                        <a:t>D.Lgs.</a:t>
                      </a:r>
                      <a:endParaRPr kumimoji="0" lang="it-IT" sz="1800" b="0" i="0" u="none" strike="noStrike" cap="none" normalizeH="0" baseline="0" dirty="0">
                        <a:ln>
                          <a:noFill/>
                        </a:ln>
                        <a:solidFill>
                          <a:schemeClr val="bg1"/>
                        </a:solidFill>
                        <a:effectLst/>
                        <a:latin typeface="Calibri"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a:ln>
                            <a:noFill/>
                          </a:ln>
                          <a:solidFill>
                            <a:schemeClr val="bg1"/>
                          </a:solidFill>
                          <a:effectLst/>
                          <a:latin typeface="Calibri" pitchFamily="34" charset="0"/>
                        </a:rPr>
                        <a:t> 167/2011 </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a:ln>
                            <a:noFill/>
                          </a:ln>
                          <a:solidFill>
                            <a:schemeClr val="bg1"/>
                          </a:solidFill>
                          <a:effectLst/>
                          <a:latin typeface="Calibri"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a:ln>
                            <a:noFill/>
                          </a:ln>
                          <a:solidFill>
                            <a:schemeClr val="bg1"/>
                          </a:solidFill>
                          <a:effectLst/>
                          <a:latin typeface="Calibri" pitchFamily="34" charset="0"/>
                        </a:rPr>
                        <a:t> regime</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a:ln>
                            <a:noFill/>
                          </a:ln>
                          <a:solidFill>
                            <a:schemeClr val="bg1"/>
                          </a:solidFill>
                          <a:effectLst/>
                          <a:latin typeface="Calibri" pitchFamily="34" charset="0"/>
                        </a:rPr>
                        <a:t> transitorio</a:t>
                      </a:r>
                    </a:p>
                  </a:txBody>
                  <a:tcPr marL="91438" marR="91438"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a:ln>
                            <a:noFill/>
                          </a:ln>
                          <a:solidFill>
                            <a:schemeClr val="bg1"/>
                          </a:solidFill>
                          <a:effectLst/>
                          <a:latin typeface="Calibri" pitchFamily="34" charset="0"/>
                        </a:rPr>
                        <a:t>D.L. </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a:ln>
                            <a:noFill/>
                          </a:ln>
                          <a:solidFill>
                            <a:schemeClr val="bg1"/>
                          </a:solidFill>
                          <a:effectLst/>
                          <a:latin typeface="Calibri" pitchFamily="34" charset="0"/>
                        </a:rPr>
                        <a:t>76/2013 </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a:ln>
                            <a:noFill/>
                          </a:ln>
                          <a:solidFill>
                            <a:schemeClr val="bg1"/>
                          </a:solidFill>
                          <a:effectLst/>
                          <a:latin typeface="Calibri"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a:ln>
                            <a:noFill/>
                          </a:ln>
                          <a:solidFill>
                            <a:schemeClr val="bg1"/>
                          </a:solidFill>
                          <a:effectLst/>
                          <a:latin typeface="Calibri" pitchFamily="34" charset="0"/>
                        </a:rPr>
                        <a:t>Linee </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a:ln>
                            <a:noFill/>
                          </a:ln>
                          <a:solidFill>
                            <a:schemeClr val="bg1"/>
                          </a:solidFill>
                          <a:effectLst/>
                          <a:latin typeface="Calibri" pitchFamily="34" charset="0"/>
                        </a:rPr>
                        <a:t>Guida</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a:ln>
                            <a:noFill/>
                          </a:ln>
                          <a:solidFill>
                            <a:schemeClr val="bg1"/>
                          </a:solidFill>
                          <a:effectLst/>
                          <a:latin typeface="Calibri" pitchFamily="34" charset="0"/>
                        </a:rPr>
                        <a:t>(ratifica)</a:t>
                      </a:r>
                    </a:p>
                  </a:txBody>
                  <a:tcPr marL="91438" marR="91438"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a:ln>
                            <a:noFill/>
                          </a:ln>
                          <a:solidFill>
                            <a:schemeClr val="bg1"/>
                          </a:solidFill>
                          <a:effectLst/>
                          <a:latin typeface="Calibri" pitchFamily="34" charset="0"/>
                        </a:rPr>
                        <a:t>D.L.</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a:ln>
                            <a:noFill/>
                          </a:ln>
                          <a:solidFill>
                            <a:schemeClr val="bg1"/>
                          </a:solidFill>
                          <a:effectLst/>
                          <a:latin typeface="Calibri" pitchFamily="34" charset="0"/>
                        </a:rPr>
                        <a:t>34/2014</a:t>
                      </a:r>
                    </a:p>
                  </a:txBody>
                  <a:tcPr marL="91438" marR="91438"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a:ln>
                            <a:noFill/>
                          </a:ln>
                          <a:solidFill>
                            <a:schemeClr val="bg1"/>
                          </a:solidFill>
                          <a:effectLst/>
                          <a:latin typeface="Calibri" pitchFamily="34" charset="0"/>
                        </a:rPr>
                        <a:t>D.L.</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a:ln>
                            <a:noFill/>
                          </a:ln>
                          <a:solidFill>
                            <a:schemeClr val="bg1"/>
                          </a:solidFill>
                          <a:effectLst/>
                          <a:latin typeface="Calibri" pitchFamily="34" charset="0"/>
                        </a:rPr>
                        <a:t>34/2014</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err="1">
                          <a:ln>
                            <a:noFill/>
                          </a:ln>
                          <a:solidFill>
                            <a:schemeClr val="bg1"/>
                          </a:solidFill>
                          <a:effectLst/>
                          <a:latin typeface="Calibri" pitchFamily="34" charset="0"/>
                        </a:rPr>
                        <a:t>conv</a:t>
                      </a:r>
                      <a:r>
                        <a:rPr kumimoji="0" lang="it-IT" sz="1800" b="0" i="0" u="none" strike="noStrike" cap="none" normalizeH="0" baseline="0" dirty="0">
                          <a:ln>
                            <a:noFill/>
                          </a:ln>
                          <a:solidFill>
                            <a:schemeClr val="bg1"/>
                          </a:solidFill>
                          <a:effectLst/>
                          <a:latin typeface="Calibri" pitchFamily="34" charset="0"/>
                        </a:rPr>
                        <a:t>. con modif. in</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a:ln>
                            <a:noFill/>
                          </a:ln>
                          <a:solidFill>
                            <a:schemeClr val="bg1"/>
                          </a:solidFill>
                          <a:effectLst/>
                          <a:latin typeface="Calibri" pitchFamily="34" charset="0"/>
                        </a:rPr>
                        <a:t>L. 78/2014</a:t>
                      </a:r>
                    </a:p>
                  </a:txBody>
                  <a:tcPr marL="91438" marR="91438"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err="1">
                          <a:ln>
                            <a:noFill/>
                          </a:ln>
                          <a:solidFill>
                            <a:schemeClr val="bg1"/>
                          </a:solidFill>
                          <a:effectLst/>
                          <a:latin typeface="Calibri" pitchFamily="34" charset="0"/>
                        </a:rPr>
                        <a:t>D.Lgs</a:t>
                      </a:r>
                      <a:endParaRPr kumimoji="0" lang="it-IT" sz="1800" b="0" i="0" u="none" strike="noStrike" cap="none" normalizeH="0" baseline="0" dirty="0">
                        <a:ln>
                          <a:noFill/>
                        </a:ln>
                        <a:solidFill>
                          <a:schemeClr val="bg1"/>
                        </a:solidFill>
                        <a:effectLst/>
                        <a:latin typeface="Calibri"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a:ln>
                            <a:noFill/>
                          </a:ln>
                          <a:solidFill>
                            <a:schemeClr val="bg1"/>
                          </a:solidFill>
                          <a:effectLst/>
                          <a:latin typeface="Calibri" pitchFamily="34" charset="0"/>
                        </a:rPr>
                        <a:t>81/2015</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a:ln>
                          <a:noFill/>
                        </a:ln>
                        <a:solidFill>
                          <a:schemeClr val="bg1"/>
                        </a:solidFill>
                        <a:effectLst/>
                        <a:latin typeface="Calibri" pitchFamily="34" charset="0"/>
                      </a:endParaRPr>
                    </a:p>
                  </a:txBody>
                  <a:tcPr marL="91438" marR="91438"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4"/>
                  </a:ext>
                </a:extLst>
              </a:tr>
              <a:tr h="118869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1" i="0" u="none" strike="noStrike" cap="none" normalizeH="0" baseline="0" dirty="0">
                          <a:ln>
                            <a:noFill/>
                          </a:ln>
                          <a:solidFill>
                            <a:schemeClr val="bg1"/>
                          </a:solidFill>
                          <a:effectLst/>
                          <a:latin typeface="Calibri" pitchFamily="34" charset="0"/>
                        </a:rPr>
                        <a:t>PFI </a:t>
                      </a:r>
                    </a:p>
                  </a:txBody>
                  <a:tcPr marL="91438" marR="91438"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a:ln>
                            <a:noFill/>
                          </a:ln>
                          <a:solidFill>
                            <a:schemeClr val="bg1"/>
                          </a:solidFill>
                          <a:effectLst/>
                          <a:latin typeface="Calibri" pitchFamily="34" charset="0"/>
                        </a:rPr>
                        <a:t>FBeT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a:ln>
                            <a:noFill/>
                          </a:ln>
                          <a:solidFill>
                            <a:schemeClr val="bg1"/>
                          </a:solidFill>
                          <a:effectLst/>
                          <a:latin typeface="Calibri"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1800" b="0" i="0" u="none" strike="noStrike" cap="none" normalizeH="0" baseline="0" dirty="0" err="1">
                          <a:ln>
                            <a:noFill/>
                          </a:ln>
                          <a:solidFill>
                            <a:schemeClr val="bg1"/>
                          </a:solidFill>
                          <a:effectLst/>
                          <a:latin typeface="Calibri" pitchFamily="34" charset="0"/>
                        </a:rPr>
                        <a:t>FProf</a:t>
                      </a:r>
                      <a:r>
                        <a:rPr kumimoji="0" lang="it-IT" sz="1800" b="0" i="0" u="none" strike="noStrike" cap="none" normalizeH="0" baseline="0" dirty="0">
                          <a:ln>
                            <a:noFill/>
                          </a:ln>
                          <a:solidFill>
                            <a:schemeClr val="bg1"/>
                          </a:solidFill>
                          <a:effectLst/>
                          <a:latin typeface="Calibri"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1800" b="0" i="0" u="none" strike="noStrike" cap="none" normalizeH="0" baseline="0" dirty="0">
                          <a:ln>
                            <a:noFill/>
                          </a:ln>
                          <a:solidFill>
                            <a:schemeClr val="bg1"/>
                          </a:solidFill>
                          <a:effectLst/>
                          <a:latin typeface="Calibri" pitchFamily="34" charset="0"/>
                        </a:rPr>
                        <a:t>(30gg)</a:t>
                      </a:r>
                    </a:p>
                  </a:txBody>
                  <a:tcPr marL="91438" marR="91438"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err="1">
                          <a:ln>
                            <a:noFill/>
                          </a:ln>
                          <a:solidFill>
                            <a:schemeClr val="bg1"/>
                          </a:solidFill>
                          <a:effectLst/>
                          <a:latin typeface="Calibri" pitchFamily="34" charset="0"/>
                        </a:rPr>
                        <a:t>FProf</a:t>
                      </a:r>
                      <a:r>
                        <a:rPr kumimoji="0" lang="it-IT" sz="1800" b="0" i="0" u="none" strike="noStrike" cap="none" normalizeH="0" baseline="0" dirty="0">
                          <a:ln>
                            <a:noFill/>
                          </a:ln>
                          <a:solidFill>
                            <a:schemeClr val="bg1"/>
                          </a:solidFill>
                          <a:effectLst/>
                          <a:latin typeface="Calibri"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a:ln>
                            <a:noFill/>
                          </a:ln>
                          <a:solidFill>
                            <a:schemeClr val="bg1"/>
                          </a:solidFill>
                          <a:effectLst/>
                          <a:latin typeface="Calibri" pitchFamily="34" charset="0"/>
                        </a:rPr>
                        <a:t>(30gg)</a:t>
                      </a:r>
                    </a:p>
                  </a:txBody>
                  <a:tcPr marL="91438" marR="91438"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a:ln>
                            <a:noFill/>
                          </a:ln>
                          <a:solidFill>
                            <a:schemeClr val="bg1"/>
                          </a:solidFill>
                          <a:effectLst/>
                          <a:latin typeface="Calibri" pitchFamily="34" charset="0"/>
                        </a:rPr>
                        <a:t>Abrogato</a:t>
                      </a:r>
                    </a:p>
                  </a:txBody>
                  <a:tcPr marL="91438" marR="91438"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err="1">
                          <a:ln>
                            <a:noFill/>
                          </a:ln>
                          <a:solidFill>
                            <a:schemeClr val="bg1"/>
                          </a:solidFill>
                          <a:effectLst/>
                          <a:latin typeface="Calibri" pitchFamily="34" charset="0"/>
                        </a:rPr>
                        <a:t>Fprof</a:t>
                      </a:r>
                      <a:r>
                        <a:rPr kumimoji="0" lang="it-IT" sz="1800" b="0" i="0" u="none" strike="noStrike" cap="none" normalizeH="0" baseline="0" dirty="0">
                          <a:ln>
                            <a:noFill/>
                          </a:ln>
                          <a:solidFill>
                            <a:schemeClr val="bg1"/>
                          </a:solidFill>
                          <a:effectLst/>
                          <a:latin typeface="Calibri"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a:ln>
                            <a:noFill/>
                          </a:ln>
                          <a:solidFill>
                            <a:schemeClr val="bg1"/>
                          </a:solidFill>
                          <a:effectLst/>
                          <a:latin typeface="Calibri" pitchFamily="34" charset="0"/>
                        </a:rPr>
                        <a:t>(Contestuale – integrato nel Contratto di Assunzione)</a:t>
                      </a:r>
                    </a:p>
                  </a:txBody>
                  <a:tcPr marL="91438" marR="91438"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dirty="0">
                        <a:ln>
                          <a:noFill/>
                        </a:ln>
                        <a:solidFill>
                          <a:schemeClr val="bg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5"/>
                  </a:ext>
                </a:extLst>
              </a:tr>
            </a:tbl>
          </a:graphicData>
        </a:graphic>
      </p:graphicFrame>
      <p:pic>
        <p:nvPicPr>
          <p:cNvPr id="55340"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10" name="CasellaDiTesto 9"/>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nvGraphicFramePr>
        <p:xfrm>
          <a:off x="395288" y="1844675"/>
          <a:ext cx="8353425" cy="1616075"/>
        </p:xfrm>
        <a:graphic>
          <a:graphicData uri="http://schemas.openxmlformats.org/drawingml/2006/table">
            <a:tbl>
              <a:tblPr/>
              <a:tblGrid>
                <a:gridCol w="8353425">
                  <a:extLst>
                    <a:ext uri="{9D8B030D-6E8A-4147-A177-3AD203B41FA5}">
                      <a16:colId xmlns:a16="http://schemas.microsoft.com/office/drawing/2014/main" val="20000"/>
                    </a:ext>
                  </a:extLst>
                </a:gridCol>
              </a:tblGrid>
              <a:tr h="45738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I provvedimenti interpretativi del D.L. 76/2013</a:t>
                      </a:r>
                    </a:p>
                  </a:txBody>
                  <a:tcPr marT="45738" marB="4573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1158695">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it-IT" sz="2200" b="0" i="0" u="none" strike="noStrike" cap="none" normalizeH="0" baseline="0" dirty="0">
                          <a:ln>
                            <a:noFill/>
                          </a:ln>
                          <a:solidFill>
                            <a:schemeClr val="bg1"/>
                          </a:solidFill>
                          <a:effectLst/>
                          <a:latin typeface="Calibri" pitchFamily="34" charset="0"/>
                        </a:rPr>
                        <a:t> Ministero del Lavoro – Circolare 21 gennaio 2013, n. 5</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it-IT" sz="2200" b="0" i="0" u="none" strike="noStrike" cap="none" normalizeH="0" baseline="0" dirty="0">
                          <a:ln>
                            <a:noFill/>
                          </a:ln>
                          <a:solidFill>
                            <a:schemeClr val="bg1"/>
                          </a:solidFill>
                          <a:effectLst/>
                          <a:latin typeface="Calibri" pitchFamily="34" charset="0"/>
                        </a:rPr>
                        <a:t> </a:t>
                      </a:r>
                      <a:r>
                        <a:rPr kumimoji="0" lang="it-IT" sz="2400" b="0" i="0" u="none" strike="noStrike" cap="none" normalizeH="0" baseline="0" dirty="0">
                          <a:ln>
                            <a:noFill/>
                          </a:ln>
                          <a:solidFill>
                            <a:schemeClr val="bg1"/>
                          </a:solidFill>
                          <a:effectLst/>
                          <a:latin typeface="Calibri" pitchFamily="34" charset="0"/>
                        </a:rPr>
                        <a:t>Ministero del Lavoro – Circolare 29 agosto </a:t>
                      </a:r>
                      <a:r>
                        <a:rPr kumimoji="0" lang="it-IT" sz="2400" b="1" i="0" u="none" strike="noStrike" cap="none" normalizeH="0" baseline="0" dirty="0">
                          <a:ln>
                            <a:noFill/>
                          </a:ln>
                          <a:solidFill>
                            <a:schemeClr val="bg1"/>
                          </a:solidFill>
                          <a:effectLst/>
                          <a:latin typeface="Calibri" pitchFamily="34" charset="0"/>
                        </a:rPr>
                        <a:t>2013, n. 35</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it-IT" sz="2400" b="0" i="0" u="none" strike="noStrike" cap="none" normalizeH="0" baseline="0" dirty="0">
                          <a:ln>
                            <a:noFill/>
                          </a:ln>
                          <a:solidFill>
                            <a:schemeClr val="bg1"/>
                          </a:solidFill>
                          <a:effectLst/>
                          <a:latin typeface="Calibri" pitchFamily="34" charset="0"/>
                        </a:rPr>
                        <a:t>Ministero del Lavoro – Circolare 30 Luglio </a:t>
                      </a:r>
                      <a:r>
                        <a:rPr kumimoji="0" lang="it-IT" sz="2400" b="1" i="0" u="none" strike="noStrike" cap="none" normalizeH="0" baseline="0" dirty="0">
                          <a:ln>
                            <a:noFill/>
                          </a:ln>
                          <a:solidFill>
                            <a:schemeClr val="bg1"/>
                          </a:solidFill>
                          <a:effectLst/>
                          <a:latin typeface="Calibri" pitchFamily="34" charset="0"/>
                        </a:rPr>
                        <a:t>2014, n. 18</a:t>
                      </a:r>
                    </a:p>
                  </a:txBody>
                  <a:tcPr marT="45738" marB="4573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56331"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E5351A89-8346-4743-8D11-DF8225CD49C2}" type="slidenum">
              <a:rPr lang="it-IT" altLang="it-IT" sz="1200">
                <a:solidFill>
                  <a:srgbClr val="FFFFFF"/>
                </a:solidFill>
              </a:rPr>
              <a:pPr>
                <a:spcBef>
                  <a:spcPct val="0"/>
                </a:spcBef>
                <a:buFontTx/>
                <a:buNone/>
                <a:defRPr/>
              </a:pPr>
              <a:t>68</a:t>
            </a:fld>
            <a:endParaRPr lang="it-IT" altLang="it-IT" sz="1200">
              <a:solidFill>
                <a:srgbClr val="FFFFFF"/>
              </a:solidFill>
            </a:endParaRPr>
          </a:p>
        </p:txBody>
      </p:sp>
      <p:pic>
        <p:nvPicPr>
          <p:cNvPr id="5633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nvGraphicFramePr>
        <p:xfrm>
          <a:off x="250825" y="1628775"/>
          <a:ext cx="8569325" cy="3962400"/>
        </p:xfrm>
        <a:graphic>
          <a:graphicData uri="http://schemas.openxmlformats.org/drawingml/2006/table">
            <a:tbl>
              <a:tblPr/>
              <a:tblGrid>
                <a:gridCol w="8569325">
                  <a:extLst>
                    <a:ext uri="{9D8B030D-6E8A-4147-A177-3AD203B41FA5}">
                      <a16:colId xmlns:a16="http://schemas.microsoft.com/office/drawing/2014/main" val="20000"/>
                    </a:ext>
                  </a:extLst>
                </a:gridCol>
              </a:tblGrid>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i="0" u="none" strike="noStrike" cap="none" normalizeH="0" baseline="0" dirty="0">
                          <a:ln>
                            <a:noFill/>
                          </a:ln>
                          <a:solidFill>
                            <a:schemeClr val="bg1"/>
                          </a:solidFill>
                          <a:effectLst/>
                          <a:latin typeface="Calibri" pitchFamily="34" charset="0"/>
                        </a:rPr>
                        <a:t>L’Interpretazione del Ministero del lavoro (</a:t>
                      </a:r>
                      <a:r>
                        <a:rPr kumimoji="0" lang="it-IT" sz="2400" b="1" i="0" u="none" strike="noStrike" cap="none" normalizeH="0" baseline="0" dirty="0">
                          <a:ln>
                            <a:noFill/>
                          </a:ln>
                          <a:solidFill>
                            <a:schemeClr val="bg1"/>
                          </a:solidFill>
                          <a:effectLst/>
                          <a:latin typeface="Calibri" pitchFamily="34" charset="0"/>
                        </a:rPr>
                        <a:t>Circ. 35/2013</a:t>
                      </a:r>
                      <a:r>
                        <a:rPr kumimoji="0" lang="it-IT" sz="2400" b="0" i="0" u="none" strike="noStrike" cap="none" normalizeH="0" baseline="0" dirty="0">
                          <a:ln>
                            <a:noFill/>
                          </a:ln>
                          <a:solidFill>
                            <a:schemeClr val="bg1"/>
                          </a:solidFill>
                          <a:effectLst/>
                          <a:latin typeface="Calibri" pitchFamily="34" charset="0"/>
                        </a:rPr>
                        <a:t>)</a:t>
                      </a:r>
                    </a:p>
                  </a:txBody>
                  <a:tcPr marL="91444" marR="9144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371475">
                <a:tc>
                  <a:txBody>
                    <a:bodyPr/>
                    <a:lstStyle/>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kumimoji="0" lang="it-IT" sz="2400" b="0" i="0" u="none" strike="noStrike" cap="none" normalizeH="0" baseline="0" dirty="0">
                          <a:ln>
                            <a:noFill/>
                          </a:ln>
                          <a:solidFill>
                            <a:schemeClr val="bg1"/>
                          </a:solidFill>
                          <a:effectLst/>
                          <a:latin typeface="Calibri" pitchFamily="34" charset="0"/>
                        </a:rPr>
                        <a:t>… “</a:t>
                      </a:r>
                      <a:r>
                        <a:rPr kumimoji="0" lang="it-IT" sz="2200" b="0" i="1" u="none" strike="noStrike" cap="none" normalizeH="0" baseline="0" dirty="0">
                          <a:ln>
                            <a:noFill/>
                          </a:ln>
                          <a:solidFill>
                            <a:schemeClr val="bg1"/>
                          </a:solidFill>
                          <a:effectLst/>
                          <a:latin typeface="Calibri" pitchFamily="34" charset="0"/>
                        </a:rPr>
                        <a:t>in secondo luogo, atteso che l’elaborazione del PFI è obbligatoria limitatamente alla “formazione per l’acquisizione delle competenze tecnico-professionali e specialistiche” – e quindi alla formazione disciplinata dalla contrattazione collettiva – e che </a:t>
                      </a:r>
                      <a:r>
                        <a:rPr kumimoji="0" lang="it-IT" sz="2200" b="1" i="1" u="none" strike="noStrike" cap="none" normalizeH="0" baseline="0" dirty="0">
                          <a:ln>
                            <a:noFill/>
                          </a:ln>
                          <a:solidFill>
                            <a:schemeClr val="bg1"/>
                          </a:solidFill>
                          <a:effectLst/>
                          <a:latin typeface="Calibri" pitchFamily="34" charset="0"/>
                        </a:rPr>
                        <a:t>lo stesso piano PFI costituisce il principale riferimento ai fini della valutazione della correttezza degli adempimenti in capo al datore di lavoro</a:t>
                      </a:r>
                      <a:r>
                        <a:rPr kumimoji="0" lang="it-IT" sz="2200" b="0" i="1" u="none" strike="noStrike" cap="none" normalizeH="0" baseline="0" dirty="0">
                          <a:ln>
                            <a:noFill/>
                          </a:ln>
                          <a:solidFill>
                            <a:schemeClr val="bg1"/>
                          </a:solidFill>
                          <a:effectLst/>
                          <a:latin typeface="Calibri" pitchFamily="34" charset="0"/>
                        </a:rPr>
                        <a:t>, il personale ispettivo </a:t>
                      </a:r>
                      <a:r>
                        <a:rPr kumimoji="0" lang="it-IT" sz="2200" b="1" i="1" u="none" strike="noStrike" cap="none" normalizeH="0" baseline="0" dirty="0">
                          <a:ln>
                            <a:noFill/>
                          </a:ln>
                          <a:solidFill>
                            <a:schemeClr val="bg1"/>
                          </a:solidFill>
                          <a:effectLst/>
                          <a:latin typeface="Calibri" pitchFamily="34" charset="0"/>
                        </a:rPr>
                        <a:t>focalizzerà in via assolutamente prioritaria la propria attenzione sul rispetto del PFI</a:t>
                      </a:r>
                      <a:r>
                        <a:rPr kumimoji="0" lang="it-IT" sz="2200" b="0" i="1" u="none" strike="noStrike" cap="none" normalizeH="0" baseline="0" dirty="0">
                          <a:ln>
                            <a:noFill/>
                          </a:ln>
                          <a:solidFill>
                            <a:schemeClr val="bg1"/>
                          </a:solidFill>
                          <a:effectLst/>
                          <a:latin typeface="Calibri" pitchFamily="34" charset="0"/>
                        </a:rPr>
                        <a:t>, adottando eventuali provvedimenti dispositivi o sanzionatori, secondo le indicazioni già fornite con la circolare n. 5/2013, </a:t>
                      </a:r>
                      <a:r>
                        <a:rPr kumimoji="0" lang="it-IT" sz="2200" b="1" i="1" u="none" strike="noStrike" cap="none" normalizeH="0" baseline="0" dirty="0">
                          <a:ln>
                            <a:noFill/>
                          </a:ln>
                          <a:solidFill>
                            <a:schemeClr val="bg1"/>
                          </a:solidFill>
                          <a:effectLst/>
                          <a:latin typeface="Calibri" pitchFamily="34" charset="0"/>
                        </a:rPr>
                        <a:t>esclusivamente in relazione ai suoi contenuti</a:t>
                      </a:r>
                      <a:r>
                        <a:rPr kumimoji="0" lang="it-IT" sz="2400" b="0" i="0" u="none" strike="noStrike" cap="none" normalizeH="0" baseline="0" dirty="0">
                          <a:ln>
                            <a:noFill/>
                          </a:ln>
                          <a:solidFill>
                            <a:schemeClr val="bg1"/>
                          </a:solidFill>
                          <a:effectLst/>
                          <a:latin typeface="Calibri" pitchFamily="34" charset="0"/>
                        </a:rPr>
                        <a:t>”. …</a:t>
                      </a:r>
                    </a:p>
                  </a:txBody>
                  <a:tcPr marL="91444" marR="9144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57355"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D2577538-34DF-4A6C-BD4B-B1E46D972F5A}" type="slidenum">
              <a:rPr lang="it-IT" altLang="it-IT" sz="1200">
                <a:solidFill>
                  <a:srgbClr val="FFFFFF"/>
                </a:solidFill>
              </a:rPr>
              <a:pPr>
                <a:spcBef>
                  <a:spcPct val="0"/>
                </a:spcBef>
                <a:buFontTx/>
                <a:buNone/>
                <a:defRPr/>
              </a:pPr>
              <a:t>69</a:t>
            </a:fld>
            <a:endParaRPr lang="it-IT" altLang="it-IT" sz="1200">
              <a:solidFill>
                <a:srgbClr val="FFFFFF"/>
              </a:solidFill>
            </a:endParaRPr>
          </a:p>
        </p:txBody>
      </p:sp>
      <p:pic>
        <p:nvPicPr>
          <p:cNvPr id="5735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nvGraphicFramePr>
        <p:xfrm>
          <a:off x="250825" y="1628775"/>
          <a:ext cx="8569325" cy="3352800"/>
        </p:xfrm>
        <a:graphic>
          <a:graphicData uri="http://schemas.openxmlformats.org/drawingml/2006/table">
            <a:tbl>
              <a:tblPr/>
              <a:tblGrid>
                <a:gridCol w="8569325">
                  <a:extLst>
                    <a:ext uri="{9D8B030D-6E8A-4147-A177-3AD203B41FA5}">
                      <a16:colId xmlns:a16="http://schemas.microsoft.com/office/drawing/2014/main" val="20000"/>
                    </a:ext>
                  </a:extLst>
                </a:gridCol>
              </a:tblGrid>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i="0" u="none" strike="noStrike" cap="none" normalizeH="0" baseline="0" dirty="0">
                          <a:ln>
                            <a:noFill/>
                          </a:ln>
                          <a:solidFill>
                            <a:schemeClr val="bg1"/>
                          </a:solidFill>
                          <a:effectLst/>
                          <a:latin typeface="Calibri" pitchFamily="34" charset="0"/>
                        </a:rPr>
                        <a:t>L’Interpretazione del Ministero del lavoro (</a:t>
                      </a:r>
                      <a:r>
                        <a:rPr kumimoji="0" lang="it-IT" sz="2400" b="1" i="0" u="none" strike="noStrike" cap="none" normalizeH="0" baseline="0" dirty="0">
                          <a:ln>
                            <a:noFill/>
                          </a:ln>
                          <a:solidFill>
                            <a:schemeClr val="bg1"/>
                          </a:solidFill>
                          <a:effectLst/>
                          <a:latin typeface="Calibri" pitchFamily="34" charset="0"/>
                        </a:rPr>
                        <a:t>Circ. 18/2014</a:t>
                      </a:r>
                      <a:r>
                        <a:rPr kumimoji="0" lang="it-IT" sz="2400" b="0" i="0" u="none" strike="noStrike" cap="none" normalizeH="0" baseline="0" dirty="0">
                          <a:ln>
                            <a:noFill/>
                          </a:ln>
                          <a:solidFill>
                            <a:schemeClr val="bg1"/>
                          </a:solidFill>
                          <a:effectLst/>
                          <a:latin typeface="Calibri" pitchFamily="34" charset="0"/>
                        </a:rPr>
                        <a:t>)</a:t>
                      </a:r>
                    </a:p>
                  </a:txBody>
                  <a:tcPr marL="91444" marR="9144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371475">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it-IT" sz="2800" b="0" i="0" u="none" strike="noStrike" cap="none" normalizeH="0" baseline="0" dirty="0">
                          <a:ln>
                            <a:noFill/>
                          </a:ln>
                          <a:solidFill>
                            <a:schemeClr val="bg1"/>
                          </a:solidFill>
                          <a:effectLst/>
                          <a:latin typeface="Calibri" pitchFamily="34" charset="0"/>
                        </a:rPr>
                        <a:t>…</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kumimoji="0" lang="it-IT" sz="2800" b="0" i="0" u="none" strike="noStrike" cap="none" normalizeH="0" baseline="0" dirty="0">
                          <a:ln>
                            <a:noFill/>
                          </a:ln>
                          <a:solidFill>
                            <a:schemeClr val="bg1"/>
                          </a:solidFill>
                          <a:effectLst/>
                          <a:latin typeface="Calibri" pitchFamily="34" charset="0"/>
                        </a:rPr>
                        <a:t>“</a:t>
                      </a:r>
                      <a:r>
                        <a:rPr kumimoji="0" lang="it-IT" sz="2400" b="0" i="0" u="none" strike="noStrike" cap="none" normalizeH="0" baseline="0" dirty="0">
                          <a:ln>
                            <a:noFill/>
                          </a:ln>
                          <a:solidFill>
                            <a:schemeClr val="bg1"/>
                          </a:solidFill>
                          <a:effectLst/>
                          <a:latin typeface="Calibri" pitchFamily="34" charset="0"/>
                        </a:rPr>
                        <a:t>il piano formativo in </a:t>
                      </a:r>
                      <a:r>
                        <a:rPr kumimoji="0" lang="it-IT" sz="2400" b="0" i="1" u="none" strike="noStrike" cap="none" normalizeH="0" baseline="0" dirty="0">
                          <a:ln>
                            <a:noFill/>
                          </a:ln>
                          <a:solidFill>
                            <a:schemeClr val="bg1"/>
                          </a:solidFill>
                          <a:effectLst/>
                          <a:latin typeface="Calibri" pitchFamily="34" charset="0"/>
                        </a:rPr>
                        <a:t>&lt;&lt;forma sintetica&gt;&gt;</a:t>
                      </a:r>
                      <a:r>
                        <a:rPr kumimoji="0" lang="it-IT" sz="2400" b="0" i="0" u="none" strike="noStrike" cap="none" normalizeH="0" baseline="0" dirty="0">
                          <a:ln>
                            <a:noFill/>
                          </a:ln>
                          <a:solidFill>
                            <a:schemeClr val="bg1"/>
                          </a:solidFill>
                          <a:effectLst/>
                          <a:latin typeface="Calibri" pitchFamily="34" charset="0"/>
                        </a:rPr>
                        <a:t> può limitarsi ad indicare </a:t>
                      </a:r>
                      <a:r>
                        <a:rPr kumimoji="0" lang="it-IT" sz="2400" b="1" i="0" u="none" strike="noStrike" cap="none" normalizeH="0" baseline="0" dirty="0">
                          <a:ln>
                            <a:noFill/>
                          </a:ln>
                          <a:solidFill>
                            <a:schemeClr val="bg1"/>
                          </a:solidFill>
                          <a:effectLst/>
                          <a:latin typeface="Calibri" pitchFamily="34" charset="0"/>
                        </a:rPr>
                        <a:t>esclusivamente la formazione finalizzata alla acquisizione di competenze tecnico professionali e specialistiche</a:t>
                      </a:r>
                      <a:r>
                        <a:rPr kumimoji="0" lang="it-IT" sz="2400" b="0" i="0" u="none" strike="noStrike" cap="none" normalizeH="0" baseline="0" dirty="0">
                          <a:ln>
                            <a:noFill/>
                          </a:ln>
                          <a:solidFill>
                            <a:schemeClr val="bg1"/>
                          </a:solidFill>
                          <a:effectLst/>
                          <a:latin typeface="Calibri" pitchFamily="34" charset="0"/>
                        </a:rPr>
                        <a:t> e sul rispetto dei suoi contenuti, secondo quanto evidenziato già con la circ. 35/2013, andrà a concentrarsi l’attività di vigilanza</a:t>
                      </a:r>
                      <a:r>
                        <a:rPr kumimoji="0" lang="it-IT" sz="2800" b="0" i="0" u="none" strike="noStrike" cap="none" normalizeH="0" baseline="0" dirty="0">
                          <a:ln>
                            <a:noFill/>
                          </a:ln>
                          <a:solidFill>
                            <a:schemeClr val="bg1"/>
                          </a:solidFill>
                          <a:effectLst/>
                          <a:latin typeface="Calibri" pitchFamily="34" charset="0"/>
                        </a:rPr>
                        <a:t>.”</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it-IT" sz="2800" b="0" i="0" u="none" strike="noStrike" cap="none" normalizeH="0" baseline="0" dirty="0">
                          <a:ln>
                            <a:noFill/>
                          </a:ln>
                          <a:solidFill>
                            <a:schemeClr val="bg1"/>
                          </a:solidFill>
                          <a:effectLst/>
                          <a:latin typeface="Calibri" pitchFamily="34" charset="0"/>
                        </a:rPr>
                        <a:t>…</a:t>
                      </a:r>
                    </a:p>
                  </a:txBody>
                  <a:tcPr marL="91444" marR="9144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58379"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67A3C47D-05B5-4FED-A163-4A24AC823233}" type="slidenum">
              <a:rPr lang="it-IT" altLang="it-IT" sz="1200">
                <a:solidFill>
                  <a:srgbClr val="FFFFFF"/>
                </a:solidFill>
              </a:rPr>
              <a:pPr>
                <a:spcBef>
                  <a:spcPct val="0"/>
                </a:spcBef>
                <a:buFontTx/>
                <a:buNone/>
                <a:defRPr/>
              </a:pPr>
              <a:t>70</a:t>
            </a:fld>
            <a:endParaRPr lang="it-IT" altLang="it-IT" sz="1200">
              <a:solidFill>
                <a:srgbClr val="FFFFFF"/>
              </a:solidFill>
            </a:endParaRPr>
          </a:p>
        </p:txBody>
      </p:sp>
      <p:pic>
        <p:nvPicPr>
          <p:cNvPr id="58380"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3719625872"/>
              </p:ext>
            </p:extLst>
          </p:nvPr>
        </p:nvGraphicFramePr>
        <p:xfrm>
          <a:off x="395288" y="1844675"/>
          <a:ext cx="8353425" cy="3840376"/>
        </p:xfrm>
        <a:graphic>
          <a:graphicData uri="http://schemas.openxmlformats.org/drawingml/2006/table">
            <a:tbl>
              <a:tblPr/>
              <a:tblGrid>
                <a:gridCol w="8353425">
                  <a:extLst>
                    <a:ext uri="{9D8B030D-6E8A-4147-A177-3AD203B41FA5}">
                      <a16:colId xmlns:a16="http://schemas.microsoft.com/office/drawing/2014/main" val="20000"/>
                    </a:ext>
                  </a:extLst>
                </a:gridCol>
              </a:tblGrid>
              <a:tr h="45712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4.3 La clausola di stabilizzazione prima del D.L. 34/2014</a:t>
                      </a:r>
                    </a:p>
                  </a:txBody>
                  <a:tcPr marT="45694" marB="456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3383036">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it-IT" sz="2400" b="1" i="0" u="none" strike="noStrike" cap="none" normalizeH="0" baseline="0" dirty="0">
                          <a:ln>
                            <a:noFill/>
                          </a:ln>
                          <a:solidFill>
                            <a:schemeClr val="accent1"/>
                          </a:solidFill>
                          <a:effectLst/>
                          <a:latin typeface="+mn-lt"/>
                        </a:rPr>
                        <a:t>Art. 2, comma 3-bis), </a:t>
                      </a:r>
                      <a:r>
                        <a:rPr kumimoji="0" lang="it-IT" sz="2400" b="1" i="0" u="none" strike="noStrike" cap="none" normalizeH="0" baseline="0" dirty="0" err="1">
                          <a:ln>
                            <a:noFill/>
                          </a:ln>
                          <a:solidFill>
                            <a:schemeClr val="accent1"/>
                          </a:solidFill>
                          <a:effectLst/>
                          <a:latin typeface="+mn-lt"/>
                        </a:rPr>
                        <a:t>D.Lgs.</a:t>
                      </a:r>
                      <a:r>
                        <a:rPr kumimoji="0" lang="it-IT" sz="2400" b="1" i="0" u="none" strike="noStrike" cap="none" normalizeH="0" baseline="0" dirty="0">
                          <a:ln>
                            <a:noFill/>
                          </a:ln>
                          <a:solidFill>
                            <a:schemeClr val="accent1"/>
                          </a:solidFill>
                          <a:effectLst/>
                          <a:latin typeface="+mn-lt"/>
                        </a:rPr>
                        <a:t> 167/2011</a:t>
                      </a:r>
                    </a:p>
                    <a:p>
                      <a:pPr algn="just"/>
                      <a:r>
                        <a:rPr lang="it-IT" sz="2400" dirty="0">
                          <a:solidFill>
                            <a:schemeClr val="bg1"/>
                          </a:solidFill>
                        </a:rPr>
                        <a:t>L'assunzione di nuovi apprendisti è subordinata alla prosecuzione del rapporto di lavoro al termine del periodo di apprendistato, </a:t>
                      </a:r>
                      <a:r>
                        <a:rPr lang="it-IT" sz="2400" b="1" dirty="0">
                          <a:solidFill>
                            <a:schemeClr val="bg1"/>
                          </a:solidFill>
                        </a:rPr>
                        <a:t>nei trentasei mesi precedenti la nuova assunzione, di almeno il 50 per cento degli apprendisti dipendenti dallo stesso datore di lavoro.</a:t>
                      </a:r>
                      <a:r>
                        <a:rPr lang="it-IT" sz="2400" dirty="0">
                          <a:solidFill>
                            <a:schemeClr val="bg1"/>
                          </a:solidFill>
                        </a:rPr>
                        <a:t> (…) Qualora non sia rispettata la predetta percentuale, è consentita l'assunzione di un ulteriore apprendista rispetto a quelli già confermati, ovvero di un apprendista in caso di totale mancata conferma degli apprendisti pregressi. (…)</a:t>
                      </a:r>
                    </a:p>
                  </a:txBody>
                  <a:tcPr marT="45694" marB="456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61451"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4EFAEE6F-3035-4E22-98A3-DA2D52BAEB36}" type="slidenum">
              <a:rPr lang="it-IT" altLang="it-IT" sz="1200">
                <a:solidFill>
                  <a:srgbClr val="FFFFFF"/>
                </a:solidFill>
              </a:rPr>
              <a:pPr>
                <a:spcBef>
                  <a:spcPct val="0"/>
                </a:spcBef>
                <a:buFontTx/>
                <a:buNone/>
                <a:defRPr/>
              </a:pPr>
              <a:t>71</a:t>
            </a:fld>
            <a:endParaRPr lang="it-IT" altLang="it-IT" sz="1200">
              <a:solidFill>
                <a:srgbClr val="FFFFFF"/>
              </a:solidFill>
            </a:endParaRPr>
          </a:p>
        </p:txBody>
      </p:sp>
      <p:pic>
        <p:nvPicPr>
          <p:cNvPr id="6145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882398120"/>
              </p:ext>
            </p:extLst>
          </p:nvPr>
        </p:nvGraphicFramePr>
        <p:xfrm>
          <a:off x="395288" y="1844675"/>
          <a:ext cx="8353425" cy="4206875"/>
        </p:xfrm>
        <a:graphic>
          <a:graphicData uri="http://schemas.openxmlformats.org/drawingml/2006/table">
            <a:tbl>
              <a:tblPr/>
              <a:tblGrid>
                <a:gridCol w="8353425">
                  <a:extLst>
                    <a:ext uri="{9D8B030D-6E8A-4147-A177-3AD203B41FA5}">
                      <a16:colId xmlns:a16="http://schemas.microsoft.com/office/drawing/2014/main" val="20000"/>
                    </a:ext>
                  </a:extLst>
                </a:gridCol>
              </a:tblGrid>
              <a:tr h="45726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4.3 La clausola di stabilizzazione prima del D.L. 34/2014</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3749606">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it-IT" sz="2400" b="1" i="0" u="none" strike="noStrike" cap="none" normalizeH="0" baseline="0" dirty="0">
                          <a:ln>
                            <a:noFill/>
                          </a:ln>
                          <a:solidFill>
                            <a:schemeClr val="accent1"/>
                          </a:solidFill>
                          <a:effectLst/>
                          <a:latin typeface="+mn-lt"/>
                        </a:rPr>
                        <a:t>Art. 2, comma 3-ter), </a:t>
                      </a:r>
                      <a:r>
                        <a:rPr kumimoji="0" lang="it-IT" sz="2400" b="1" i="0" u="none" strike="noStrike" cap="none" normalizeH="0" baseline="0" dirty="0" err="1">
                          <a:ln>
                            <a:noFill/>
                          </a:ln>
                          <a:solidFill>
                            <a:schemeClr val="accent1"/>
                          </a:solidFill>
                          <a:effectLst/>
                          <a:latin typeface="+mn-lt"/>
                        </a:rPr>
                        <a:t>D.Lgs.</a:t>
                      </a:r>
                      <a:r>
                        <a:rPr kumimoji="0" lang="it-IT" sz="2400" b="1" i="0" u="none" strike="noStrike" cap="none" normalizeH="0" baseline="0" dirty="0">
                          <a:ln>
                            <a:noFill/>
                          </a:ln>
                          <a:solidFill>
                            <a:schemeClr val="accent1"/>
                          </a:solidFill>
                          <a:effectLst/>
                          <a:latin typeface="+mn-lt"/>
                        </a:rPr>
                        <a:t> 167/2011</a:t>
                      </a:r>
                    </a:p>
                    <a:p>
                      <a:pPr algn="just"/>
                      <a:r>
                        <a:rPr lang="it-IT" sz="2400" dirty="0">
                          <a:solidFill>
                            <a:schemeClr val="bg1"/>
                          </a:solidFill>
                        </a:rPr>
                        <a:t>Le disposizioni di cui al comma 3-bis non si applicano nei confronti dei datori di lavoro che occupano alle loro dipendenze un numero di lavoratori </a:t>
                      </a:r>
                      <a:r>
                        <a:rPr lang="it-IT" sz="2400" b="1" dirty="0">
                          <a:solidFill>
                            <a:schemeClr val="bg1"/>
                          </a:solidFill>
                        </a:rPr>
                        <a:t>inferiore a dieci unità</a:t>
                      </a:r>
                      <a:r>
                        <a:rPr lang="it-IT" sz="2400" dirty="0">
                          <a:solidFill>
                            <a:schemeClr val="bg1"/>
                          </a:solidFill>
                        </a:rPr>
                        <a:t>.</a:t>
                      </a:r>
                    </a:p>
                    <a:p>
                      <a:pPr algn="just"/>
                      <a:endParaRPr lang="it-IT" sz="2400" dirty="0">
                        <a:solidFill>
                          <a:schemeClr val="bg1"/>
                        </a:solidFill>
                      </a:endParaRPr>
                    </a:p>
                    <a:p>
                      <a:pPr algn="ctr"/>
                      <a:r>
                        <a:rPr lang="it-IT" sz="2400" dirty="0">
                          <a:solidFill>
                            <a:schemeClr val="bg1"/>
                          </a:solidFill>
                        </a:rPr>
                        <a:t>QUINDI:</a:t>
                      </a:r>
                    </a:p>
                    <a:p>
                      <a:pPr algn="just"/>
                      <a:r>
                        <a:rPr lang="it-IT" sz="2400" b="1" dirty="0">
                          <a:solidFill>
                            <a:schemeClr val="bg1"/>
                          </a:solidFill>
                        </a:rPr>
                        <a:t>Aziende = o &gt; 10 unità</a:t>
                      </a:r>
                      <a:r>
                        <a:rPr lang="it-IT" sz="2400" dirty="0">
                          <a:solidFill>
                            <a:schemeClr val="bg1"/>
                          </a:solidFill>
                        </a:rPr>
                        <a:t>: stabilizzazione del 50%</a:t>
                      </a:r>
                    </a:p>
                    <a:p>
                      <a:pPr marL="0" marR="0" indent="0" algn="just" defTabSz="914400" rtl="0" eaLnBrk="1" fontAlgn="auto" latinLnBrk="0" hangingPunct="1">
                        <a:lnSpc>
                          <a:spcPct val="100000"/>
                        </a:lnSpc>
                        <a:spcBef>
                          <a:spcPts val="0"/>
                        </a:spcBef>
                        <a:spcAft>
                          <a:spcPts val="0"/>
                        </a:spcAft>
                        <a:buClrTx/>
                        <a:buSzTx/>
                        <a:buFontTx/>
                        <a:buNone/>
                        <a:tabLst/>
                        <a:defRPr/>
                      </a:pPr>
                      <a:r>
                        <a:rPr lang="it-IT" sz="2400" b="1" dirty="0">
                          <a:solidFill>
                            <a:schemeClr val="bg1"/>
                          </a:solidFill>
                        </a:rPr>
                        <a:t>Aziende &lt; 10 unità</a:t>
                      </a:r>
                      <a:r>
                        <a:rPr lang="it-IT" sz="2400" dirty="0">
                          <a:solidFill>
                            <a:schemeClr val="bg1"/>
                          </a:solidFill>
                        </a:rPr>
                        <a:t>: nessuna stabilizzazione</a:t>
                      </a:r>
                    </a:p>
                    <a:p>
                      <a:pPr algn="just"/>
                      <a:endParaRPr lang="it-IT" sz="2400" dirty="0">
                        <a:solidFill>
                          <a:schemeClr val="bg1"/>
                        </a:solidFill>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62475"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AA2F5A63-C33A-4288-A2A9-75FC63AA37CE}" type="slidenum">
              <a:rPr lang="it-IT" altLang="it-IT" sz="1200">
                <a:solidFill>
                  <a:srgbClr val="FFFFFF"/>
                </a:solidFill>
              </a:rPr>
              <a:pPr>
                <a:spcBef>
                  <a:spcPct val="0"/>
                </a:spcBef>
                <a:buFontTx/>
                <a:buNone/>
                <a:defRPr/>
              </a:pPr>
              <a:t>72</a:t>
            </a:fld>
            <a:endParaRPr lang="it-IT" altLang="it-IT" sz="1200">
              <a:solidFill>
                <a:srgbClr val="FFFFFF"/>
              </a:solidFill>
            </a:endParaRPr>
          </a:p>
        </p:txBody>
      </p:sp>
      <p:pic>
        <p:nvPicPr>
          <p:cNvPr id="6247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2471036059"/>
              </p:ext>
            </p:extLst>
          </p:nvPr>
        </p:nvGraphicFramePr>
        <p:xfrm>
          <a:off x="395288" y="1844675"/>
          <a:ext cx="8353425" cy="4327565"/>
        </p:xfrm>
        <a:graphic>
          <a:graphicData uri="http://schemas.openxmlformats.org/drawingml/2006/table">
            <a:tbl>
              <a:tblPr/>
              <a:tblGrid>
                <a:gridCol w="8353425">
                  <a:extLst>
                    <a:ext uri="{9D8B030D-6E8A-4147-A177-3AD203B41FA5}">
                      <a16:colId xmlns:a16="http://schemas.microsoft.com/office/drawing/2014/main" val="20000"/>
                    </a:ext>
                  </a:extLst>
                </a:gridCol>
              </a:tblGrid>
              <a:tr h="45706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4.3 La clausola legale di stabilizzazione modificata</a:t>
                      </a:r>
                    </a:p>
                  </a:txBody>
                  <a:tcPr marT="45674" marB="4567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3870457">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it-IT" sz="2400" b="1" i="0" u="none" strike="noStrike" cap="none" normalizeH="0" baseline="0" dirty="0">
                          <a:ln>
                            <a:noFill/>
                          </a:ln>
                          <a:solidFill>
                            <a:schemeClr val="accent1"/>
                          </a:solidFill>
                          <a:effectLst/>
                          <a:latin typeface="+mn-lt"/>
                        </a:rPr>
                        <a:t>Art. 2, comma 3-bis), </a:t>
                      </a:r>
                      <a:r>
                        <a:rPr kumimoji="0" lang="it-IT" sz="2400" b="1" i="0" u="none" strike="noStrike" cap="none" normalizeH="0" baseline="0" dirty="0" err="1">
                          <a:ln>
                            <a:noFill/>
                          </a:ln>
                          <a:solidFill>
                            <a:schemeClr val="accent1"/>
                          </a:solidFill>
                          <a:effectLst/>
                          <a:latin typeface="+mn-lt"/>
                        </a:rPr>
                        <a:t>D.Lgs.</a:t>
                      </a:r>
                      <a:r>
                        <a:rPr kumimoji="0" lang="it-IT" sz="2400" b="1" i="0" u="none" strike="noStrike" cap="none" normalizeH="0" baseline="0" dirty="0">
                          <a:ln>
                            <a:noFill/>
                          </a:ln>
                          <a:solidFill>
                            <a:schemeClr val="accent1"/>
                          </a:solidFill>
                          <a:effectLst/>
                          <a:latin typeface="+mn-lt"/>
                        </a:rPr>
                        <a:t> 167/2011</a:t>
                      </a:r>
                    </a:p>
                    <a:p>
                      <a:pPr algn="just"/>
                      <a:r>
                        <a:rPr lang="it-IT" sz="2000" b="1" dirty="0">
                          <a:solidFill>
                            <a:schemeClr val="bg1"/>
                          </a:solidFill>
                        </a:rPr>
                        <a:t>Fermo restando la possibilità per i CCNL</a:t>
                      </a:r>
                      <a:r>
                        <a:rPr lang="it-IT" sz="2000" baseline="0" dirty="0">
                          <a:solidFill>
                            <a:schemeClr val="bg1"/>
                          </a:solidFill>
                        </a:rPr>
                        <a:t>, … , di individuare limiti diversi da quelli previsti dal presente comma, esclusivamente </a:t>
                      </a:r>
                      <a:r>
                        <a:rPr lang="it-IT" sz="2000" b="1" baseline="0" dirty="0">
                          <a:solidFill>
                            <a:schemeClr val="bg1"/>
                          </a:solidFill>
                        </a:rPr>
                        <a:t>per i datori di lavoro che occupano almeno 50 dipendenti </a:t>
                      </a:r>
                      <a:r>
                        <a:rPr lang="it-IT" sz="2000" baseline="0" dirty="0">
                          <a:solidFill>
                            <a:schemeClr val="bg1"/>
                          </a:solidFill>
                        </a:rPr>
                        <a:t>l’assunzione di nuovi apprendisti è subordinata alla prosecuzione a tempo indeterminato, del rapporto di lavoro al termine del periodo di apprendistato, </a:t>
                      </a:r>
                      <a:r>
                        <a:rPr lang="it-IT" sz="2000" b="1" baseline="0" dirty="0">
                          <a:solidFill>
                            <a:schemeClr val="bg1"/>
                          </a:solidFill>
                        </a:rPr>
                        <a:t>nei 36 mesi precedenti la nuova assunzione, di almeno il 20 per cento degli apprendisti</a:t>
                      </a:r>
                      <a:r>
                        <a:rPr lang="it-IT" sz="2000" baseline="0" dirty="0">
                          <a:solidFill>
                            <a:schemeClr val="bg1"/>
                          </a:solidFill>
                        </a:rPr>
                        <a:t> dipendenti dallo stesso datore di lavoro.</a:t>
                      </a:r>
                      <a:r>
                        <a:rPr lang="it-IT" sz="2000" dirty="0">
                          <a:solidFill>
                            <a:schemeClr val="bg1"/>
                          </a:solidFill>
                        </a:rPr>
                        <a:t> (…) Qualora non sia rispettata la predetta percentuale, è consentita l'assunzione di un ulteriore apprendista rispetto a quelli già confermati, ovvero di un apprendista in caso di totale mancata conferma degli apprendisti pregressi. (…)</a:t>
                      </a:r>
                    </a:p>
                  </a:txBody>
                  <a:tcPr marT="45674" marB="4567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63499"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0E20B2F4-E75C-41B7-AF2D-BCE3F2F1FEB2}" type="slidenum">
              <a:rPr lang="it-IT" altLang="it-IT" sz="1200">
                <a:solidFill>
                  <a:srgbClr val="FFFFFF"/>
                </a:solidFill>
              </a:rPr>
              <a:pPr>
                <a:spcBef>
                  <a:spcPct val="0"/>
                </a:spcBef>
                <a:buFontTx/>
                <a:buNone/>
                <a:defRPr/>
              </a:pPr>
              <a:t>73</a:t>
            </a:fld>
            <a:endParaRPr lang="it-IT" altLang="it-IT" sz="1200">
              <a:solidFill>
                <a:srgbClr val="FFFFFF"/>
              </a:solidFill>
            </a:endParaRPr>
          </a:p>
        </p:txBody>
      </p:sp>
      <p:pic>
        <p:nvPicPr>
          <p:cNvPr id="63500"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1394919253"/>
              </p:ext>
            </p:extLst>
          </p:nvPr>
        </p:nvGraphicFramePr>
        <p:xfrm>
          <a:off x="395288" y="1844675"/>
          <a:ext cx="8353426" cy="4937760"/>
        </p:xfrm>
        <a:graphic>
          <a:graphicData uri="http://schemas.openxmlformats.org/drawingml/2006/table">
            <a:tbl>
              <a:tblPr/>
              <a:tblGrid>
                <a:gridCol w="8353426">
                  <a:extLst>
                    <a:ext uri="{9D8B030D-6E8A-4147-A177-3AD203B41FA5}">
                      <a16:colId xmlns:a16="http://schemas.microsoft.com/office/drawing/2014/main" val="20000"/>
                    </a:ext>
                  </a:extLst>
                </a:gridCol>
              </a:tblGrid>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4.3 La clausola legale di stabilizzazione modificata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371475">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it-IT" sz="2400" b="1" i="0" u="none" strike="sngStrike" cap="none" normalizeH="0" baseline="0" dirty="0">
                          <a:ln>
                            <a:noFill/>
                          </a:ln>
                          <a:solidFill>
                            <a:schemeClr val="accent1"/>
                          </a:solidFill>
                          <a:effectLst/>
                          <a:latin typeface="+mn-lt"/>
                        </a:rPr>
                        <a:t>Art. 2, comma 3-ter), d.lgs. 167/2011</a:t>
                      </a:r>
                    </a:p>
                    <a:p>
                      <a:pPr algn="just"/>
                      <a:r>
                        <a:rPr lang="it-IT" sz="2400" strike="sngStrike" dirty="0">
                          <a:solidFill>
                            <a:schemeClr val="bg1"/>
                          </a:solidFill>
                        </a:rPr>
                        <a:t>Le disposizioni di cui al comma 3-bis non si applicano nei confronti dei datori di lavoro che occupano alle loro dipendenze un numero di lavoratori </a:t>
                      </a:r>
                      <a:r>
                        <a:rPr lang="it-IT" sz="2400" b="1" strike="sngStrike" dirty="0">
                          <a:solidFill>
                            <a:schemeClr val="bg1"/>
                          </a:solidFill>
                        </a:rPr>
                        <a:t>inferiore a dieci unità</a:t>
                      </a:r>
                      <a:r>
                        <a:rPr lang="it-IT" sz="2400" strike="sngStrike" dirty="0">
                          <a:solidFill>
                            <a:schemeClr val="bg1"/>
                          </a:solidFill>
                        </a:rPr>
                        <a:t>.</a:t>
                      </a:r>
                    </a:p>
                    <a:p>
                      <a:pPr algn="ctr"/>
                      <a:r>
                        <a:rPr lang="it-IT" sz="2400" b="1" strike="noStrike" dirty="0">
                          <a:solidFill>
                            <a:schemeClr val="bg1"/>
                          </a:solidFill>
                        </a:rPr>
                        <a:t>(comma</a:t>
                      </a:r>
                      <a:r>
                        <a:rPr lang="it-IT" sz="2400" b="1" strike="noStrike" baseline="0" dirty="0">
                          <a:solidFill>
                            <a:schemeClr val="bg1"/>
                          </a:solidFill>
                        </a:rPr>
                        <a:t> abrogato)</a:t>
                      </a:r>
                    </a:p>
                    <a:p>
                      <a:pPr algn="ctr"/>
                      <a:endParaRPr lang="it-IT" sz="2400" b="1" strike="noStrike" baseline="0" dirty="0">
                        <a:solidFill>
                          <a:schemeClr val="bg1"/>
                        </a:solidFill>
                      </a:endParaRPr>
                    </a:p>
                    <a:p>
                      <a:pPr algn="ctr"/>
                      <a:endParaRPr lang="it-IT" sz="2400" b="1" strike="noStrike" baseline="0" dirty="0">
                        <a:solidFill>
                          <a:schemeClr val="bg1"/>
                        </a:solidFill>
                      </a:endParaRPr>
                    </a:p>
                    <a:p>
                      <a:pPr algn="ctr"/>
                      <a:r>
                        <a:rPr lang="it-IT" sz="2400" dirty="0">
                          <a:solidFill>
                            <a:schemeClr val="bg1"/>
                          </a:solidFill>
                        </a:rPr>
                        <a:t>QUINDI:</a:t>
                      </a:r>
                    </a:p>
                    <a:p>
                      <a:pPr algn="just"/>
                      <a:r>
                        <a:rPr lang="it-IT" sz="2400" b="1" dirty="0">
                          <a:solidFill>
                            <a:schemeClr val="bg1"/>
                          </a:solidFill>
                        </a:rPr>
                        <a:t>Aziende = o &gt; 50 unità</a:t>
                      </a:r>
                      <a:r>
                        <a:rPr lang="it-IT" sz="2400" dirty="0">
                          <a:solidFill>
                            <a:schemeClr val="bg1"/>
                          </a:solidFill>
                        </a:rPr>
                        <a:t>: stabilizzazione del 20%</a:t>
                      </a:r>
                    </a:p>
                    <a:p>
                      <a:pPr marL="0" marR="0" indent="0" algn="just" defTabSz="914400" rtl="0" eaLnBrk="1" fontAlgn="auto" latinLnBrk="0" hangingPunct="1">
                        <a:lnSpc>
                          <a:spcPct val="100000"/>
                        </a:lnSpc>
                        <a:spcBef>
                          <a:spcPts val="0"/>
                        </a:spcBef>
                        <a:spcAft>
                          <a:spcPts val="0"/>
                        </a:spcAft>
                        <a:buClrTx/>
                        <a:buSzTx/>
                        <a:buFontTx/>
                        <a:buNone/>
                        <a:tabLst/>
                        <a:defRPr/>
                      </a:pPr>
                      <a:r>
                        <a:rPr lang="it-IT" sz="2400" b="1" dirty="0">
                          <a:solidFill>
                            <a:schemeClr val="bg1"/>
                          </a:solidFill>
                        </a:rPr>
                        <a:t>Aziende &lt; 50 unità</a:t>
                      </a:r>
                      <a:r>
                        <a:rPr lang="it-IT" sz="2400" dirty="0">
                          <a:solidFill>
                            <a:schemeClr val="bg1"/>
                          </a:solidFill>
                        </a:rPr>
                        <a:t>: nessuna stabilizzazione</a:t>
                      </a:r>
                    </a:p>
                    <a:p>
                      <a:pPr algn="ctr"/>
                      <a:endParaRPr lang="it-IT" sz="2400" b="1" strike="noStrike" baseline="0" dirty="0">
                        <a:solidFill>
                          <a:schemeClr val="bg1"/>
                        </a:solidFill>
                      </a:endParaRPr>
                    </a:p>
                    <a:p>
                      <a:pPr algn="ctr"/>
                      <a:endParaRPr lang="it-IT" sz="2400" b="1" strike="noStrike" dirty="0">
                        <a:solidFill>
                          <a:schemeClr val="bg1"/>
                        </a:solidFill>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6451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259FBEB8-6B16-4F61-93C4-0DE9B9866789}" type="slidenum">
              <a:rPr lang="it-IT" altLang="it-IT" sz="1200">
                <a:solidFill>
                  <a:srgbClr val="FFFFFF"/>
                </a:solidFill>
              </a:rPr>
              <a:pPr>
                <a:spcBef>
                  <a:spcPct val="0"/>
                </a:spcBef>
                <a:buFontTx/>
                <a:buNone/>
                <a:defRPr/>
              </a:pPr>
              <a:t>74</a:t>
            </a:fld>
            <a:endParaRPr lang="it-IT" altLang="it-IT" sz="1200">
              <a:solidFill>
                <a:srgbClr val="FFFFFF"/>
              </a:solidFill>
            </a:endParaRPr>
          </a:p>
        </p:txBody>
      </p:sp>
      <p:pic>
        <p:nvPicPr>
          <p:cNvPr id="64517"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2600721056"/>
              </p:ext>
            </p:extLst>
          </p:nvPr>
        </p:nvGraphicFramePr>
        <p:xfrm>
          <a:off x="395288" y="1844675"/>
          <a:ext cx="8353425" cy="4206875"/>
        </p:xfrm>
        <a:graphic>
          <a:graphicData uri="http://schemas.openxmlformats.org/drawingml/2006/table">
            <a:tbl>
              <a:tblPr/>
              <a:tblGrid>
                <a:gridCol w="8353425">
                  <a:extLst>
                    <a:ext uri="{9D8B030D-6E8A-4147-A177-3AD203B41FA5}">
                      <a16:colId xmlns:a16="http://schemas.microsoft.com/office/drawing/2014/main" val="20000"/>
                    </a:ext>
                  </a:extLst>
                </a:gridCol>
              </a:tblGrid>
              <a:tr h="45726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4.3 La clausola legale di stabilizzazione modificata</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3749606">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it-IT" sz="2000" b="1" i="0" u="none" strike="noStrike" cap="none" normalizeH="0" baseline="0" dirty="0">
                          <a:ln>
                            <a:noFill/>
                          </a:ln>
                          <a:solidFill>
                            <a:srgbClr val="0070C0"/>
                          </a:solidFill>
                          <a:effectLst/>
                          <a:latin typeface="+mn-lt"/>
                        </a:rPr>
                        <a:t>Art. 42, comma 8), </a:t>
                      </a:r>
                      <a:r>
                        <a:rPr kumimoji="0" lang="it-IT" sz="2000" b="1" i="0" u="none" strike="noStrike" cap="none" normalizeH="0" baseline="0" dirty="0" err="1">
                          <a:ln>
                            <a:noFill/>
                          </a:ln>
                          <a:solidFill>
                            <a:srgbClr val="0070C0"/>
                          </a:solidFill>
                          <a:effectLst/>
                          <a:latin typeface="+mn-lt"/>
                        </a:rPr>
                        <a:t>D.Lgs.</a:t>
                      </a:r>
                      <a:r>
                        <a:rPr kumimoji="0" lang="it-IT" sz="2000" b="1" i="0" u="none" strike="noStrike" cap="none" normalizeH="0" baseline="0" dirty="0">
                          <a:ln>
                            <a:noFill/>
                          </a:ln>
                          <a:solidFill>
                            <a:srgbClr val="0070C0"/>
                          </a:solidFill>
                          <a:effectLst/>
                          <a:latin typeface="+mn-lt"/>
                        </a:rPr>
                        <a:t> 81/2015</a:t>
                      </a:r>
                    </a:p>
                    <a:p>
                      <a:pPr algn="just"/>
                      <a:r>
                        <a:rPr lang="it-IT" sz="2000" b="0" i="0" kern="1200" dirty="0">
                          <a:solidFill>
                            <a:schemeClr val="bg1"/>
                          </a:solidFill>
                          <a:effectLst/>
                          <a:latin typeface="+mn-lt"/>
                          <a:ea typeface="+mn-ea"/>
                          <a:cs typeface="+mn-cs"/>
                        </a:rPr>
                        <a:t>8. </a:t>
                      </a:r>
                      <a:r>
                        <a:rPr lang="it-IT" sz="2000" b="1" i="0" kern="1200" dirty="0">
                          <a:solidFill>
                            <a:schemeClr val="bg1"/>
                          </a:solidFill>
                          <a:effectLst/>
                          <a:latin typeface="+mn-lt"/>
                          <a:ea typeface="+mn-ea"/>
                          <a:cs typeface="+mn-cs"/>
                        </a:rPr>
                        <a:t>Ferma restando la possibilità per i CCNL</a:t>
                      </a:r>
                      <a:r>
                        <a:rPr lang="it-IT" sz="2000" b="0" i="0" kern="1200" dirty="0">
                          <a:solidFill>
                            <a:schemeClr val="bg1"/>
                          </a:solidFill>
                          <a:effectLst/>
                          <a:latin typeface="+mn-lt"/>
                          <a:ea typeface="+mn-ea"/>
                          <a:cs typeface="+mn-cs"/>
                        </a:rPr>
                        <a:t>, stipulati dalle OO.SS. comparativamente più rappresentative sul piano nazionale, di individuare limiti diversi da quelli previsti dal presente comma, esclusivamente </a:t>
                      </a:r>
                      <a:r>
                        <a:rPr lang="it-IT" sz="2000" b="1" i="0" kern="1200" dirty="0">
                          <a:solidFill>
                            <a:schemeClr val="bg1"/>
                          </a:solidFill>
                          <a:effectLst/>
                          <a:latin typeface="+mn-lt"/>
                          <a:ea typeface="+mn-ea"/>
                          <a:cs typeface="+mn-cs"/>
                        </a:rPr>
                        <a:t>per i datori di lavoro che occupano almeno 50 dipendenti</a:t>
                      </a:r>
                      <a:r>
                        <a:rPr lang="it-IT" sz="2000" b="0" i="0" kern="1200" dirty="0">
                          <a:solidFill>
                            <a:schemeClr val="bg1"/>
                          </a:solidFill>
                          <a:effectLst/>
                          <a:latin typeface="+mn-lt"/>
                          <a:ea typeface="+mn-ea"/>
                          <a:cs typeface="+mn-cs"/>
                        </a:rPr>
                        <a:t>, l'assunzione di nuovi apprendisti con contratto di apprendistato professionalizzante è subordinata alla prosecuzione, a tempo indeterminato, del rapporto di lavoro al termine del periodo di apprendistato, </a:t>
                      </a:r>
                      <a:r>
                        <a:rPr lang="it-IT" sz="2000" b="1" i="0" kern="1200" dirty="0">
                          <a:solidFill>
                            <a:schemeClr val="bg1"/>
                          </a:solidFill>
                          <a:effectLst/>
                          <a:latin typeface="+mn-lt"/>
                          <a:ea typeface="+mn-ea"/>
                          <a:cs typeface="+mn-cs"/>
                        </a:rPr>
                        <a:t>nei 36 mesi precedenti la nuova assunzione, di almeno il 20% degli apprendisti dipendenti dallo stesso datore di lavoro</a:t>
                      </a:r>
                      <a:r>
                        <a:rPr lang="it-IT" sz="2000" b="0" i="0" kern="1200" dirty="0">
                          <a:solidFill>
                            <a:schemeClr val="bg1"/>
                          </a:solidFill>
                          <a:effectLst/>
                          <a:latin typeface="+mn-lt"/>
                          <a:ea typeface="+mn-ea"/>
                          <a:cs typeface="+mn-cs"/>
                        </a:rPr>
                        <a:t>, restando esclusi dal computo i rapporti cessati per recesso durante il periodo di prova, dimissioni o licenziamento per giusta causa. </a:t>
                      </a:r>
                    </a:p>
                    <a:p>
                      <a:r>
                        <a:rPr lang="it-IT" sz="2000" dirty="0">
                          <a:solidFill>
                            <a:schemeClr val="bg1"/>
                          </a:solidFill>
                        </a:rPr>
                        <a:t>…</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6554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133EF2DD-D5BD-4CFD-97EA-A196CD313A02}" type="slidenum">
              <a:rPr lang="it-IT" altLang="it-IT" sz="1200">
                <a:solidFill>
                  <a:srgbClr val="FFFFFF"/>
                </a:solidFill>
              </a:rPr>
              <a:pPr>
                <a:spcBef>
                  <a:spcPct val="0"/>
                </a:spcBef>
                <a:buFontTx/>
                <a:buNone/>
                <a:defRPr/>
              </a:pPr>
              <a:t>75</a:t>
            </a:fld>
            <a:endParaRPr lang="it-IT" altLang="it-IT" sz="1200">
              <a:solidFill>
                <a:srgbClr val="FFFFFF"/>
              </a:solidFill>
            </a:endParaRPr>
          </a:p>
        </p:txBody>
      </p:sp>
      <p:pic>
        <p:nvPicPr>
          <p:cNvPr id="65548"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820378482"/>
              </p:ext>
            </p:extLst>
          </p:nvPr>
        </p:nvGraphicFramePr>
        <p:xfrm>
          <a:off x="395288" y="1844675"/>
          <a:ext cx="8353425" cy="3048000"/>
        </p:xfrm>
        <a:graphic>
          <a:graphicData uri="http://schemas.openxmlformats.org/drawingml/2006/table">
            <a:tbl>
              <a:tblPr/>
              <a:tblGrid>
                <a:gridCol w="8353425">
                  <a:extLst>
                    <a:ext uri="{9D8B030D-6E8A-4147-A177-3AD203B41FA5}">
                      <a16:colId xmlns:a16="http://schemas.microsoft.com/office/drawing/2014/main" val="20000"/>
                    </a:ext>
                  </a:extLst>
                </a:gridCol>
              </a:tblGrid>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4.3 La clausola legale di stabilizzazione modificata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371475">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it-IT" sz="2400" b="1" i="0" u="none" strike="noStrike" cap="none" normalizeH="0" baseline="0" dirty="0">
                          <a:ln>
                            <a:noFill/>
                          </a:ln>
                          <a:solidFill>
                            <a:srgbClr val="0070C0"/>
                          </a:solidFill>
                          <a:effectLst/>
                          <a:latin typeface="+mn-lt"/>
                        </a:rPr>
                        <a:t>Art. 42, comma 8), </a:t>
                      </a:r>
                      <a:r>
                        <a:rPr kumimoji="0" lang="it-IT" sz="2400" b="1" i="0" u="none" strike="noStrike" cap="none" normalizeH="0" baseline="0" dirty="0" err="1">
                          <a:ln>
                            <a:noFill/>
                          </a:ln>
                          <a:solidFill>
                            <a:srgbClr val="0070C0"/>
                          </a:solidFill>
                          <a:effectLst/>
                          <a:latin typeface="+mn-lt"/>
                        </a:rPr>
                        <a:t>D.Lgs.</a:t>
                      </a:r>
                      <a:r>
                        <a:rPr kumimoji="0" lang="it-IT" sz="2400" b="1" i="0" u="none" strike="noStrike" cap="none" normalizeH="0" baseline="0" dirty="0">
                          <a:ln>
                            <a:noFill/>
                          </a:ln>
                          <a:solidFill>
                            <a:srgbClr val="0070C0"/>
                          </a:solidFill>
                          <a:effectLst/>
                          <a:latin typeface="+mn-lt"/>
                        </a:rPr>
                        <a:t> 81/2015</a:t>
                      </a:r>
                    </a:p>
                    <a:p>
                      <a:r>
                        <a:rPr lang="it-IT" sz="2000" b="0" i="0" kern="1200" dirty="0">
                          <a:solidFill>
                            <a:schemeClr val="bg1"/>
                          </a:solidFill>
                          <a:effectLst/>
                          <a:latin typeface="+mn-lt"/>
                          <a:ea typeface="+mn-ea"/>
                          <a:cs typeface="+mn-cs"/>
                        </a:rPr>
                        <a:t>…</a:t>
                      </a:r>
                    </a:p>
                    <a:p>
                      <a:pPr algn="just"/>
                      <a:r>
                        <a:rPr lang="it-IT" sz="2000" b="0" i="0" u="sng" kern="1200" dirty="0">
                          <a:solidFill>
                            <a:schemeClr val="bg1"/>
                          </a:solidFill>
                          <a:effectLst/>
                          <a:latin typeface="+mn-lt"/>
                          <a:ea typeface="+mn-ea"/>
                          <a:cs typeface="+mn-cs"/>
                        </a:rPr>
                        <a:t>Qualora non sia rispettata la predetta percentuale</a:t>
                      </a:r>
                      <a:r>
                        <a:rPr lang="it-IT" sz="2000" b="0" i="0" kern="1200" dirty="0">
                          <a:solidFill>
                            <a:schemeClr val="bg1"/>
                          </a:solidFill>
                          <a:effectLst/>
                          <a:latin typeface="+mn-lt"/>
                          <a:ea typeface="+mn-ea"/>
                          <a:cs typeface="+mn-cs"/>
                        </a:rPr>
                        <a:t>, </a:t>
                      </a:r>
                      <a:r>
                        <a:rPr lang="it-IT" sz="2000" b="1" i="0" kern="1200" dirty="0">
                          <a:solidFill>
                            <a:schemeClr val="bg1"/>
                          </a:solidFill>
                          <a:effectLst/>
                          <a:latin typeface="+mn-lt"/>
                          <a:ea typeface="+mn-ea"/>
                          <a:cs typeface="+mn-cs"/>
                        </a:rPr>
                        <a:t>e' in ogni caso consentita l'assunzione di un apprendista </a:t>
                      </a:r>
                      <a:r>
                        <a:rPr lang="it-IT" sz="2000" b="0" i="0" kern="1200" dirty="0">
                          <a:solidFill>
                            <a:schemeClr val="bg1"/>
                          </a:solidFill>
                          <a:effectLst/>
                          <a:latin typeface="+mn-lt"/>
                          <a:ea typeface="+mn-ea"/>
                          <a:cs typeface="+mn-cs"/>
                        </a:rPr>
                        <a:t>con contratto professionalizzante. </a:t>
                      </a:r>
                    </a:p>
                    <a:p>
                      <a:pPr algn="just"/>
                      <a:endParaRPr lang="it-IT" sz="2000" b="0" i="0" u="sng" kern="1200" dirty="0">
                        <a:solidFill>
                          <a:schemeClr val="bg1"/>
                        </a:solidFill>
                        <a:effectLst/>
                        <a:latin typeface="+mn-lt"/>
                        <a:ea typeface="+mn-ea"/>
                        <a:cs typeface="+mn-cs"/>
                      </a:endParaRPr>
                    </a:p>
                    <a:p>
                      <a:pPr algn="just"/>
                      <a:r>
                        <a:rPr lang="it-IT" sz="2000" b="1" i="0" u="sng" kern="1200" dirty="0">
                          <a:solidFill>
                            <a:srgbClr val="0070C0"/>
                          </a:solidFill>
                          <a:effectLst/>
                          <a:latin typeface="+mn-lt"/>
                          <a:ea typeface="+mn-ea"/>
                          <a:cs typeface="+mn-cs"/>
                        </a:rPr>
                        <a:t>Gli apprendisti assunti in violazione dei limiti </a:t>
                      </a:r>
                      <a:r>
                        <a:rPr lang="it-IT" sz="2000" b="1" i="0" kern="1200" dirty="0">
                          <a:solidFill>
                            <a:srgbClr val="0070C0"/>
                          </a:solidFill>
                          <a:effectLst/>
                          <a:latin typeface="+mn-lt"/>
                          <a:ea typeface="+mn-ea"/>
                          <a:cs typeface="+mn-cs"/>
                        </a:rPr>
                        <a:t>di cui al presente comma sono considerati ordinari </a:t>
                      </a:r>
                      <a:r>
                        <a:rPr lang="it-IT" sz="2000" b="1" i="0" u="sng" kern="1200" dirty="0">
                          <a:solidFill>
                            <a:srgbClr val="0070C0"/>
                          </a:solidFill>
                          <a:effectLst/>
                          <a:latin typeface="+mn-lt"/>
                          <a:ea typeface="+mn-ea"/>
                          <a:cs typeface="+mn-cs"/>
                        </a:rPr>
                        <a:t>lavoratori subordinati a tempo indeterminato sin dalla data di costituzione del rapporto</a:t>
                      </a:r>
                      <a:r>
                        <a:rPr lang="it-IT" sz="1800" b="1" i="0" kern="1200" dirty="0">
                          <a:solidFill>
                            <a:srgbClr val="0070C0"/>
                          </a:solidFill>
                          <a:effectLst/>
                          <a:latin typeface="+mn-lt"/>
                          <a:ea typeface="+mn-ea"/>
                          <a:cs typeface="+mn-cs"/>
                        </a:rPr>
                        <a:t>.</a:t>
                      </a:r>
                      <a:endParaRPr lang="it-IT" sz="2000" b="1" dirty="0">
                        <a:solidFill>
                          <a:srgbClr val="0070C0"/>
                        </a:solidFill>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66571"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BD2A216-AEF8-4371-8D71-44BFD1EDE9B7}" type="slidenum">
              <a:rPr lang="it-IT" altLang="it-IT" sz="1200">
                <a:solidFill>
                  <a:srgbClr val="FFFFFF"/>
                </a:solidFill>
              </a:rPr>
              <a:pPr>
                <a:spcBef>
                  <a:spcPct val="0"/>
                </a:spcBef>
                <a:buFontTx/>
                <a:buNone/>
                <a:defRPr/>
              </a:pPr>
              <a:t>76</a:t>
            </a:fld>
            <a:endParaRPr lang="it-IT" altLang="it-IT" sz="1200">
              <a:solidFill>
                <a:srgbClr val="FFFFFF"/>
              </a:solidFill>
            </a:endParaRPr>
          </a:p>
        </p:txBody>
      </p:sp>
      <p:sp>
        <p:nvSpPr>
          <p:cNvPr id="7" name="Freccia in giù 6"/>
          <p:cNvSpPr/>
          <p:nvPr/>
        </p:nvSpPr>
        <p:spPr>
          <a:xfrm>
            <a:off x="4572000" y="5373688"/>
            <a:ext cx="484188" cy="9779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pic>
        <p:nvPicPr>
          <p:cNvPr id="66573"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10" name="CasellaDiTesto 9"/>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D6181DC9-B373-4516-845C-F1B81D697A35}" type="slidenum">
              <a:rPr lang="it-IT" altLang="it-IT" sz="1200">
                <a:solidFill>
                  <a:srgbClr val="FFFFFF"/>
                </a:solidFill>
              </a:rPr>
              <a:pPr>
                <a:spcBef>
                  <a:spcPct val="0"/>
                </a:spcBef>
                <a:buFontTx/>
                <a:buNone/>
                <a:defRPr/>
              </a:pPr>
              <a:t>77</a:t>
            </a:fld>
            <a:endParaRPr lang="it-IT" altLang="it-IT" sz="1200">
              <a:solidFill>
                <a:srgbClr val="FFFFFF"/>
              </a:solidFill>
            </a:endParaRPr>
          </a:p>
        </p:txBody>
      </p:sp>
      <p:cxnSp>
        <p:nvCxnSpPr>
          <p:cNvPr id="10" name="Connettore 4 9"/>
          <p:cNvCxnSpPr/>
          <p:nvPr/>
        </p:nvCxnSpPr>
        <p:spPr>
          <a:xfrm flipV="1">
            <a:off x="323850" y="3789363"/>
            <a:ext cx="8280400" cy="1152525"/>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sp>
        <p:nvSpPr>
          <p:cNvPr id="67589" name="CasellaDiTesto 14"/>
          <p:cNvSpPr txBox="1">
            <a:spLocks noChangeArrowheads="1"/>
          </p:cNvSpPr>
          <p:nvPr/>
        </p:nvSpPr>
        <p:spPr bwMode="auto">
          <a:xfrm>
            <a:off x="323850" y="5013325"/>
            <a:ext cx="9350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it-IT" altLang="it-IT" sz="1800" b="1">
                <a:solidFill>
                  <a:schemeClr val="bg1"/>
                </a:solidFill>
                <a:latin typeface="Arial" charset="0"/>
              </a:rPr>
              <a:t>10 dip.</a:t>
            </a:r>
          </a:p>
        </p:txBody>
      </p:sp>
      <p:sp>
        <p:nvSpPr>
          <p:cNvPr id="67590" name="CasellaDiTesto 18"/>
          <p:cNvSpPr txBox="1">
            <a:spLocks noChangeArrowheads="1"/>
          </p:cNvSpPr>
          <p:nvPr/>
        </p:nvSpPr>
        <p:spPr bwMode="auto">
          <a:xfrm>
            <a:off x="7596188" y="3789363"/>
            <a:ext cx="10080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it-IT" altLang="it-IT" sz="1800" b="1">
                <a:solidFill>
                  <a:schemeClr val="bg1"/>
                </a:solidFill>
                <a:latin typeface="Arial" charset="0"/>
              </a:rPr>
              <a:t>50 dip.</a:t>
            </a:r>
          </a:p>
        </p:txBody>
      </p:sp>
      <p:sp>
        <p:nvSpPr>
          <p:cNvPr id="23" name="Ovale 22"/>
          <p:cNvSpPr/>
          <p:nvPr/>
        </p:nvSpPr>
        <p:spPr>
          <a:xfrm>
            <a:off x="1547664" y="3789040"/>
            <a:ext cx="2016224" cy="936104"/>
          </a:xfrm>
          <a:prstGeom prst="ellipse">
            <a:avLst/>
          </a:prstGeom>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1400" b="1" dirty="0"/>
              <a:t>CLAUSOLA</a:t>
            </a:r>
          </a:p>
          <a:p>
            <a:pPr algn="ctr">
              <a:defRPr/>
            </a:pPr>
            <a:r>
              <a:rPr lang="it-IT" sz="1400" b="1" dirty="0"/>
              <a:t>LEGALE 50</a:t>
            </a:r>
            <a:r>
              <a:rPr lang="it-IT" b="1" dirty="0"/>
              <a:t>%</a:t>
            </a:r>
          </a:p>
        </p:txBody>
      </p:sp>
      <p:graphicFrame>
        <p:nvGraphicFramePr>
          <p:cNvPr id="26" name="Group 16"/>
          <p:cNvGraphicFramePr>
            <a:graphicFrameLocks noGrp="1"/>
          </p:cNvGraphicFramePr>
          <p:nvPr/>
        </p:nvGraphicFramePr>
        <p:xfrm>
          <a:off x="323850" y="1700213"/>
          <a:ext cx="8353426" cy="457200"/>
        </p:xfrm>
        <a:graphic>
          <a:graphicData uri="http://schemas.openxmlformats.org/drawingml/2006/table">
            <a:tbl>
              <a:tblPr/>
              <a:tblGrid>
                <a:gridCol w="4176713">
                  <a:extLst>
                    <a:ext uri="{9D8B030D-6E8A-4147-A177-3AD203B41FA5}">
                      <a16:colId xmlns:a16="http://schemas.microsoft.com/office/drawing/2014/main" val="20000"/>
                    </a:ext>
                  </a:extLst>
                </a:gridCol>
                <a:gridCol w="4176713">
                  <a:extLst>
                    <a:ext uri="{9D8B030D-6E8A-4147-A177-3AD203B41FA5}">
                      <a16:colId xmlns:a16="http://schemas.microsoft.com/office/drawing/2014/main" val="20001"/>
                    </a:ext>
                  </a:extLst>
                </a:gridCol>
              </a:tblGrid>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bg1"/>
                          </a:solidFill>
                          <a:effectLst/>
                          <a:latin typeface="Calibri" pitchFamily="34" charset="0"/>
                        </a:rPr>
                        <a:t>Legge </a:t>
                      </a:r>
                      <a:r>
                        <a:rPr kumimoji="0" lang="it-IT" sz="2400" b="1" i="0" u="none" strike="noStrike" cap="none" normalizeH="0" baseline="0" dirty="0" err="1">
                          <a:ln>
                            <a:noFill/>
                          </a:ln>
                          <a:solidFill>
                            <a:schemeClr val="bg1"/>
                          </a:solidFill>
                          <a:effectLst/>
                          <a:latin typeface="Calibri" pitchFamily="34" charset="0"/>
                        </a:rPr>
                        <a:t>Fornero</a:t>
                      </a:r>
                      <a:endParaRPr kumimoji="0" lang="it-IT" sz="2400" b="1" i="0" u="none" strike="noStrike" cap="none" normalizeH="0" baseline="0" dirty="0">
                        <a:ln>
                          <a:noFill/>
                        </a:ln>
                        <a:solidFill>
                          <a:schemeClr val="bg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bg1"/>
                          </a:solidFill>
                          <a:effectLst/>
                          <a:latin typeface="Calibri" pitchFamily="34" charset="0"/>
                        </a:rPr>
                        <a:t>Decreto </a:t>
                      </a:r>
                      <a:r>
                        <a:rPr kumimoji="0" lang="it-IT" sz="2400" b="1" i="0" u="none" strike="noStrike" cap="none" normalizeH="0" baseline="0" dirty="0" err="1">
                          <a:ln>
                            <a:noFill/>
                          </a:ln>
                          <a:solidFill>
                            <a:schemeClr val="bg1"/>
                          </a:solidFill>
                          <a:effectLst/>
                          <a:latin typeface="Calibri" pitchFamily="34" charset="0"/>
                        </a:rPr>
                        <a:t>Poletti</a:t>
                      </a:r>
                      <a:endParaRPr kumimoji="0" lang="it-IT" sz="2400" b="1" i="0" u="none" strike="noStrike" cap="none" normalizeH="0" baseline="0" dirty="0">
                        <a:ln>
                          <a:noFill/>
                        </a:ln>
                        <a:solidFill>
                          <a:schemeClr val="bg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bl>
          </a:graphicData>
        </a:graphic>
      </p:graphicFrame>
      <p:sp>
        <p:nvSpPr>
          <p:cNvPr id="14" name="Ovale 13"/>
          <p:cNvSpPr/>
          <p:nvPr/>
        </p:nvSpPr>
        <p:spPr>
          <a:xfrm>
            <a:off x="3491880" y="5157192"/>
            <a:ext cx="2016224" cy="936104"/>
          </a:xfrm>
          <a:prstGeom prst="ellipse">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r>
              <a:rPr lang="it-IT" sz="1400" b="1" dirty="0"/>
              <a:t>CLAUSOLA</a:t>
            </a:r>
          </a:p>
          <a:p>
            <a:pPr algn="ctr">
              <a:defRPr/>
            </a:pPr>
            <a:r>
              <a:rPr lang="it-IT" sz="1400" b="1" dirty="0"/>
              <a:t>CCNL</a:t>
            </a:r>
            <a:endParaRPr lang="it-IT" b="1" dirty="0"/>
          </a:p>
        </p:txBody>
      </p:sp>
      <p:sp>
        <p:nvSpPr>
          <p:cNvPr id="17" name="Ovale 16"/>
          <p:cNvSpPr/>
          <p:nvPr/>
        </p:nvSpPr>
        <p:spPr>
          <a:xfrm>
            <a:off x="5580112" y="2636912"/>
            <a:ext cx="2016224" cy="936104"/>
          </a:xfrm>
          <a:prstGeom prst="ellipse">
            <a:avLst/>
          </a:prstGeom>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1400" b="1" dirty="0"/>
              <a:t>CLAUSOLA</a:t>
            </a:r>
          </a:p>
          <a:p>
            <a:pPr algn="ctr">
              <a:defRPr/>
            </a:pPr>
            <a:r>
              <a:rPr lang="it-IT" sz="1400" b="1" dirty="0"/>
              <a:t>LEGALE 20</a:t>
            </a:r>
            <a:r>
              <a:rPr lang="it-IT" b="1" dirty="0"/>
              <a:t>%</a:t>
            </a:r>
          </a:p>
        </p:txBody>
      </p:sp>
      <p:pic>
        <p:nvPicPr>
          <p:cNvPr id="67608"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16" name="CasellaDiTesto 15"/>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2812716687"/>
              </p:ext>
            </p:extLst>
          </p:nvPr>
        </p:nvGraphicFramePr>
        <p:xfrm>
          <a:off x="395288" y="1844675"/>
          <a:ext cx="8353425" cy="4117975"/>
        </p:xfrm>
        <a:graphic>
          <a:graphicData uri="http://schemas.openxmlformats.org/drawingml/2006/table">
            <a:tbl>
              <a:tblPr/>
              <a:tblGrid>
                <a:gridCol w="8353425">
                  <a:extLst>
                    <a:ext uri="{9D8B030D-6E8A-4147-A177-3AD203B41FA5}">
                      <a16:colId xmlns:a16="http://schemas.microsoft.com/office/drawing/2014/main" val="20000"/>
                    </a:ext>
                  </a:extLst>
                </a:gridCol>
              </a:tblGrid>
              <a:tr h="88242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accent1"/>
                          </a:solidFill>
                          <a:effectLst/>
                          <a:latin typeface="Calibri" pitchFamily="34" charset="0"/>
                        </a:rPr>
                        <a:t>4.3 La clausola legale di stabilizzazione modificata</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2400" b="1" i="0" u="none" strike="noStrike" cap="none" normalizeH="0" baseline="0" dirty="0">
                          <a:ln>
                            <a:noFill/>
                          </a:ln>
                          <a:solidFill>
                            <a:srgbClr val="0070C0"/>
                          </a:solidFill>
                          <a:effectLst/>
                          <a:latin typeface="+mn-lt"/>
                        </a:rPr>
                        <a:t>L’interpretazione ministeriale (Circ. 18/2014)</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3235551">
                <a:tc>
                  <a:txBody>
                    <a:bodyPr/>
                    <a:lstStyle/>
                    <a:p>
                      <a:pPr algn="just"/>
                      <a:r>
                        <a:rPr lang="it-IT" sz="2200" u="none" dirty="0">
                          <a:solidFill>
                            <a:schemeClr val="bg1"/>
                          </a:solidFill>
                        </a:rPr>
                        <a:t>Le parti sociali potranno introdurre dette clausole solo per modificare il regime legale che prevede forme di stabilizzazione</a:t>
                      </a:r>
                      <a:r>
                        <a:rPr lang="it-IT" sz="2200" u="none" baseline="0" dirty="0">
                          <a:solidFill>
                            <a:schemeClr val="bg1"/>
                          </a:solidFill>
                        </a:rPr>
                        <a:t> solo per i datori di lavoro che occupano almeno 50 dipendenti e la cui violazione comporterà il disconoscimento degli apprendistati avviati in violazione dei limiti. </a:t>
                      </a:r>
                    </a:p>
                    <a:p>
                      <a:pPr algn="just"/>
                      <a:r>
                        <a:rPr lang="it-IT" sz="2200" baseline="0" dirty="0">
                          <a:solidFill>
                            <a:schemeClr val="bg1"/>
                          </a:solidFill>
                        </a:rPr>
                        <a:t>Per i datori di lavoro che occupano </a:t>
                      </a:r>
                      <a:r>
                        <a:rPr lang="it-IT" sz="2200" b="1" baseline="0" dirty="0">
                          <a:solidFill>
                            <a:schemeClr val="bg1"/>
                          </a:solidFill>
                        </a:rPr>
                        <a:t>sino a 49 dipendenti</a:t>
                      </a:r>
                      <a:r>
                        <a:rPr lang="it-IT" sz="2200" baseline="0" dirty="0">
                          <a:solidFill>
                            <a:schemeClr val="bg1"/>
                          </a:solidFill>
                        </a:rPr>
                        <a:t>, invece, la violazione di eventuali clausole di stabilizzazione previste dai CCNL, anche già vigenti, non potrà evidentemente avere il medesimo effetto trasformativo”.</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68619"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E08A739F-F3DC-4453-96E1-AA655513332C}" type="slidenum">
              <a:rPr lang="it-IT" altLang="it-IT" sz="1200">
                <a:solidFill>
                  <a:srgbClr val="FFFFFF"/>
                </a:solidFill>
              </a:rPr>
              <a:pPr>
                <a:spcBef>
                  <a:spcPct val="0"/>
                </a:spcBef>
                <a:buFontTx/>
                <a:buNone/>
                <a:defRPr/>
              </a:pPr>
              <a:t>78</a:t>
            </a:fld>
            <a:endParaRPr lang="it-IT" altLang="it-IT" sz="1200">
              <a:solidFill>
                <a:srgbClr val="FFFFFF"/>
              </a:solidFill>
            </a:endParaRPr>
          </a:p>
        </p:txBody>
      </p:sp>
      <p:pic>
        <p:nvPicPr>
          <p:cNvPr id="68620"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5"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253330CA-3FD3-431D-8299-4713A12255C2}" type="slidenum">
              <a:rPr lang="it-IT" altLang="it-IT" sz="1200">
                <a:solidFill>
                  <a:srgbClr val="FFFFFF"/>
                </a:solidFill>
              </a:rPr>
              <a:pPr>
                <a:spcBef>
                  <a:spcPct val="0"/>
                </a:spcBef>
                <a:buFontTx/>
                <a:buNone/>
                <a:defRPr/>
              </a:pPr>
              <a:t>79</a:t>
            </a:fld>
            <a:endParaRPr lang="it-IT" altLang="it-IT" sz="1200">
              <a:solidFill>
                <a:srgbClr val="FFFFFF"/>
              </a:solidFill>
            </a:endParaRPr>
          </a:p>
        </p:txBody>
      </p:sp>
      <p:cxnSp>
        <p:nvCxnSpPr>
          <p:cNvPr id="10" name="Connettore 4 9"/>
          <p:cNvCxnSpPr/>
          <p:nvPr/>
        </p:nvCxnSpPr>
        <p:spPr>
          <a:xfrm flipV="1">
            <a:off x="323850" y="4005263"/>
            <a:ext cx="8280400" cy="1152525"/>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sp>
        <p:nvSpPr>
          <p:cNvPr id="69637" name="CasellaDiTesto 14"/>
          <p:cNvSpPr txBox="1">
            <a:spLocks noChangeArrowheads="1"/>
          </p:cNvSpPr>
          <p:nvPr/>
        </p:nvSpPr>
        <p:spPr bwMode="auto">
          <a:xfrm>
            <a:off x="323850" y="5229225"/>
            <a:ext cx="9350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it-IT" altLang="it-IT" sz="1800" b="1">
                <a:solidFill>
                  <a:schemeClr val="bg1"/>
                </a:solidFill>
                <a:latin typeface="Arial" charset="0"/>
              </a:rPr>
              <a:t>10 dip.</a:t>
            </a:r>
          </a:p>
        </p:txBody>
      </p:sp>
      <p:sp>
        <p:nvSpPr>
          <p:cNvPr id="69638" name="CasellaDiTesto 18"/>
          <p:cNvSpPr txBox="1">
            <a:spLocks noChangeArrowheads="1"/>
          </p:cNvSpPr>
          <p:nvPr/>
        </p:nvSpPr>
        <p:spPr bwMode="auto">
          <a:xfrm>
            <a:off x="7596188" y="4005263"/>
            <a:ext cx="1008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it-IT" altLang="it-IT" sz="1800" b="1">
                <a:solidFill>
                  <a:schemeClr val="bg1"/>
                </a:solidFill>
                <a:latin typeface="Arial" charset="0"/>
              </a:rPr>
              <a:t>50 dip.</a:t>
            </a:r>
          </a:p>
        </p:txBody>
      </p:sp>
      <p:sp>
        <p:nvSpPr>
          <p:cNvPr id="23" name="Ovale 22"/>
          <p:cNvSpPr/>
          <p:nvPr/>
        </p:nvSpPr>
        <p:spPr>
          <a:xfrm>
            <a:off x="1547664" y="4077072"/>
            <a:ext cx="2016224" cy="936104"/>
          </a:xfrm>
          <a:prstGeom prst="ellipse">
            <a:avLst/>
          </a:prstGeom>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1400" b="1" dirty="0"/>
              <a:t>CLAUSOLA</a:t>
            </a:r>
          </a:p>
          <a:p>
            <a:pPr algn="ctr">
              <a:defRPr/>
            </a:pPr>
            <a:r>
              <a:rPr lang="it-IT" sz="1400" b="1" dirty="0"/>
              <a:t>LEGALE 50/30</a:t>
            </a:r>
            <a:r>
              <a:rPr lang="it-IT" b="1" dirty="0"/>
              <a:t>%</a:t>
            </a:r>
          </a:p>
        </p:txBody>
      </p:sp>
      <p:graphicFrame>
        <p:nvGraphicFramePr>
          <p:cNvPr id="26" name="Group 16"/>
          <p:cNvGraphicFramePr>
            <a:graphicFrameLocks noGrp="1"/>
          </p:cNvGraphicFramePr>
          <p:nvPr/>
        </p:nvGraphicFramePr>
        <p:xfrm>
          <a:off x="323850" y="1700213"/>
          <a:ext cx="8353426" cy="457200"/>
        </p:xfrm>
        <a:graphic>
          <a:graphicData uri="http://schemas.openxmlformats.org/drawingml/2006/table">
            <a:tbl>
              <a:tblPr/>
              <a:tblGrid>
                <a:gridCol w="4176713">
                  <a:extLst>
                    <a:ext uri="{9D8B030D-6E8A-4147-A177-3AD203B41FA5}">
                      <a16:colId xmlns:a16="http://schemas.microsoft.com/office/drawing/2014/main" val="20000"/>
                    </a:ext>
                  </a:extLst>
                </a:gridCol>
                <a:gridCol w="4176713">
                  <a:extLst>
                    <a:ext uri="{9D8B030D-6E8A-4147-A177-3AD203B41FA5}">
                      <a16:colId xmlns:a16="http://schemas.microsoft.com/office/drawing/2014/main" val="20001"/>
                    </a:ext>
                  </a:extLst>
                </a:gridCol>
              </a:tblGrid>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bg1"/>
                          </a:solidFill>
                          <a:effectLst/>
                          <a:latin typeface="Calibri" pitchFamily="34" charset="0"/>
                        </a:rPr>
                        <a:t>Legge </a:t>
                      </a:r>
                      <a:r>
                        <a:rPr kumimoji="0" lang="it-IT" sz="2400" b="1" i="0" u="none" strike="noStrike" cap="none" normalizeH="0" baseline="0" dirty="0" err="1">
                          <a:ln>
                            <a:noFill/>
                          </a:ln>
                          <a:solidFill>
                            <a:schemeClr val="bg1"/>
                          </a:solidFill>
                          <a:effectLst/>
                          <a:latin typeface="Calibri" pitchFamily="34" charset="0"/>
                        </a:rPr>
                        <a:t>Fornero</a:t>
                      </a:r>
                      <a:endParaRPr kumimoji="0" lang="it-IT" sz="2400" b="1" i="0" u="none" strike="noStrike" cap="none" normalizeH="0" baseline="0" dirty="0">
                        <a:ln>
                          <a:noFill/>
                        </a:ln>
                        <a:solidFill>
                          <a:schemeClr val="bg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bg1"/>
                          </a:solidFill>
                          <a:effectLst/>
                          <a:latin typeface="Calibri" pitchFamily="34" charset="0"/>
                        </a:rPr>
                        <a:t>Decreto Poletti + Circ. 18/2014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bl>
          </a:graphicData>
        </a:graphic>
      </p:graphicFrame>
      <p:sp>
        <p:nvSpPr>
          <p:cNvPr id="14" name="Ovale 13"/>
          <p:cNvSpPr/>
          <p:nvPr/>
        </p:nvSpPr>
        <p:spPr>
          <a:xfrm>
            <a:off x="1547664" y="5301208"/>
            <a:ext cx="2016224" cy="936104"/>
          </a:xfrm>
          <a:prstGeom prst="ellipse">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r>
              <a:rPr lang="it-IT" sz="1400" b="1" dirty="0"/>
              <a:t>CLAUSOLA</a:t>
            </a:r>
          </a:p>
          <a:p>
            <a:pPr algn="ctr">
              <a:defRPr/>
            </a:pPr>
            <a:r>
              <a:rPr lang="it-IT" sz="1400" b="1" dirty="0"/>
              <a:t>CCNL</a:t>
            </a:r>
            <a:endParaRPr lang="it-IT" b="1" dirty="0"/>
          </a:p>
        </p:txBody>
      </p:sp>
      <p:sp>
        <p:nvSpPr>
          <p:cNvPr id="16" name="Ovale 15"/>
          <p:cNvSpPr/>
          <p:nvPr/>
        </p:nvSpPr>
        <p:spPr>
          <a:xfrm>
            <a:off x="6588224" y="2348880"/>
            <a:ext cx="2016224" cy="936104"/>
          </a:xfrm>
          <a:prstGeom prst="ellipse">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r>
              <a:rPr lang="it-IT" sz="1400" b="1" dirty="0"/>
              <a:t>CLAUSOLA</a:t>
            </a:r>
          </a:p>
          <a:p>
            <a:pPr algn="ctr">
              <a:defRPr/>
            </a:pPr>
            <a:r>
              <a:rPr lang="it-IT" sz="1400" b="1" dirty="0"/>
              <a:t>CCNL</a:t>
            </a:r>
            <a:endParaRPr lang="it-IT" b="1" dirty="0"/>
          </a:p>
        </p:txBody>
      </p:sp>
      <p:sp>
        <p:nvSpPr>
          <p:cNvPr id="17" name="Ovale 16"/>
          <p:cNvSpPr/>
          <p:nvPr/>
        </p:nvSpPr>
        <p:spPr>
          <a:xfrm>
            <a:off x="4644008" y="2924944"/>
            <a:ext cx="2016224" cy="936104"/>
          </a:xfrm>
          <a:prstGeom prst="ellipse">
            <a:avLst/>
          </a:prstGeom>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1400" b="1" dirty="0"/>
              <a:t>CLAUSOLA</a:t>
            </a:r>
          </a:p>
          <a:p>
            <a:pPr algn="ctr">
              <a:defRPr/>
            </a:pPr>
            <a:r>
              <a:rPr lang="it-IT" sz="1400" b="1" dirty="0"/>
              <a:t>LEGALE 20</a:t>
            </a:r>
            <a:r>
              <a:rPr lang="it-IT" b="1" dirty="0"/>
              <a:t>%</a:t>
            </a:r>
          </a:p>
        </p:txBody>
      </p:sp>
      <p:pic>
        <p:nvPicPr>
          <p:cNvPr id="69659"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15" name="CasellaDiTesto 14"/>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3367820459"/>
              </p:ext>
            </p:extLst>
          </p:nvPr>
        </p:nvGraphicFramePr>
        <p:xfrm>
          <a:off x="411163" y="1599458"/>
          <a:ext cx="8353425" cy="5029074"/>
        </p:xfrm>
        <a:graphic>
          <a:graphicData uri="http://schemas.openxmlformats.org/drawingml/2006/table">
            <a:tbl>
              <a:tblPr/>
              <a:tblGrid>
                <a:gridCol w="8353425">
                  <a:extLst>
                    <a:ext uri="{9D8B030D-6E8A-4147-A177-3AD203B41FA5}">
                      <a16:colId xmlns:a16="http://schemas.microsoft.com/office/drawing/2014/main" val="20000"/>
                    </a:ext>
                  </a:extLst>
                </a:gridCol>
              </a:tblGrid>
              <a:tr h="45714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tx1"/>
                          </a:solidFill>
                          <a:effectLst/>
                          <a:latin typeface="Calibri" pitchFamily="34" charset="0"/>
                        </a:rPr>
                        <a:t>4.3 La clausola contrattuale di stabilizzazione</a:t>
                      </a: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5110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i="0" u="none" strike="noStrike" cap="none" normalizeH="0" baseline="0" dirty="0">
                          <a:ln>
                            <a:noFill/>
                          </a:ln>
                          <a:solidFill>
                            <a:schemeClr val="bg1"/>
                          </a:solidFill>
                          <a:effectLst/>
                          <a:latin typeface="Calibri" pitchFamily="34" charset="0"/>
                        </a:rPr>
                        <a:t>(</a:t>
                      </a:r>
                      <a:r>
                        <a:rPr kumimoji="0" lang="it-IT" sz="2400" b="1" i="0" u="none" strike="noStrike" cap="none" normalizeH="0" baseline="0" dirty="0">
                          <a:ln>
                            <a:noFill/>
                          </a:ln>
                          <a:solidFill>
                            <a:srgbClr val="FF0000"/>
                          </a:solidFill>
                          <a:effectLst/>
                          <a:latin typeface="Calibri" pitchFamily="34" charset="0"/>
                        </a:rPr>
                        <a:t>non più valida dal 21/03/2014, per le strutture sotto i 50 dipendenti – circ. 18/2014</a:t>
                      </a:r>
                      <a:r>
                        <a:rPr kumimoji="0" lang="it-IT" sz="2400" b="0" i="0" u="none" strike="noStrike" cap="none" normalizeH="0" baseline="0" dirty="0">
                          <a:ln>
                            <a:noFill/>
                          </a:ln>
                          <a:solidFill>
                            <a:schemeClr val="bg1"/>
                          </a:solidFill>
                          <a:effectLst/>
                          <a:latin typeface="Calibri" pitchFamily="34" charset="0"/>
                        </a:rPr>
                        <a:t>) </a:t>
                      </a: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3017339">
                <a:tc>
                  <a:txBody>
                    <a:bodyPr/>
                    <a:lstStyle/>
                    <a:p>
                      <a:pPr algn="ctr"/>
                      <a:r>
                        <a:rPr lang="it-IT" sz="2400" b="1" kern="1200" dirty="0">
                          <a:solidFill>
                            <a:schemeClr val="bg1"/>
                          </a:solidFill>
                          <a:latin typeface="+mn-lt"/>
                          <a:ea typeface="+mn-ea"/>
                          <a:cs typeface="+mn-cs"/>
                        </a:rPr>
                        <a:t>Studi Professionali</a:t>
                      </a:r>
                    </a:p>
                    <a:p>
                      <a:pPr algn="just"/>
                      <a:r>
                        <a:rPr lang="it-IT" sz="2400" b="0" kern="1200" dirty="0">
                          <a:solidFill>
                            <a:schemeClr val="bg1"/>
                          </a:solidFill>
                          <a:latin typeface="+mn-lt"/>
                          <a:ea typeface="+mn-ea"/>
                          <a:cs typeface="+mn-cs"/>
                        </a:rPr>
                        <a:t>Per poter assumere lavoratori apprendisti con il contratto di apprendistato professionalizzante e di mestiere il datore di lavoro deve aver mantenuto in servizio </a:t>
                      </a:r>
                      <a:r>
                        <a:rPr lang="it-IT" sz="2400" b="1" kern="1200" dirty="0">
                          <a:solidFill>
                            <a:schemeClr val="bg1"/>
                          </a:solidFill>
                          <a:latin typeface="+mn-lt"/>
                          <a:ea typeface="+mn-ea"/>
                          <a:cs typeface="+mn-cs"/>
                        </a:rPr>
                        <a:t>almeno il 20%, per le strutture sotto i 50 dipendenti e il 50%, per quelle sopra i 50 dipendenti</a:t>
                      </a:r>
                      <a:r>
                        <a:rPr lang="it-IT" sz="2400" b="0" kern="1200" dirty="0">
                          <a:solidFill>
                            <a:schemeClr val="bg1"/>
                          </a:solidFill>
                          <a:latin typeface="+mn-lt"/>
                          <a:ea typeface="+mn-ea"/>
                          <a:cs typeface="+mn-cs"/>
                        </a:rPr>
                        <a:t>, dei </a:t>
                      </a:r>
                      <a:r>
                        <a:rPr lang="it-IT" sz="2400" b="1" kern="1200" dirty="0">
                          <a:solidFill>
                            <a:schemeClr val="bg1"/>
                          </a:solidFill>
                          <a:latin typeface="+mn-lt"/>
                          <a:ea typeface="+mn-ea"/>
                          <a:cs typeface="+mn-cs"/>
                        </a:rPr>
                        <a:t>lavoratori</a:t>
                      </a:r>
                      <a:r>
                        <a:rPr lang="it-IT" sz="2400" b="0" kern="1200" dirty="0">
                          <a:solidFill>
                            <a:schemeClr val="bg1"/>
                          </a:solidFill>
                          <a:latin typeface="+mn-lt"/>
                          <a:ea typeface="+mn-ea"/>
                          <a:cs typeface="+mn-cs"/>
                        </a:rPr>
                        <a:t> il cui contratto di apprendistato sia venuto a </a:t>
                      </a:r>
                      <a:r>
                        <a:rPr lang="it-IT" sz="2400" b="1" kern="1200" dirty="0">
                          <a:solidFill>
                            <a:schemeClr val="bg1"/>
                          </a:solidFill>
                          <a:latin typeface="+mn-lt"/>
                          <a:ea typeface="+mn-ea"/>
                          <a:cs typeface="+mn-cs"/>
                        </a:rPr>
                        <a:t>scadere</a:t>
                      </a:r>
                      <a:r>
                        <a:rPr lang="it-IT" sz="2400" b="0" kern="1200" dirty="0">
                          <a:solidFill>
                            <a:schemeClr val="bg1"/>
                          </a:solidFill>
                          <a:latin typeface="+mn-lt"/>
                          <a:ea typeface="+mn-ea"/>
                          <a:cs typeface="+mn-cs"/>
                        </a:rPr>
                        <a:t> </a:t>
                      </a:r>
                      <a:r>
                        <a:rPr lang="it-IT" sz="2400" b="1" kern="1200" dirty="0">
                          <a:solidFill>
                            <a:schemeClr val="bg1"/>
                          </a:solidFill>
                          <a:latin typeface="+mn-lt"/>
                          <a:ea typeface="+mn-ea"/>
                          <a:cs typeface="+mn-cs"/>
                        </a:rPr>
                        <a:t>nei 18 mesi precedenti</a:t>
                      </a:r>
                      <a:r>
                        <a:rPr lang="it-IT" sz="2400" b="0" kern="1200" dirty="0">
                          <a:solidFill>
                            <a:schemeClr val="bg1"/>
                          </a:solidFill>
                          <a:latin typeface="+mn-lt"/>
                          <a:ea typeface="+mn-ea"/>
                          <a:cs typeface="+mn-cs"/>
                        </a:rPr>
                        <a:t>; a tal fine non si computano i lavoratori che si siano dimessi, quelli licenziati per giusta causa o giustificato motivo e i contratti risolti nel corso o al termine del periodo di prova…</a:t>
                      </a:r>
                      <a:r>
                        <a:rPr lang="it-IT" sz="2000" b="0" kern="1200" dirty="0">
                          <a:solidFill>
                            <a:schemeClr val="bg1"/>
                          </a:solidFill>
                          <a:latin typeface="+mn-lt"/>
                          <a:ea typeface="+mn-ea"/>
                          <a:cs typeface="+mn-cs"/>
                        </a:rPr>
                        <a:t> </a:t>
                      </a: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70669"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EA681296-CF3F-45A3-899A-4E5861F2500F}" type="slidenum">
              <a:rPr lang="it-IT" altLang="it-IT" sz="1200">
                <a:solidFill>
                  <a:srgbClr val="FFFFFF"/>
                </a:solidFill>
              </a:rPr>
              <a:pPr>
                <a:spcBef>
                  <a:spcPct val="0"/>
                </a:spcBef>
                <a:buFontTx/>
                <a:buNone/>
                <a:defRPr/>
              </a:pPr>
              <a:t>80</a:t>
            </a:fld>
            <a:endParaRPr lang="it-IT" altLang="it-IT" sz="1200">
              <a:solidFill>
                <a:srgbClr val="FFFFFF"/>
              </a:solidFill>
            </a:endParaRPr>
          </a:p>
        </p:txBody>
      </p:sp>
      <p:pic>
        <p:nvPicPr>
          <p:cNvPr id="70670"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900127525"/>
              </p:ext>
            </p:extLst>
          </p:nvPr>
        </p:nvGraphicFramePr>
        <p:xfrm>
          <a:off x="395288" y="1844675"/>
          <a:ext cx="8353425" cy="3932179"/>
        </p:xfrm>
        <a:graphic>
          <a:graphicData uri="http://schemas.openxmlformats.org/drawingml/2006/table">
            <a:tbl>
              <a:tblPr/>
              <a:tblGrid>
                <a:gridCol w="8353425">
                  <a:extLst>
                    <a:ext uri="{9D8B030D-6E8A-4147-A177-3AD203B41FA5}">
                      <a16:colId xmlns:a16="http://schemas.microsoft.com/office/drawing/2014/main" val="20000"/>
                    </a:ext>
                  </a:extLst>
                </a:gridCol>
              </a:tblGrid>
              <a:tr h="45723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tx1"/>
                          </a:solidFill>
                          <a:effectLst/>
                          <a:latin typeface="Calibri" pitchFamily="34" charset="0"/>
                        </a:rPr>
                        <a:t>4.3 La clausola contrattuale di stabilizzazione</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79016">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2400" b="0" i="0" u="none" strike="noStrike" cap="none" normalizeH="0" baseline="0" dirty="0">
                          <a:ln>
                            <a:noFill/>
                          </a:ln>
                          <a:solidFill>
                            <a:schemeClr val="bg1"/>
                          </a:solidFill>
                          <a:effectLst/>
                          <a:latin typeface="Calibri" pitchFamily="34" charset="0"/>
                        </a:rPr>
                        <a:t>(</a:t>
                      </a:r>
                      <a:r>
                        <a:rPr kumimoji="0" lang="it-IT" sz="2400" b="1" i="0" u="none" strike="noStrike" cap="none" normalizeH="0" baseline="0" dirty="0">
                          <a:ln>
                            <a:noFill/>
                          </a:ln>
                          <a:solidFill>
                            <a:srgbClr val="FF0000"/>
                          </a:solidFill>
                          <a:effectLst/>
                          <a:latin typeface="Calibri" pitchFamily="34" charset="0"/>
                        </a:rPr>
                        <a:t>non più valida dal 21/03/2014, per le strutture sotto i 50 dipendenti – circ. 18/2014</a:t>
                      </a:r>
                      <a:r>
                        <a:rPr kumimoji="0" lang="it-IT" sz="2400" b="0" i="0" u="none" strike="noStrike" cap="none" normalizeH="0" baseline="0" dirty="0">
                          <a:ln>
                            <a:noFill/>
                          </a:ln>
                          <a:solidFill>
                            <a:schemeClr val="bg1"/>
                          </a:solidFill>
                          <a:effectLst/>
                          <a:latin typeface="Calibri" pitchFamily="34" charset="0"/>
                        </a:rPr>
                        <a:t>)</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2651974">
                <a:tc>
                  <a:txBody>
                    <a:bodyPr/>
                    <a:lstStyle/>
                    <a:p>
                      <a:pPr algn="ctr"/>
                      <a:r>
                        <a:rPr lang="it-IT" sz="2400" b="1" kern="1200" dirty="0">
                          <a:solidFill>
                            <a:schemeClr val="bg1"/>
                          </a:solidFill>
                          <a:latin typeface="+mn-lt"/>
                          <a:ea typeface="+mn-ea"/>
                          <a:cs typeface="+mn-cs"/>
                        </a:rPr>
                        <a:t>Commercio</a:t>
                      </a:r>
                    </a:p>
                    <a:p>
                      <a:pPr algn="just"/>
                      <a:r>
                        <a:rPr lang="it-IT" sz="2400" b="0" kern="1200" dirty="0">
                          <a:solidFill>
                            <a:schemeClr val="bg1"/>
                          </a:solidFill>
                          <a:latin typeface="+mn-lt"/>
                          <a:ea typeface="+mn-ea"/>
                          <a:cs typeface="+mn-cs"/>
                        </a:rPr>
                        <a:t>Le imprese non potranno assumere apprendisti qualora non abbiano mantenuto in servizio </a:t>
                      </a:r>
                      <a:r>
                        <a:rPr lang="it-IT" sz="2400" b="1" kern="1200" dirty="0">
                          <a:solidFill>
                            <a:schemeClr val="bg1"/>
                          </a:solidFill>
                          <a:latin typeface="+mn-lt"/>
                          <a:ea typeface="+mn-ea"/>
                          <a:cs typeface="+mn-cs"/>
                        </a:rPr>
                        <a:t>almeno il 20% dei lavoratori</a:t>
                      </a:r>
                      <a:r>
                        <a:rPr lang="it-IT" sz="2400" b="0" kern="1200" dirty="0">
                          <a:solidFill>
                            <a:schemeClr val="bg1"/>
                          </a:solidFill>
                          <a:latin typeface="+mn-lt"/>
                          <a:ea typeface="+mn-ea"/>
                          <a:cs typeface="+mn-cs"/>
                        </a:rPr>
                        <a:t> il cui contratto di apprendistato professionalizzante sia già venuto a scadere </a:t>
                      </a:r>
                      <a:r>
                        <a:rPr lang="it-IT" sz="2400" b="1" kern="1200" dirty="0">
                          <a:solidFill>
                            <a:schemeClr val="bg1"/>
                          </a:solidFill>
                          <a:latin typeface="+mn-lt"/>
                          <a:ea typeface="+mn-ea"/>
                          <a:cs typeface="+mn-cs"/>
                        </a:rPr>
                        <a:t>nei trentasei mesi precedenti</a:t>
                      </a:r>
                      <a:r>
                        <a:rPr lang="it-IT" sz="2400" b="0" kern="1200" dirty="0">
                          <a:solidFill>
                            <a:schemeClr val="bg1"/>
                          </a:solidFill>
                          <a:latin typeface="+mn-lt"/>
                          <a:ea typeface="+mn-ea"/>
                          <a:cs typeface="+mn-cs"/>
                        </a:rPr>
                        <a:t>, ivi compresi i lavoratori somministrati che abbiano svolto l'intero periodo di apprendistato presso le medesime... .</a:t>
                      </a:r>
                      <a:endParaRPr lang="it-IT" sz="2400" b="0" kern="1200" baseline="0" dirty="0">
                        <a:solidFill>
                          <a:schemeClr val="bg1"/>
                        </a:solidFill>
                        <a:latin typeface="+mn-lt"/>
                        <a:ea typeface="+mn-ea"/>
                        <a:cs typeface="+mn-cs"/>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71693"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B3F16E0-2205-4D16-95B7-180001400FB8}" type="slidenum">
              <a:rPr lang="it-IT" altLang="it-IT" sz="1200">
                <a:solidFill>
                  <a:srgbClr val="FFFFFF"/>
                </a:solidFill>
              </a:rPr>
              <a:pPr>
                <a:spcBef>
                  <a:spcPct val="0"/>
                </a:spcBef>
                <a:buFontTx/>
                <a:buNone/>
                <a:defRPr/>
              </a:pPr>
              <a:t>81</a:t>
            </a:fld>
            <a:endParaRPr lang="it-IT" altLang="it-IT" sz="1200">
              <a:solidFill>
                <a:srgbClr val="FFFFFF"/>
              </a:solidFill>
            </a:endParaRPr>
          </a:p>
        </p:txBody>
      </p:sp>
      <p:pic>
        <p:nvPicPr>
          <p:cNvPr id="71694"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3299843946"/>
              </p:ext>
            </p:extLst>
          </p:nvPr>
        </p:nvGraphicFramePr>
        <p:xfrm>
          <a:off x="395288" y="1844675"/>
          <a:ext cx="8353425" cy="4297554"/>
        </p:xfrm>
        <a:graphic>
          <a:graphicData uri="http://schemas.openxmlformats.org/drawingml/2006/table">
            <a:tbl>
              <a:tblPr/>
              <a:tblGrid>
                <a:gridCol w="8353425">
                  <a:extLst>
                    <a:ext uri="{9D8B030D-6E8A-4147-A177-3AD203B41FA5}">
                      <a16:colId xmlns:a16="http://schemas.microsoft.com/office/drawing/2014/main" val="20000"/>
                    </a:ext>
                  </a:extLst>
                </a:gridCol>
              </a:tblGrid>
              <a:tr h="45714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tx1"/>
                          </a:solidFill>
                          <a:effectLst/>
                          <a:latin typeface="Calibri" pitchFamily="34" charset="0"/>
                        </a:rPr>
                        <a:t>4.3 La clausola contrattuale di stabilizzazione</a:t>
                      </a: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51103">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2400" b="0" i="0" u="none" strike="noStrike" cap="none" normalizeH="0" baseline="0" dirty="0">
                          <a:ln>
                            <a:noFill/>
                          </a:ln>
                          <a:solidFill>
                            <a:schemeClr val="bg1"/>
                          </a:solidFill>
                          <a:effectLst/>
                          <a:latin typeface="Calibri" pitchFamily="34" charset="0"/>
                        </a:rPr>
                        <a:t>(</a:t>
                      </a:r>
                      <a:r>
                        <a:rPr kumimoji="0" lang="it-IT" sz="2400" b="1" i="0" u="none" strike="noStrike" cap="none" normalizeH="0" baseline="0" dirty="0">
                          <a:ln>
                            <a:noFill/>
                          </a:ln>
                          <a:solidFill>
                            <a:srgbClr val="FF0000"/>
                          </a:solidFill>
                          <a:effectLst/>
                          <a:latin typeface="Calibri" pitchFamily="34" charset="0"/>
                        </a:rPr>
                        <a:t>non più valida dal 21/03/2014, per le strutture sotto i 50 dipendenti – circ. 18/2014</a:t>
                      </a:r>
                      <a:r>
                        <a:rPr kumimoji="0" lang="it-IT" sz="2400" b="0" i="0" u="none" strike="noStrike" cap="none" normalizeH="0" baseline="0" dirty="0">
                          <a:ln>
                            <a:noFill/>
                          </a:ln>
                          <a:solidFill>
                            <a:schemeClr val="bg1"/>
                          </a:solidFill>
                          <a:effectLst/>
                          <a:latin typeface="Calibri" pitchFamily="34" charset="0"/>
                        </a:rPr>
                        <a:t>)</a:t>
                      </a: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3017339">
                <a:tc>
                  <a:txBody>
                    <a:bodyPr/>
                    <a:lstStyle/>
                    <a:p>
                      <a:pPr algn="ctr"/>
                      <a:r>
                        <a:rPr lang="it-IT" sz="2400" b="1" kern="1200" dirty="0">
                          <a:solidFill>
                            <a:schemeClr val="bg1"/>
                          </a:solidFill>
                          <a:latin typeface="+mn-lt"/>
                          <a:ea typeface="+mn-ea"/>
                          <a:cs typeface="+mn-cs"/>
                        </a:rPr>
                        <a:t>Trasporto merci</a:t>
                      </a:r>
                    </a:p>
                    <a:p>
                      <a:pPr algn="just"/>
                      <a:r>
                        <a:rPr lang="it-IT" sz="2400" b="0" kern="1200" dirty="0">
                          <a:solidFill>
                            <a:schemeClr val="bg1"/>
                          </a:solidFill>
                          <a:latin typeface="+mn-lt"/>
                          <a:ea typeface="+mn-ea"/>
                          <a:cs typeface="+mn-cs"/>
                        </a:rPr>
                        <a:t>La facoltà di assunzione con contratto di apprendistato professionalizzante per i profili di cui alla tabella B) in questione non è esercitabile dalle aziende che, al momento della stipula di un nuovo contratto, risultino non aver mantenuto in servizio </a:t>
                      </a:r>
                      <a:r>
                        <a:rPr lang="it-IT" sz="2400" b="1" kern="1200" dirty="0">
                          <a:solidFill>
                            <a:srgbClr val="000000"/>
                          </a:solidFill>
                          <a:latin typeface="+mn-lt"/>
                          <a:ea typeface="+mn-ea"/>
                          <a:cs typeface="+mn-cs"/>
                        </a:rPr>
                        <a:t>almeno il 90% dei contratti di apprendistato, relativi agli stessi profili, scaduti nei 12 mesi precedenti; detta regola non trova applicazione fino a 3 unità non </a:t>
                      </a:r>
                      <a:r>
                        <a:rPr lang="it-IT" sz="2400" b="1" kern="1200" dirty="0" err="1">
                          <a:solidFill>
                            <a:srgbClr val="000000"/>
                          </a:solidFill>
                          <a:latin typeface="+mn-lt"/>
                          <a:ea typeface="+mn-ea"/>
                          <a:cs typeface="+mn-cs"/>
                        </a:rPr>
                        <a:t>confermate</a:t>
                      </a:r>
                      <a:r>
                        <a:rPr lang="it-IT" sz="2400" b="0" kern="1200" dirty="0" err="1">
                          <a:solidFill>
                            <a:schemeClr val="bg1"/>
                          </a:solidFill>
                          <a:latin typeface="+mn-lt"/>
                          <a:ea typeface="+mn-ea"/>
                          <a:cs typeface="+mn-cs"/>
                        </a:rPr>
                        <a:t>…</a:t>
                      </a:r>
                      <a:endParaRPr lang="it-IT" sz="2400" b="0" dirty="0">
                        <a:solidFill>
                          <a:schemeClr val="bg1"/>
                        </a:solidFill>
                      </a:endParaRP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7271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13A9DD70-6BED-4C10-973C-28D2DC1C05EB}" type="slidenum">
              <a:rPr lang="it-IT" altLang="it-IT" sz="1200">
                <a:solidFill>
                  <a:srgbClr val="FFFFFF"/>
                </a:solidFill>
              </a:rPr>
              <a:pPr>
                <a:spcBef>
                  <a:spcPct val="0"/>
                </a:spcBef>
                <a:buFontTx/>
                <a:buNone/>
                <a:defRPr/>
              </a:pPr>
              <a:t>82</a:t>
            </a:fld>
            <a:endParaRPr lang="it-IT" altLang="it-IT" sz="1200">
              <a:solidFill>
                <a:srgbClr val="FFFFFF"/>
              </a:solidFill>
            </a:endParaRPr>
          </a:p>
        </p:txBody>
      </p:sp>
      <p:pic>
        <p:nvPicPr>
          <p:cNvPr id="72718"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638487061"/>
              </p:ext>
            </p:extLst>
          </p:nvPr>
        </p:nvGraphicFramePr>
        <p:xfrm>
          <a:off x="395288" y="1506538"/>
          <a:ext cx="8353425" cy="4694237"/>
        </p:xfrm>
        <a:graphic>
          <a:graphicData uri="http://schemas.openxmlformats.org/drawingml/2006/table">
            <a:tbl>
              <a:tblPr/>
              <a:tblGrid>
                <a:gridCol w="8353425">
                  <a:extLst>
                    <a:ext uri="{9D8B030D-6E8A-4147-A177-3AD203B41FA5}">
                      <a16:colId xmlns:a16="http://schemas.microsoft.com/office/drawing/2014/main" val="20000"/>
                    </a:ext>
                  </a:extLst>
                </a:gridCol>
              </a:tblGrid>
              <a:tr h="45723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Le novità del d.l. 76/2013 </a:t>
                      </a:r>
                      <a:r>
                        <a:rPr kumimoji="0" lang="it-IT" sz="2400" b="1" i="0" u="sng" strike="noStrike" cap="none" normalizeH="0" baseline="0" dirty="0">
                          <a:ln>
                            <a:noFill/>
                          </a:ln>
                          <a:solidFill>
                            <a:srgbClr val="0070C0"/>
                          </a:solidFill>
                          <a:effectLst/>
                          <a:latin typeface="Calibri" pitchFamily="34" charset="0"/>
                        </a:rPr>
                        <a:t>prima e dopo</a:t>
                      </a:r>
                      <a:r>
                        <a:rPr kumimoji="0" lang="it-IT" sz="2400" b="1" i="0" u="none" strike="noStrike" cap="none" normalizeH="0" baseline="0" dirty="0">
                          <a:ln>
                            <a:noFill/>
                          </a:ln>
                          <a:solidFill>
                            <a:srgbClr val="0070C0"/>
                          </a:solidFill>
                          <a:effectLst/>
                          <a:latin typeface="Calibri" pitchFamily="34" charset="0"/>
                        </a:rPr>
                        <a:t> la conversione in legge</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45723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accent1"/>
                          </a:solidFill>
                          <a:effectLst/>
                          <a:latin typeface="Calibri" pitchFamily="34" charset="0"/>
                        </a:rPr>
                        <a:t>4.4 Il Libretto formativo – art. 2, comma 2, lettera b)</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3779775">
                <a:tc>
                  <a:txBody>
                    <a:bodyPr/>
                    <a:lstStyle/>
                    <a:p>
                      <a:pPr marL="0" marR="0" lvl="0" indent="0" algn="just" defTabSz="914400" rtl="0" eaLnBrk="1" fontAlgn="base" latinLnBrk="0" hangingPunct="1">
                        <a:lnSpc>
                          <a:spcPct val="100000"/>
                        </a:lnSpc>
                        <a:spcBef>
                          <a:spcPct val="0"/>
                        </a:spcBef>
                        <a:spcAft>
                          <a:spcPct val="0"/>
                        </a:spcAft>
                        <a:buClrTx/>
                        <a:buSzTx/>
                        <a:buFont typeface="Arial" charset="0"/>
                        <a:buNone/>
                        <a:tabLst/>
                      </a:pPr>
                      <a:r>
                        <a:rPr kumimoji="0" lang="it-IT" sz="2200" b="0" i="0" u="none" strike="noStrike" cap="none" normalizeH="0" baseline="0" dirty="0">
                          <a:ln>
                            <a:noFill/>
                          </a:ln>
                          <a:solidFill>
                            <a:schemeClr val="bg1"/>
                          </a:solidFill>
                          <a:effectLst/>
                          <a:latin typeface="Calibri" pitchFamily="34" charset="0"/>
                        </a:rPr>
                        <a:t>L’art. 2, comma, 2 lett. b) dispone che la </a:t>
                      </a:r>
                      <a:r>
                        <a:rPr kumimoji="0" lang="it-IT" sz="2200" b="1" i="0" u="none" strike="noStrike" cap="none" normalizeH="0" baseline="0" dirty="0">
                          <a:ln>
                            <a:noFill/>
                          </a:ln>
                          <a:solidFill>
                            <a:schemeClr val="bg1"/>
                          </a:solidFill>
                          <a:effectLst/>
                          <a:latin typeface="Calibri" pitchFamily="34" charset="0"/>
                        </a:rPr>
                        <a:t>registrazione della formazione</a:t>
                      </a:r>
                      <a:r>
                        <a:rPr kumimoji="0" lang="it-IT" sz="2200" b="0" i="0" u="none" strike="noStrike" cap="none" normalizeH="0" baseline="0" dirty="0">
                          <a:ln>
                            <a:noFill/>
                          </a:ln>
                          <a:solidFill>
                            <a:schemeClr val="bg1"/>
                          </a:solidFill>
                          <a:effectLst/>
                          <a:latin typeface="Calibri" pitchFamily="34" charset="0"/>
                        </a:rPr>
                        <a:t> e della qualifica professionale a fini contrattuali eventualmente acquisita è effettuata in un documento avente i contenuti minimi del modello di </a:t>
                      </a:r>
                      <a:r>
                        <a:rPr kumimoji="0" lang="it-IT" sz="2200" b="1" i="0" u="none" strike="noStrike" cap="none" normalizeH="0" baseline="0" dirty="0">
                          <a:ln>
                            <a:noFill/>
                          </a:ln>
                          <a:solidFill>
                            <a:schemeClr val="bg1"/>
                          </a:solidFill>
                          <a:effectLst/>
                          <a:latin typeface="Calibri" pitchFamily="34" charset="0"/>
                        </a:rPr>
                        <a:t>Libretto formativo del cittadini </a:t>
                      </a:r>
                      <a:r>
                        <a:rPr kumimoji="0" lang="it-IT" sz="2200" b="0" i="0" u="none" strike="noStrike" cap="none" normalizeH="0" baseline="0" dirty="0">
                          <a:ln>
                            <a:noFill/>
                          </a:ln>
                          <a:solidFill>
                            <a:schemeClr val="bg1"/>
                          </a:solidFill>
                          <a:effectLst/>
                          <a:latin typeface="Calibri" pitchFamily="34" charset="0"/>
                        </a:rPr>
                        <a:t>di cui dal D.M. 10 ottobre 2005. </a:t>
                      </a:r>
                    </a:p>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it-IT" sz="2200" b="1" i="0" u="sng" strike="noStrike" cap="none" normalizeH="0" baseline="0" dirty="0">
                          <a:ln>
                            <a:noFill/>
                          </a:ln>
                          <a:solidFill>
                            <a:schemeClr val="bg1"/>
                          </a:solidFill>
                          <a:effectLst/>
                          <a:latin typeface="Calibri" pitchFamily="34" charset="0"/>
                        </a:rPr>
                        <a:t>COSI’ MODIFICATO DALL’ART. 42, C. 5, LETT. F), DEL D.LGS 81/2015</a:t>
                      </a:r>
                    </a:p>
                    <a:p>
                      <a:pPr marL="0" marR="0" lvl="0" indent="0" algn="just" defTabSz="914400" rtl="0" eaLnBrk="1" fontAlgn="base" latinLnBrk="0" hangingPunct="1">
                        <a:lnSpc>
                          <a:spcPct val="100000"/>
                        </a:lnSpc>
                        <a:spcBef>
                          <a:spcPct val="0"/>
                        </a:spcBef>
                        <a:spcAft>
                          <a:spcPct val="0"/>
                        </a:spcAft>
                        <a:buClrTx/>
                        <a:buSzTx/>
                        <a:buFont typeface="Arial" charset="0"/>
                        <a:buNone/>
                        <a:tabLst/>
                      </a:pPr>
                      <a:r>
                        <a:rPr kumimoji="0" lang="it-IT" sz="2200" b="1" i="1" u="none" strike="noStrike" cap="none" normalizeH="0" baseline="0" dirty="0">
                          <a:ln>
                            <a:noFill/>
                          </a:ln>
                          <a:solidFill>
                            <a:schemeClr val="bg1"/>
                          </a:solidFill>
                          <a:effectLst/>
                          <a:latin typeface="Calibri" pitchFamily="34" charset="0"/>
                        </a:rPr>
                        <a:t>f) </a:t>
                      </a:r>
                      <a:r>
                        <a:rPr kumimoji="0" lang="it-IT" sz="2200" b="0" i="1" u="none" strike="noStrike" cap="none" normalizeH="0" baseline="0" dirty="0">
                          <a:ln>
                            <a:noFill/>
                          </a:ln>
                          <a:solidFill>
                            <a:schemeClr val="bg1"/>
                          </a:solidFill>
                          <a:effectLst/>
                          <a:latin typeface="Calibri" pitchFamily="34" charset="0"/>
                        </a:rPr>
                        <a:t>registrazione della formazione effettuata e della qualificazione professionale ai fini contrattuali eventualmente acquisita nel libretto formativo del cittadino di cui all'articolo 2, comma 1, lettera i), del decreto legislativo n. 276 del 2003 (norma, peraltro, abrogata dall’art. 34, c.1, lett. a), del </a:t>
                      </a:r>
                      <a:r>
                        <a:rPr kumimoji="0" lang="it-IT" sz="2200" b="1" i="1" u="none" strike="noStrike" cap="none" normalizeH="0" baseline="0" dirty="0" err="1">
                          <a:ln>
                            <a:noFill/>
                          </a:ln>
                          <a:solidFill>
                            <a:srgbClr val="0070C0"/>
                          </a:solidFill>
                          <a:effectLst/>
                          <a:latin typeface="Calibri" pitchFamily="34" charset="0"/>
                        </a:rPr>
                        <a:t>D.Lgs.</a:t>
                      </a:r>
                      <a:r>
                        <a:rPr kumimoji="0" lang="it-IT" sz="2200" b="1" i="1" u="none" strike="noStrike" cap="none" normalizeH="0" baseline="0" dirty="0">
                          <a:ln>
                            <a:noFill/>
                          </a:ln>
                          <a:solidFill>
                            <a:srgbClr val="0070C0"/>
                          </a:solidFill>
                          <a:effectLst/>
                          <a:latin typeface="Calibri" pitchFamily="34" charset="0"/>
                        </a:rPr>
                        <a:t> n. 150/2015</a:t>
                      </a:r>
                      <a:r>
                        <a:rPr kumimoji="0" lang="it-IT" sz="2200" b="0" i="1" u="none" strike="noStrike" cap="none" normalizeH="0" baseline="0" dirty="0">
                          <a:ln>
                            <a:noFill/>
                          </a:ln>
                          <a:solidFill>
                            <a:schemeClr val="bg1"/>
                          </a:solidFill>
                          <a:effectLst/>
                          <a:latin typeface="Calibri" pitchFamily="34" charset="0"/>
                        </a:rPr>
                        <a:t>)</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74765"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69B4D735-8199-4685-9E5F-4BC19C4BA17E}" type="slidenum">
              <a:rPr lang="it-IT" altLang="it-IT" sz="1200">
                <a:solidFill>
                  <a:srgbClr val="FFFFFF"/>
                </a:solidFill>
              </a:rPr>
              <a:pPr>
                <a:spcBef>
                  <a:spcPct val="0"/>
                </a:spcBef>
                <a:buFontTx/>
                <a:buNone/>
                <a:defRPr/>
              </a:pPr>
              <a:t>83</a:t>
            </a:fld>
            <a:endParaRPr lang="it-IT" altLang="it-IT" sz="1200">
              <a:solidFill>
                <a:srgbClr val="FFFFFF"/>
              </a:solidFill>
            </a:endParaRPr>
          </a:p>
        </p:txBody>
      </p:sp>
      <p:sp>
        <p:nvSpPr>
          <p:cNvPr id="7" name="Freccia a destra 6"/>
          <p:cNvSpPr/>
          <p:nvPr/>
        </p:nvSpPr>
        <p:spPr>
          <a:xfrm>
            <a:off x="5580063" y="5876925"/>
            <a:ext cx="977900" cy="2682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pic>
        <p:nvPicPr>
          <p:cNvPr id="74767"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10" name="CasellaDiTesto 9"/>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3923026292"/>
              </p:ext>
            </p:extLst>
          </p:nvPr>
        </p:nvGraphicFramePr>
        <p:xfrm>
          <a:off x="333375" y="1489075"/>
          <a:ext cx="8353425" cy="4876800"/>
        </p:xfrm>
        <a:graphic>
          <a:graphicData uri="http://schemas.openxmlformats.org/drawingml/2006/table">
            <a:tbl>
              <a:tblPr/>
              <a:tblGrid>
                <a:gridCol w="8353425">
                  <a:extLst>
                    <a:ext uri="{9D8B030D-6E8A-4147-A177-3AD203B41FA5}">
                      <a16:colId xmlns:a16="http://schemas.microsoft.com/office/drawing/2014/main" val="20000"/>
                    </a:ext>
                  </a:extLst>
                </a:gridCol>
              </a:tblGrid>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4.4 Il libretto formativo – </a:t>
                      </a:r>
                      <a:r>
                        <a:rPr kumimoji="0" lang="it-IT" sz="2400" b="1" i="0" u="none" strike="noStrike" cap="none" normalizeH="0" baseline="0" dirty="0" err="1">
                          <a:ln>
                            <a:noFill/>
                          </a:ln>
                          <a:solidFill>
                            <a:srgbClr val="0070C0"/>
                          </a:solidFill>
                          <a:effectLst/>
                          <a:latin typeface="Calibri" pitchFamily="34" charset="0"/>
                        </a:rPr>
                        <a:t>MinLavCirc</a:t>
                      </a:r>
                      <a:r>
                        <a:rPr kumimoji="0" lang="it-IT" sz="2400" b="1" i="0" u="none" strike="noStrike" cap="none" normalizeH="0" baseline="0" dirty="0">
                          <a:ln>
                            <a:noFill/>
                          </a:ln>
                          <a:solidFill>
                            <a:srgbClr val="0070C0"/>
                          </a:solidFill>
                          <a:effectLst/>
                          <a:latin typeface="Calibri" pitchFamily="34" charset="0"/>
                        </a:rPr>
                        <a:t>. 35/2013 – DM 10/10/2005</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Il fascicolo elettronico – Artt. 14 e 15 </a:t>
                      </a:r>
                      <a:r>
                        <a:rPr kumimoji="0" lang="it-IT" sz="2400" b="1" i="0" u="none" strike="noStrike" cap="none" normalizeH="0" baseline="0" dirty="0" err="1">
                          <a:ln>
                            <a:noFill/>
                          </a:ln>
                          <a:solidFill>
                            <a:srgbClr val="0070C0"/>
                          </a:solidFill>
                          <a:effectLst/>
                          <a:latin typeface="Calibri" pitchFamily="34" charset="0"/>
                        </a:rPr>
                        <a:t>D.Lgs</a:t>
                      </a:r>
                      <a:r>
                        <a:rPr kumimoji="0" lang="it-IT" sz="2400" b="1" i="0" u="none" strike="noStrike" cap="none" normalizeH="0" baseline="0" dirty="0">
                          <a:ln>
                            <a:noFill/>
                          </a:ln>
                          <a:solidFill>
                            <a:srgbClr val="0070C0"/>
                          </a:solidFill>
                          <a:effectLst/>
                          <a:latin typeface="Calibri" pitchFamily="34" charset="0"/>
                        </a:rPr>
                        <a:t> n. 150/2015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371475">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it-IT" sz="2000" b="0" i="0" u="none" strike="noStrike" cap="none" normalizeH="0" baseline="0" dirty="0">
                          <a:ln>
                            <a:noFill/>
                          </a:ln>
                          <a:solidFill>
                            <a:schemeClr val="bg1"/>
                          </a:solidFill>
                          <a:effectLst/>
                          <a:latin typeface="Calibri" pitchFamily="34" charset="0"/>
                        </a:rPr>
                        <a:t>Competenze acquisite in percorsi di apprendimento:</a:t>
                      </a:r>
                    </a:p>
                    <a:p>
                      <a:pPr marL="457200" marR="0" lvl="0" indent="-457200" algn="l" defTabSz="914400" rtl="0" eaLnBrk="1" fontAlgn="base" latinLnBrk="0" hangingPunct="1">
                        <a:lnSpc>
                          <a:spcPct val="100000"/>
                        </a:lnSpc>
                        <a:spcBef>
                          <a:spcPct val="0"/>
                        </a:spcBef>
                        <a:spcAft>
                          <a:spcPct val="0"/>
                        </a:spcAft>
                        <a:buClrTx/>
                        <a:buSzTx/>
                        <a:buFont typeface="Arial" charset="0"/>
                        <a:buAutoNum type="arabicParenR"/>
                        <a:tabLst/>
                      </a:pPr>
                      <a:r>
                        <a:rPr kumimoji="0" lang="it-IT" sz="2000" b="0" i="0" u="none" strike="noStrike" cap="none" normalizeH="0" baseline="0" dirty="0">
                          <a:ln>
                            <a:noFill/>
                          </a:ln>
                          <a:solidFill>
                            <a:schemeClr val="bg1"/>
                          </a:solidFill>
                          <a:effectLst/>
                          <a:latin typeface="Calibri" pitchFamily="34" charset="0"/>
                        </a:rPr>
                        <a:t>Tipologia</a:t>
                      </a:r>
                    </a:p>
                    <a:p>
                      <a:pPr marL="457200" marR="0" lvl="0" indent="-457200" algn="l" defTabSz="914400" rtl="0" eaLnBrk="1" fontAlgn="base" latinLnBrk="0" hangingPunct="1">
                        <a:lnSpc>
                          <a:spcPct val="100000"/>
                        </a:lnSpc>
                        <a:spcBef>
                          <a:spcPct val="0"/>
                        </a:spcBef>
                        <a:spcAft>
                          <a:spcPct val="0"/>
                        </a:spcAft>
                        <a:buClrTx/>
                        <a:buSzTx/>
                        <a:buFont typeface="Arial" charset="0"/>
                        <a:buAutoNum type="arabicParenR"/>
                        <a:tabLst/>
                      </a:pPr>
                      <a:r>
                        <a:rPr kumimoji="0" lang="it-IT" sz="2000" b="0" i="0" u="none" strike="noStrike" cap="none" normalizeH="0" baseline="0" dirty="0">
                          <a:ln>
                            <a:noFill/>
                          </a:ln>
                          <a:solidFill>
                            <a:schemeClr val="bg1"/>
                          </a:solidFill>
                          <a:effectLst/>
                          <a:latin typeface="Calibri" pitchFamily="34" charset="0"/>
                        </a:rPr>
                        <a:t>Descrizione</a:t>
                      </a:r>
                    </a:p>
                    <a:p>
                      <a:pPr marL="457200" marR="0" lvl="0" indent="-457200" algn="l" defTabSz="914400" rtl="0" eaLnBrk="1" fontAlgn="base" latinLnBrk="0" hangingPunct="1">
                        <a:lnSpc>
                          <a:spcPct val="100000"/>
                        </a:lnSpc>
                        <a:spcBef>
                          <a:spcPct val="0"/>
                        </a:spcBef>
                        <a:spcAft>
                          <a:spcPct val="0"/>
                        </a:spcAft>
                        <a:buClrTx/>
                        <a:buSzTx/>
                        <a:buFont typeface="Arial" charset="0"/>
                        <a:buAutoNum type="arabicParenR"/>
                        <a:tabLst/>
                      </a:pPr>
                      <a:r>
                        <a:rPr kumimoji="0" lang="it-IT" sz="2000" b="0" i="0" u="none" strike="noStrike" cap="none" normalizeH="0" baseline="0" dirty="0">
                          <a:ln>
                            <a:noFill/>
                          </a:ln>
                          <a:solidFill>
                            <a:schemeClr val="bg1"/>
                          </a:solidFill>
                          <a:effectLst/>
                          <a:latin typeface="Calibri" pitchFamily="34" charset="0"/>
                        </a:rPr>
                        <a:t>Contesto di acquisizione</a:t>
                      </a:r>
                    </a:p>
                    <a:p>
                      <a:pPr marL="457200" marR="0" lvl="0" indent="-457200" algn="l" defTabSz="914400" rtl="0" eaLnBrk="1" fontAlgn="base" latinLnBrk="0" hangingPunct="1">
                        <a:lnSpc>
                          <a:spcPct val="100000"/>
                        </a:lnSpc>
                        <a:spcBef>
                          <a:spcPct val="0"/>
                        </a:spcBef>
                        <a:spcAft>
                          <a:spcPct val="0"/>
                        </a:spcAft>
                        <a:buClrTx/>
                        <a:buSzTx/>
                        <a:buFont typeface="Arial" charset="0"/>
                        <a:buAutoNum type="arabicParenR"/>
                        <a:tabLst/>
                      </a:pPr>
                      <a:r>
                        <a:rPr kumimoji="0" lang="it-IT" sz="2000" b="0" i="0" u="none" strike="noStrike" cap="none" normalizeH="0" baseline="0" dirty="0">
                          <a:ln>
                            <a:noFill/>
                          </a:ln>
                          <a:solidFill>
                            <a:schemeClr val="bg1"/>
                          </a:solidFill>
                          <a:effectLst/>
                          <a:latin typeface="Calibri" pitchFamily="34" charset="0"/>
                        </a:rPr>
                        <a:t>Periodo di acquisizione</a:t>
                      </a:r>
                    </a:p>
                    <a:p>
                      <a:pPr marL="457200" marR="0" lvl="0" indent="-457200" algn="l" defTabSz="914400" rtl="0" eaLnBrk="1" fontAlgn="base" latinLnBrk="0" hangingPunct="1">
                        <a:lnSpc>
                          <a:spcPct val="100000"/>
                        </a:lnSpc>
                        <a:spcBef>
                          <a:spcPct val="0"/>
                        </a:spcBef>
                        <a:spcAft>
                          <a:spcPct val="0"/>
                        </a:spcAft>
                        <a:buClrTx/>
                        <a:buSzTx/>
                        <a:buFont typeface="Arial" charset="0"/>
                        <a:buAutoNum type="arabicParenR"/>
                        <a:tabLst/>
                      </a:pPr>
                      <a:r>
                        <a:rPr kumimoji="0" lang="it-IT" sz="2000" b="0" i="0" u="none" strike="noStrike" cap="none" normalizeH="0" baseline="0" dirty="0">
                          <a:ln>
                            <a:noFill/>
                          </a:ln>
                          <a:solidFill>
                            <a:schemeClr val="bg1"/>
                          </a:solidFill>
                          <a:effectLst/>
                          <a:latin typeface="Calibri" pitchFamily="34" charset="0"/>
                        </a:rPr>
                        <a:t>Tipo di evidenze documentali a supporto dell’avvenuta acquisizione delle competenze</a:t>
                      </a:r>
                    </a:p>
                    <a:p>
                      <a:pPr marL="0" marR="0" lvl="0" indent="0" algn="just" defTabSz="914400" rtl="0" eaLnBrk="1" fontAlgn="base" latinLnBrk="0" hangingPunct="1">
                        <a:lnSpc>
                          <a:spcPct val="100000"/>
                        </a:lnSpc>
                        <a:spcBef>
                          <a:spcPct val="0"/>
                        </a:spcBef>
                        <a:spcAft>
                          <a:spcPct val="0"/>
                        </a:spcAft>
                        <a:buClrTx/>
                        <a:buSzTx/>
                        <a:buFont typeface="Arial" charset="0"/>
                        <a:buNone/>
                        <a:tabLst/>
                      </a:pPr>
                      <a:r>
                        <a:rPr kumimoji="0" lang="it-IT" sz="2000" b="1" i="0" u="sng" strike="noStrike" cap="none" normalizeH="0" baseline="0" dirty="0">
                          <a:ln>
                            <a:noFill/>
                          </a:ln>
                          <a:solidFill>
                            <a:schemeClr val="bg1"/>
                          </a:solidFill>
                          <a:effectLst/>
                          <a:latin typeface="Calibri" pitchFamily="34" charset="0"/>
                        </a:rPr>
                        <a:t>Il comma 2 dell’art. 46 del </a:t>
                      </a:r>
                      <a:r>
                        <a:rPr kumimoji="0" lang="it-IT" sz="2000" b="1" i="0" u="sng" strike="noStrike" cap="none" normalizeH="0" baseline="0" dirty="0" err="1">
                          <a:ln>
                            <a:noFill/>
                          </a:ln>
                          <a:solidFill>
                            <a:schemeClr val="bg1"/>
                          </a:solidFill>
                          <a:effectLst/>
                          <a:latin typeface="Calibri" pitchFamily="34" charset="0"/>
                        </a:rPr>
                        <a:t>D.Lgs.</a:t>
                      </a:r>
                      <a:r>
                        <a:rPr kumimoji="0" lang="it-IT" sz="2000" b="1" i="0" u="sng" strike="noStrike" cap="none" normalizeH="0" baseline="0" dirty="0">
                          <a:ln>
                            <a:noFill/>
                          </a:ln>
                          <a:solidFill>
                            <a:schemeClr val="bg1"/>
                          </a:solidFill>
                          <a:effectLst/>
                          <a:latin typeface="Calibri" pitchFamily="34" charset="0"/>
                        </a:rPr>
                        <a:t> n. 81/2015 prevede che la registrazione nel libretto formativo del cittadino (</a:t>
                      </a:r>
                      <a:r>
                        <a:rPr kumimoji="0" lang="it-IT" sz="2000" b="1" i="0" u="sng" strike="noStrike" cap="none" normalizeH="0" baseline="0" dirty="0">
                          <a:ln>
                            <a:noFill/>
                          </a:ln>
                          <a:solidFill>
                            <a:srgbClr val="C00000"/>
                          </a:solidFill>
                          <a:effectLst/>
                          <a:latin typeface="Calibri" pitchFamily="34" charset="0"/>
                        </a:rPr>
                        <a:t>ora, fascicolo elettronico, </a:t>
                      </a:r>
                      <a:r>
                        <a:rPr kumimoji="0" lang="it-IT" sz="2000" b="1" i="1" u="sng" strike="noStrike" cap="none" normalizeH="0" baseline="0" dirty="0">
                          <a:ln>
                            <a:noFill/>
                          </a:ln>
                          <a:solidFill>
                            <a:srgbClr val="C00000"/>
                          </a:solidFill>
                          <a:effectLst/>
                          <a:latin typeface="Calibri" pitchFamily="34" charset="0"/>
                        </a:rPr>
                        <a:t>ex</a:t>
                      </a:r>
                      <a:r>
                        <a:rPr kumimoji="0" lang="it-IT" sz="2000" b="1" i="0" u="sng" strike="noStrike" cap="none" normalizeH="0" baseline="0" dirty="0">
                          <a:ln>
                            <a:noFill/>
                          </a:ln>
                          <a:solidFill>
                            <a:srgbClr val="C00000"/>
                          </a:solidFill>
                          <a:effectLst/>
                          <a:latin typeface="Calibri" pitchFamily="34" charset="0"/>
                        </a:rPr>
                        <a:t> artt. 14 e 15 </a:t>
                      </a:r>
                      <a:r>
                        <a:rPr kumimoji="0" lang="it-IT" sz="2000" b="1" i="0" u="sng" strike="noStrike" cap="none" normalizeH="0" baseline="0" dirty="0" err="1">
                          <a:ln>
                            <a:noFill/>
                          </a:ln>
                          <a:solidFill>
                            <a:srgbClr val="C00000"/>
                          </a:solidFill>
                          <a:effectLst/>
                          <a:latin typeface="Calibri" pitchFamily="34" charset="0"/>
                        </a:rPr>
                        <a:t>D.Lgs.</a:t>
                      </a:r>
                      <a:r>
                        <a:rPr kumimoji="0" lang="it-IT" sz="2000" b="1" i="0" u="sng" strike="noStrike" cap="none" normalizeH="0" baseline="0" dirty="0">
                          <a:ln>
                            <a:noFill/>
                          </a:ln>
                          <a:solidFill>
                            <a:srgbClr val="C00000"/>
                          </a:solidFill>
                          <a:effectLst/>
                          <a:latin typeface="Calibri" pitchFamily="34" charset="0"/>
                        </a:rPr>
                        <a:t> n. 150/2015</a:t>
                      </a:r>
                      <a:r>
                        <a:rPr kumimoji="0" lang="it-IT" sz="2000" b="1" i="0" u="sng" strike="noStrike" cap="none" normalizeH="0" baseline="0" dirty="0">
                          <a:ln>
                            <a:noFill/>
                          </a:ln>
                          <a:solidFill>
                            <a:schemeClr val="bg1"/>
                          </a:solidFill>
                          <a:effectLst/>
                          <a:latin typeface="Calibri" pitchFamily="34" charset="0"/>
                        </a:rPr>
                        <a:t>), ai sensi del decreto legislativo n. 13 del 2013, è di competenza del datore di lavoro, nel contratto di apprendistato professionalizzante, per quanto riguarda la formazione effettuata per il conseguimento della qualificazione professionale ai fini contrattuali.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7578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1D491048-5F92-4F08-A930-AB54583019A6}" type="slidenum">
              <a:rPr lang="it-IT" altLang="it-IT" sz="1200">
                <a:solidFill>
                  <a:srgbClr val="FFFFFF"/>
                </a:solidFill>
              </a:rPr>
              <a:pPr>
                <a:spcBef>
                  <a:spcPct val="0"/>
                </a:spcBef>
                <a:buFontTx/>
                <a:buNone/>
                <a:defRPr/>
              </a:pPr>
              <a:t>84</a:t>
            </a:fld>
            <a:endParaRPr lang="it-IT" altLang="it-IT" sz="1200">
              <a:solidFill>
                <a:srgbClr val="FFFFFF"/>
              </a:solidFill>
            </a:endParaRPr>
          </a:p>
        </p:txBody>
      </p:sp>
      <p:pic>
        <p:nvPicPr>
          <p:cNvPr id="75788"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2874006227"/>
              </p:ext>
            </p:extLst>
          </p:nvPr>
        </p:nvGraphicFramePr>
        <p:xfrm>
          <a:off x="395288" y="1844675"/>
          <a:ext cx="8353425" cy="4237038"/>
        </p:xfrm>
        <a:graphic>
          <a:graphicData uri="http://schemas.openxmlformats.org/drawingml/2006/table">
            <a:tbl>
              <a:tblPr/>
              <a:tblGrid>
                <a:gridCol w="8353425">
                  <a:extLst>
                    <a:ext uri="{9D8B030D-6E8A-4147-A177-3AD203B41FA5}">
                      <a16:colId xmlns:a16="http://schemas.microsoft.com/office/drawing/2014/main" val="20000"/>
                    </a:ext>
                  </a:extLst>
                </a:gridCol>
              </a:tblGrid>
              <a:tr h="45723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4.4 Imprese </a:t>
                      </a:r>
                      <a:r>
                        <a:rPr kumimoji="0" lang="it-IT" sz="2400" b="1" i="0" u="none" strike="noStrike" cap="none" normalizeH="0" baseline="0" dirty="0" err="1">
                          <a:ln>
                            <a:noFill/>
                          </a:ln>
                          <a:solidFill>
                            <a:srgbClr val="0070C0"/>
                          </a:solidFill>
                          <a:effectLst/>
                          <a:latin typeface="Calibri" pitchFamily="34" charset="0"/>
                        </a:rPr>
                        <a:t>multilocalizzate</a:t>
                      </a:r>
                      <a:r>
                        <a:rPr kumimoji="0" lang="it-IT" sz="2400" b="1" i="0" u="none" strike="noStrike" cap="none" normalizeH="0" baseline="0" dirty="0">
                          <a:ln>
                            <a:noFill/>
                          </a:ln>
                          <a:solidFill>
                            <a:srgbClr val="0070C0"/>
                          </a:solidFill>
                          <a:effectLst/>
                          <a:latin typeface="Calibri" pitchFamily="34" charset="0"/>
                        </a:rPr>
                        <a:t> – art. 2, comma 2, lettera c)</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3779804">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it-IT" sz="2200" b="0" i="0" u="none" strike="noStrike" cap="none" normalizeH="0" baseline="0" dirty="0">
                        <a:ln>
                          <a:noFill/>
                        </a:ln>
                        <a:solidFill>
                          <a:schemeClr val="bg1"/>
                        </a:solidFill>
                        <a:effectLst/>
                        <a:latin typeface="Calibri" pitchFamily="34" charset="0"/>
                      </a:endParaRPr>
                    </a:p>
                    <a:p>
                      <a:pPr marL="0" marR="0" lvl="0" indent="0" algn="just" defTabSz="914400" rtl="0" eaLnBrk="1" fontAlgn="base" latinLnBrk="0" hangingPunct="1">
                        <a:lnSpc>
                          <a:spcPct val="100000"/>
                        </a:lnSpc>
                        <a:spcBef>
                          <a:spcPct val="0"/>
                        </a:spcBef>
                        <a:spcAft>
                          <a:spcPct val="0"/>
                        </a:spcAft>
                        <a:buClrTx/>
                        <a:buSzTx/>
                        <a:buFont typeface="Arial" charset="0"/>
                        <a:buNone/>
                        <a:tabLst/>
                      </a:pPr>
                      <a:r>
                        <a:rPr kumimoji="0" lang="it-IT" sz="2200" b="0" i="0" u="none" strike="noStrike" cap="none" normalizeH="0" baseline="0" dirty="0">
                          <a:ln>
                            <a:noFill/>
                          </a:ln>
                          <a:solidFill>
                            <a:schemeClr val="bg1"/>
                          </a:solidFill>
                          <a:effectLst/>
                          <a:latin typeface="Calibri" pitchFamily="34" charset="0"/>
                        </a:rPr>
                        <a:t>L’art. 2, comma, 2 lett. c) dispone che nelle </a:t>
                      </a:r>
                      <a:r>
                        <a:rPr kumimoji="0" lang="it-IT" sz="2200" b="1" i="0" u="none" strike="noStrike" cap="none" normalizeH="0" baseline="0" dirty="0">
                          <a:ln>
                            <a:noFill/>
                          </a:ln>
                          <a:solidFill>
                            <a:schemeClr val="bg1"/>
                          </a:solidFill>
                          <a:effectLst/>
                          <a:latin typeface="Calibri" pitchFamily="34" charset="0"/>
                        </a:rPr>
                        <a:t>imprese </a:t>
                      </a:r>
                      <a:r>
                        <a:rPr kumimoji="0" lang="it-IT" sz="2200" b="1" i="0" u="none" strike="noStrike" cap="none" normalizeH="0" baseline="0" dirty="0" err="1">
                          <a:ln>
                            <a:noFill/>
                          </a:ln>
                          <a:solidFill>
                            <a:schemeClr val="bg1"/>
                          </a:solidFill>
                          <a:effectLst/>
                          <a:latin typeface="Calibri" pitchFamily="34" charset="0"/>
                        </a:rPr>
                        <a:t>multilocalizzate</a:t>
                      </a:r>
                      <a:r>
                        <a:rPr kumimoji="0" lang="it-IT" sz="2200" b="0" i="0" u="none" strike="noStrike" cap="none" normalizeH="0" baseline="0" dirty="0">
                          <a:ln>
                            <a:noFill/>
                          </a:ln>
                          <a:solidFill>
                            <a:schemeClr val="bg1"/>
                          </a:solidFill>
                          <a:effectLst/>
                          <a:latin typeface="Calibri" pitchFamily="34" charset="0"/>
                        </a:rPr>
                        <a:t>, la formazione avviene nel rispetto della disciplina della Regione ove l’impresa ha la propria </a:t>
                      </a:r>
                      <a:r>
                        <a:rPr kumimoji="0" lang="it-IT" sz="2200" b="0" i="0" u="sng" strike="noStrike" cap="none" normalizeH="0" baseline="0" dirty="0">
                          <a:ln>
                            <a:noFill/>
                          </a:ln>
                          <a:solidFill>
                            <a:schemeClr val="bg1"/>
                          </a:solidFill>
                          <a:effectLst/>
                          <a:latin typeface="Calibri" pitchFamily="34" charset="0"/>
                        </a:rPr>
                        <a:t>sede legale</a:t>
                      </a:r>
                      <a:r>
                        <a:rPr kumimoji="0" lang="it-IT" sz="2200" b="0" i="0" u="none" strike="noStrike" cap="none" normalizeH="0" baseline="0" dirty="0">
                          <a:ln>
                            <a:noFill/>
                          </a:ln>
                          <a:solidFill>
                            <a:schemeClr val="bg1"/>
                          </a:solidFill>
                          <a:effectLst/>
                          <a:latin typeface="Calibri" pitchFamily="34" charset="0"/>
                        </a:rPr>
                        <a:t>.</a:t>
                      </a: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it-IT" sz="22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it-IT" sz="2200" b="1" i="0" u="sng" strike="noStrike" cap="none" normalizeH="0" baseline="0" dirty="0">
                          <a:ln>
                            <a:noFill/>
                          </a:ln>
                          <a:solidFill>
                            <a:schemeClr val="bg1"/>
                          </a:solidFill>
                          <a:effectLst/>
                          <a:latin typeface="Calibri" pitchFamily="34" charset="0"/>
                        </a:rPr>
                        <a:t>Art. 47, c. 8. </a:t>
                      </a:r>
                      <a:r>
                        <a:rPr kumimoji="0" lang="it-IT" sz="2200" b="1" i="0" u="sng" strike="noStrike" cap="none" normalizeH="0" baseline="0" dirty="0" err="1">
                          <a:ln>
                            <a:noFill/>
                          </a:ln>
                          <a:solidFill>
                            <a:schemeClr val="bg1"/>
                          </a:solidFill>
                          <a:effectLst/>
                          <a:latin typeface="Calibri" pitchFamily="34" charset="0"/>
                        </a:rPr>
                        <a:t>D.Lgs.</a:t>
                      </a:r>
                      <a:r>
                        <a:rPr kumimoji="0" lang="it-IT" sz="2200" b="1" i="0" u="sng" strike="noStrike" cap="none" normalizeH="0" baseline="0" dirty="0">
                          <a:ln>
                            <a:noFill/>
                          </a:ln>
                          <a:solidFill>
                            <a:schemeClr val="bg1"/>
                          </a:solidFill>
                          <a:effectLst/>
                          <a:latin typeface="Calibri" pitchFamily="34" charset="0"/>
                        </a:rPr>
                        <a:t> n. 81/2015</a:t>
                      </a:r>
                    </a:p>
                    <a:p>
                      <a:pPr marL="0" marR="0" lvl="0" indent="0" algn="just" defTabSz="914400" rtl="0" eaLnBrk="1" fontAlgn="base" latinLnBrk="0" hangingPunct="1">
                        <a:lnSpc>
                          <a:spcPct val="100000"/>
                        </a:lnSpc>
                        <a:spcBef>
                          <a:spcPct val="0"/>
                        </a:spcBef>
                        <a:spcAft>
                          <a:spcPct val="0"/>
                        </a:spcAft>
                        <a:buClrTx/>
                        <a:buSzTx/>
                        <a:buFont typeface="Arial" charset="0"/>
                        <a:buNone/>
                        <a:tabLst/>
                      </a:pPr>
                      <a:r>
                        <a:rPr kumimoji="0" lang="it-IT" sz="2200" b="0" i="0" u="none" strike="noStrike" cap="none" normalizeH="0" baseline="0" dirty="0">
                          <a:ln>
                            <a:noFill/>
                          </a:ln>
                          <a:solidFill>
                            <a:schemeClr val="bg1"/>
                          </a:solidFill>
                          <a:effectLst/>
                          <a:latin typeface="Calibri" pitchFamily="34" charset="0"/>
                        </a:rPr>
                        <a:t>I datori di lavoro che hanno sedi in più regioni o province autonome </a:t>
                      </a:r>
                      <a:r>
                        <a:rPr kumimoji="0" lang="it-IT" sz="2200" b="1" i="0" u="sng" strike="noStrike" cap="none" normalizeH="0" baseline="0" dirty="0">
                          <a:ln>
                            <a:noFill/>
                          </a:ln>
                          <a:solidFill>
                            <a:srgbClr val="FF0000"/>
                          </a:solidFill>
                          <a:effectLst/>
                          <a:latin typeface="Calibri" pitchFamily="34" charset="0"/>
                        </a:rPr>
                        <a:t>possono</a:t>
                      </a:r>
                      <a:r>
                        <a:rPr kumimoji="0" lang="it-IT" sz="2200" b="0" i="0" u="none" strike="noStrike" cap="none" normalizeH="0" baseline="0" dirty="0">
                          <a:ln>
                            <a:noFill/>
                          </a:ln>
                          <a:solidFill>
                            <a:schemeClr val="bg1"/>
                          </a:solidFill>
                          <a:effectLst/>
                          <a:latin typeface="Calibri" pitchFamily="34" charset="0"/>
                        </a:rPr>
                        <a:t> fare riferimento al </a:t>
                      </a:r>
                      <a:r>
                        <a:rPr kumimoji="0" lang="it-IT" sz="2200" b="0" i="0" u="sng" strike="noStrike" cap="none" normalizeH="0" baseline="0" dirty="0">
                          <a:ln>
                            <a:noFill/>
                          </a:ln>
                          <a:solidFill>
                            <a:schemeClr val="bg1"/>
                          </a:solidFill>
                          <a:effectLst/>
                          <a:latin typeface="Calibri" pitchFamily="34" charset="0"/>
                        </a:rPr>
                        <a:t>percorso formativo della regione dove è ubicata la sede legale</a:t>
                      </a:r>
                      <a:r>
                        <a:rPr kumimoji="0" lang="it-IT" sz="2200" b="0" i="0" u="none" strike="noStrike" cap="none" normalizeH="0" baseline="0" dirty="0">
                          <a:ln>
                            <a:noFill/>
                          </a:ln>
                          <a:solidFill>
                            <a:schemeClr val="bg1"/>
                          </a:solidFill>
                          <a:effectLst/>
                          <a:latin typeface="Calibri" pitchFamily="34" charset="0"/>
                        </a:rPr>
                        <a:t> e </a:t>
                      </a:r>
                      <a:r>
                        <a:rPr kumimoji="0" lang="it-IT" sz="2200" b="1" i="0" u="sng" strike="noStrike" kern="1200" cap="none" normalizeH="0" baseline="0" dirty="0">
                          <a:ln>
                            <a:noFill/>
                          </a:ln>
                          <a:solidFill>
                            <a:srgbClr val="FF0000"/>
                          </a:solidFill>
                          <a:effectLst/>
                          <a:latin typeface="Calibri" pitchFamily="34" charset="0"/>
                          <a:ea typeface="+mn-ea"/>
                          <a:cs typeface="+mn-cs"/>
                        </a:rPr>
                        <a:t>possono</a:t>
                      </a:r>
                      <a:r>
                        <a:rPr kumimoji="0" lang="it-IT" sz="2200" b="0" i="0" u="none" strike="noStrike" cap="none" normalizeH="0" baseline="0" dirty="0">
                          <a:ln>
                            <a:noFill/>
                          </a:ln>
                          <a:solidFill>
                            <a:schemeClr val="bg1"/>
                          </a:solidFill>
                          <a:effectLst/>
                          <a:latin typeface="Calibri" pitchFamily="34" charset="0"/>
                        </a:rPr>
                        <a:t> altresì </a:t>
                      </a:r>
                      <a:r>
                        <a:rPr kumimoji="0" lang="it-IT" sz="2200" b="0" i="0" u="sng" strike="noStrike" cap="none" normalizeH="0" baseline="0" dirty="0">
                          <a:ln>
                            <a:noFill/>
                          </a:ln>
                          <a:solidFill>
                            <a:schemeClr val="bg1"/>
                          </a:solidFill>
                          <a:effectLst/>
                          <a:latin typeface="Calibri" pitchFamily="34" charset="0"/>
                        </a:rPr>
                        <a:t>accentrare le comunicazioni</a:t>
                      </a:r>
                      <a:r>
                        <a:rPr kumimoji="0" lang="it-IT" sz="2200" b="0" i="0" u="none" strike="noStrike" cap="none" normalizeH="0" baseline="0" dirty="0">
                          <a:ln>
                            <a:noFill/>
                          </a:ln>
                          <a:solidFill>
                            <a:schemeClr val="bg1"/>
                          </a:solidFill>
                          <a:effectLst/>
                          <a:latin typeface="Calibri" pitchFamily="34" charset="0"/>
                        </a:rPr>
                        <a:t> di cui all'art. 9-</a:t>
                      </a:r>
                      <a:r>
                        <a:rPr kumimoji="0" lang="it-IT" sz="2200" b="0" i="1" u="none" strike="noStrike" cap="none" normalizeH="0" baseline="0" dirty="0">
                          <a:ln>
                            <a:noFill/>
                          </a:ln>
                          <a:solidFill>
                            <a:schemeClr val="bg1"/>
                          </a:solidFill>
                          <a:effectLst/>
                          <a:latin typeface="Calibri" pitchFamily="34" charset="0"/>
                        </a:rPr>
                        <a:t>bis</a:t>
                      </a:r>
                      <a:r>
                        <a:rPr kumimoji="0" lang="it-IT" sz="2200" b="0" i="0" u="none" strike="noStrike" cap="none" normalizeH="0" baseline="0" dirty="0">
                          <a:ln>
                            <a:noFill/>
                          </a:ln>
                          <a:solidFill>
                            <a:schemeClr val="bg1"/>
                          </a:solidFill>
                          <a:effectLst/>
                          <a:latin typeface="Calibri" pitchFamily="34" charset="0"/>
                        </a:rPr>
                        <a:t> del decreto-legge n. 510 del 1996 nel servizio informatico dove è ubicata la sede legale.</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76811"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518BE093-3F6F-4D90-90A3-480D194FECDC}" type="slidenum">
              <a:rPr lang="it-IT" altLang="it-IT" sz="1200">
                <a:solidFill>
                  <a:srgbClr val="FFFFFF"/>
                </a:solidFill>
              </a:rPr>
              <a:pPr>
                <a:spcBef>
                  <a:spcPct val="0"/>
                </a:spcBef>
                <a:buFontTx/>
                <a:buNone/>
                <a:defRPr/>
              </a:pPr>
              <a:t>85</a:t>
            </a:fld>
            <a:endParaRPr lang="it-IT" altLang="it-IT" sz="1200">
              <a:solidFill>
                <a:srgbClr val="FFFFFF"/>
              </a:solidFill>
            </a:endParaRPr>
          </a:p>
        </p:txBody>
      </p:sp>
      <p:pic>
        <p:nvPicPr>
          <p:cNvPr id="7681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568672135"/>
              </p:ext>
            </p:extLst>
          </p:nvPr>
        </p:nvGraphicFramePr>
        <p:xfrm>
          <a:off x="395288" y="1844675"/>
          <a:ext cx="8353425" cy="4359275"/>
        </p:xfrm>
        <a:graphic>
          <a:graphicData uri="http://schemas.openxmlformats.org/drawingml/2006/table">
            <a:tbl>
              <a:tblPr/>
              <a:tblGrid>
                <a:gridCol w="8353425">
                  <a:extLst>
                    <a:ext uri="{9D8B030D-6E8A-4147-A177-3AD203B41FA5}">
                      <a16:colId xmlns:a16="http://schemas.microsoft.com/office/drawing/2014/main" val="20000"/>
                    </a:ext>
                  </a:extLst>
                </a:gridCol>
              </a:tblGrid>
              <a:tr h="45726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tx1"/>
                          </a:solidFill>
                          <a:effectLst/>
                          <a:latin typeface="Calibri" pitchFamily="34" charset="0"/>
                        </a:rPr>
                        <a:t>4.4 Il libretto formativo</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5726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i="0" u="none" strike="noStrike" cap="none" normalizeH="0" baseline="0" dirty="0">
                          <a:ln>
                            <a:noFill/>
                          </a:ln>
                          <a:solidFill>
                            <a:schemeClr val="bg1"/>
                          </a:solidFill>
                          <a:effectLst/>
                          <a:latin typeface="Calibri" pitchFamily="34" charset="0"/>
                        </a:rPr>
                        <a:t>Imprese </a:t>
                      </a:r>
                      <a:r>
                        <a:rPr kumimoji="0" lang="it-IT" sz="2400" b="0" i="0" u="none" strike="noStrike" cap="none" normalizeH="0" baseline="0" dirty="0" err="1">
                          <a:ln>
                            <a:noFill/>
                          </a:ln>
                          <a:solidFill>
                            <a:schemeClr val="bg1"/>
                          </a:solidFill>
                          <a:effectLst/>
                          <a:latin typeface="Calibri" pitchFamily="34" charset="0"/>
                        </a:rPr>
                        <a:t>multilocalizzate</a:t>
                      </a:r>
                      <a:r>
                        <a:rPr kumimoji="0" lang="it-IT" sz="2400" b="0" i="0" u="none" strike="noStrike" cap="none" normalizeH="0" baseline="0" dirty="0">
                          <a:ln>
                            <a:noFill/>
                          </a:ln>
                          <a:solidFill>
                            <a:schemeClr val="bg1"/>
                          </a:solidFill>
                          <a:effectLst/>
                          <a:latin typeface="Calibri" pitchFamily="34" charset="0"/>
                        </a:rPr>
                        <a:t>  – </a:t>
                      </a:r>
                      <a:r>
                        <a:rPr kumimoji="0" lang="it-IT" sz="2400" b="0" i="0" u="none" strike="noStrike" cap="none" normalizeH="0" baseline="0" dirty="0" err="1">
                          <a:ln>
                            <a:noFill/>
                          </a:ln>
                          <a:solidFill>
                            <a:schemeClr val="bg1"/>
                          </a:solidFill>
                          <a:effectLst/>
                          <a:latin typeface="Calibri" pitchFamily="34" charset="0"/>
                        </a:rPr>
                        <a:t>MinLav</a:t>
                      </a:r>
                      <a:r>
                        <a:rPr kumimoji="0" lang="it-IT" sz="2400" b="0" i="0" u="none" strike="noStrike" cap="none" normalizeH="0" baseline="0" dirty="0">
                          <a:ln>
                            <a:noFill/>
                          </a:ln>
                          <a:solidFill>
                            <a:schemeClr val="bg1"/>
                          </a:solidFill>
                          <a:effectLst/>
                          <a:latin typeface="Calibri" pitchFamily="34" charset="0"/>
                        </a:rPr>
                        <a:t> – Circ. 35/2013</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3444741">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it-IT" sz="2200" b="0" i="0" u="none" strike="noStrike" cap="none" normalizeH="0" baseline="0" dirty="0">
                          <a:ln>
                            <a:noFill/>
                          </a:ln>
                          <a:solidFill>
                            <a:schemeClr val="bg1"/>
                          </a:solidFill>
                          <a:effectLst/>
                          <a:latin typeface="Calibri" pitchFamily="34" charset="0"/>
                        </a:rPr>
                        <a:t>…</a:t>
                      </a:r>
                    </a:p>
                    <a:p>
                      <a:pPr marL="0" marR="0" lvl="0" indent="0" algn="just" defTabSz="914400" rtl="0" eaLnBrk="1" fontAlgn="base" latinLnBrk="0" hangingPunct="1">
                        <a:lnSpc>
                          <a:spcPct val="100000"/>
                        </a:lnSpc>
                        <a:spcBef>
                          <a:spcPct val="0"/>
                        </a:spcBef>
                        <a:spcAft>
                          <a:spcPct val="0"/>
                        </a:spcAft>
                        <a:buClrTx/>
                        <a:buSzTx/>
                        <a:buFont typeface="Arial" charset="0"/>
                        <a:buNone/>
                        <a:tabLst/>
                      </a:pPr>
                      <a:r>
                        <a:rPr kumimoji="0" lang="it-IT" sz="2200" b="0" i="0" u="none" strike="noStrike" cap="none" normalizeH="0" baseline="0" dirty="0">
                          <a:ln>
                            <a:noFill/>
                          </a:ln>
                          <a:solidFill>
                            <a:schemeClr val="bg1"/>
                          </a:solidFill>
                          <a:effectLst/>
                          <a:latin typeface="Calibri" pitchFamily="34" charset="0"/>
                        </a:rPr>
                        <a:t>A tal proposito, attese le finalità di semplificazione della disposizione, va chiarito che il richiamo ad un’unica disciplina per l’acquisizione di competenze di base e trasversali va principalmente riferito a quelli che sono i contenuti e la durata della stessa formazione. La disposizione va infatti applicata compatibilmente con l’offerta formativa pubblica della Regione dove l’apprendista svolge la propria attività, senza che ciò comporti pertanto un obbligo di frequenza di corsi extra-regione e quindi maggiori oneri per le imprese.</a:t>
                      </a:r>
                    </a:p>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it-IT" sz="2200" b="0" i="0" u="none" strike="noStrike" cap="none" normalizeH="0" baseline="0" dirty="0">
                          <a:ln>
                            <a:noFill/>
                          </a:ln>
                          <a:solidFill>
                            <a:schemeClr val="bg1"/>
                          </a:solidFill>
                          <a:effectLst/>
                          <a:latin typeface="Calibri" pitchFamily="34" charset="0"/>
                        </a:rPr>
                        <a:t>…</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7783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D0CF1EEC-3A41-4227-9A29-62D3C6342CB6}" type="slidenum">
              <a:rPr lang="it-IT" altLang="it-IT" sz="1200">
                <a:solidFill>
                  <a:srgbClr val="FFFFFF"/>
                </a:solidFill>
              </a:rPr>
              <a:pPr>
                <a:spcBef>
                  <a:spcPct val="0"/>
                </a:spcBef>
                <a:buFontTx/>
                <a:buNone/>
                <a:defRPr/>
              </a:pPr>
              <a:t>86</a:t>
            </a:fld>
            <a:endParaRPr lang="it-IT" altLang="it-IT" sz="1200">
              <a:solidFill>
                <a:srgbClr val="FFFFFF"/>
              </a:solidFill>
            </a:endParaRPr>
          </a:p>
        </p:txBody>
      </p:sp>
      <p:pic>
        <p:nvPicPr>
          <p:cNvPr id="77838"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2796547602"/>
              </p:ext>
            </p:extLst>
          </p:nvPr>
        </p:nvGraphicFramePr>
        <p:xfrm>
          <a:off x="395288" y="1844675"/>
          <a:ext cx="8353425" cy="4678592"/>
        </p:xfrm>
        <a:graphic>
          <a:graphicData uri="http://schemas.openxmlformats.org/drawingml/2006/table">
            <a:tbl>
              <a:tblPr/>
              <a:tblGrid>
                <a:gridCol w="8353425">
                  <a:extLst>
                    <a:ext uri="{9D8B030D-6E8A-4147-A177-3AD203B41FA5}">
                      <a16:colId xmlns:a16="http://schemas.microsoft.com/office/drawing/2014/main" val="20000"/>
                    </a:ext>
                  </a:extLst>
                </a:gridCol>
              </a:tblGrid>
              <a:tr h="45713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4.5 La formazione professionalizzante</a:t>
                      </a:r>
                    </a:p>
                  </a:txBody>
                  <a:tcPr marT="45698" marB="4569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4221226">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it-IT" sz="2400" b="1" i="0" u="sng" strike="noStrike" cap="none" normalizeH="0" baseline="0" dirty="0">
                          <a:ln>
                            <a:noFill/>
                          </a:ln>
                          <a:solidFill>
                            <a:schemeClr val="bg1"/>
                          </a:solidFill>
                          <a:effectLst/>
                          <a:latin typeface="Calibri" pitchFamily="34" charset="0"/>
                        </a:rPr>
                        <a:t>FONTI</a:t>
                      </a:r>
                    </a:p>
                    <a:p>
                      <a:pPr marL="0" marR="0" lvl="0" indent="0" algn="just" defTabSz="914400" rtl="0" eaLnBrk="1" fontAlgn="base" latinLnBrk="0" hangingPunct="1">
                        <a:lnSpc>
                          <a:spcPct val="100000"/>
                        </a:lnSpc>
                        <a:spcBef>
                          <a:spcPct val="0"/>
                        </a:spcBef>
                        <a:spcAft>
                          <a:spcPct val="0"/>
                        </a:spcAft>
                        <a:buClrTx/>
                        <a:buSzTx/>
                        <a:buFont typeface="Arial" charset="0"/>
                        <a:buNone/>
                        <a:tabLst/>
                      </a:pPr>
                      <a:endParaRPr kumimoji="0" lang="it-IT" sz="1000" b="0" i="0" u="none" strike="noStrike" cap="none" normalizeH="0" baseline="0" dirty="0">
                        <a:ln>
                          <a:noFill/>
                        </a:ln>
                        <a:solidFill>
                          <a:schemeClr val="bg1"/>
                        </a:solidFill>
                        <a:effectLst/>
                        <a:latin typeface="Calibri" pitchFamily="34" charset="0"/>
                      </a:endParaRPr>
                    </a:p>
                    <a:p>
                      <a:pPr marL="0" marR="0" lvl="0" indent="0" algn="just" defTabSz="914400" rtl="0" eaLnBrk="1" fontAlgn="base" latinLnBrk="0" hangingPunct="1">
                        <a:lnSpc>
                          <a:spcPct val="100000"/>
                        </a:lnSpc>
                        <a:spcBef>
                          <a:spcPct val="0"/>
                        </a:spcBef>
                        <a:spcAft>
                          <a:spcPct val="0"/>
                        </a:spcAft>
                        <a:buClrTx/>
                        <a:buSzTx/>
                        <a:buFont typeface="Arial" charset="0"/>
                        <a:buNone/>
                        <a:tabLst/>
                      </a:pPr>
                      <a:r>
                        <a:rPr kumimoji="0" lang="it-IT" sz="2400" b="0" i="0" u="none" strike="noStrike" cap="none" normalizeH="0" baseline="0" dirty="0">
                          <a:ln>
                            <a:noFill/>
                          </a:ln>
                          <a:solidFill>
                            <a:schemeClr val="bg1"/>
                          </a:solidFill>
                          <a:effectLst/>
                          <a:latin typeface="Calibri" pitchFamily="34" charset="0"/>
                        </a:rPr>
                        <a:t>Gli </a:t>
                      </a:r>
                      <a:r>
                        <a:rPr kumimoji="0" lang="it-IT" sz="2400" b="1" i="0" u="none" strike="noStrike" cap="none" normalizeH="0" baseline="0" dirty="0">
                          <a:ln>
                            <a:noFill/>
                          </a:ln>
                          <a:solidFill>
                            <a:schemeClr val="bg1"/>
                          </a:solidFill>
                          <a:effectLst/>
                          <a:latin typeface="Calibri" pitchFamily="34" charset="0"/>
                        </a:rPr>
                        <a:t>accordi interconfederali </a:t>
                      </a:r>
                      <a:r>
                        <a:rPr kumimoji="0" lang="it-IT" sz="2400" b="0" i="0" u="none" strike="noStrike" cap="none" normalizeH="0" baseline="0" dirty="0">
                          <a:ln>
                            <a:noFill/>
                          </a:ln>
                          <a:solidFill>
                            <a:schemeClr val="bg1"/>
                          </a:solidFill>
                          <a:effectLst/>
                          <a:latin typeface="Calibri" pitchFamily="34" charset="0"/>
                        </a:rPr>
                        <a:t>e i </a:t>
                      </a:r>
                      <a:r>
                        <a:rPr kumimoji="0" lang="it-IT" sz="2400" b="1" i="0" u="none" strike="noStrike" cap="none" normalizeH="0" baseline="0" dirty="0">
                          <a:ln>
                            <a:noFill/>
                          </a:ln>
                          <a:solidFill>
                            <a:schemeClr val="bg1"/>
                          </a:solidFill>
                          <a:effectLst/>
                          <a:latin typeface="Calibri" pitchFamily="34" charset="0"/>
                        </a:rPr>
                        <a:t>contratti collettivi </a:t>
                      </a:r>
                      <a:r>
                        <a:rPr kumimoji="0" lang="it-IT" sz="2400" b="0" i="0" u="none" strike="noStrike" cap="none" normalizeH="0" baseline="0" dirty="0">
                          <a:ln>
                            <a:noFill/>
                          </a:ln>
                          <a:solidFill>
                            <a:schemeClr val="bg1"/>
                          </a:solidFill>
                          <a:effectLst/>
                          <a:latin typeface="Calibri" pitchFamily="34" charset="0"/>
                        </a:rPr>
                        <a:t>stabiliscono:</a:t>
                      </a:r>
                    </a:p>
                    <a:p>
                      <a:pPr marL="0" marR="0" lvl="0" indent="0" algn="just" defTabSz="914400" rtl="0" eaLnBrk="1" fontAlgn="base" latinLnBrk="0" hangingPunct="1">
                        <a:lnSpc>
                          <a:spcPct val="100000"/>
                        </a:lnSpc>
                        <a:spcBef>
                          <a:spcPct val="0"/>
                        </a:spcBef>
                        <a:spcAft>
                          <a:spcPct val="0"/>
                        </a:spcAft>
                        <a:buClrTx/>
                        <a:buSzTx/>
                        <a:buFontTx/>
                        <a:buChar char="-"/>
                        <a:tabLst/>
                      </a:pPr>
                      <a:r>
                        <a:rPr kumimoji="0" lang="it-IT" sz="2400" b="0" i="0" u="none" strike="noStrike" cap="none" normalizeH="0" baseline="0" dirty="0">
                          <a:ln>
                            <a:noFill/>
                          </a:ln>
                          <a:solidFill>
                            <a:schemeClr val="bg1"/>
                          </a:solidFill>
                          <a:effectLst/>
                          <a:latin typeface="Calibri" pitchFamily="34" charset="0"/>
                        </a:rPr>
                        <a:t> la </a:t>
                      </a:r>
                      <a:r>
                        <a:rPr kumimoji="0" lang="it-IT" sz="2400" b="0" i="0" u="sng" strike="noStrike" cap="none" normalizeH="0" baseline="0" dirty="0">
                          <a:ln>
                            <a:noFill/>
                          </a:ln>
                          <a:solidFill>
                            <a:schemeClr val="bg1"/>
                          </a:solidFill>
                          <a:effectLst/>
                          <a:latin typeface="Calibri" pitchFamily="34" charset="0"/>
                        </a:rPr>
                        <a:t>durata</a:t>
                      </a:r>
                      <a:r>
                        <a:rPr kumimoji="0" lang="it-IT" sz="2400" b="0" i="0" u="none" strike="noStrike" cap="none" normalizeH="0" baseline="0" dirty="0">
                          <a:ln>
                            <a:noFill/>
                          </a:ln>
                          <a:solidFill>
                            <a:schemeClr val="bg1"/>
                          </a:solidFill>
                          <a:effectLst/>
                          <a:latin typeface="Calibri" pitchFamily="34" charset="0"/>
                        </a:rPr>
                        <a:t>  (…)</a:t>
                      </a:r>
                    </a:p>
                    <a:p>
                      <a:pPr marL="0" marR="0" lvl="0" indent="0" algn="just" defTabSz="914400" rtl="0" eaLnBrk="1" fontAlgn="base" latinLnBrk="0" hangingPunct="1">
                        <a:lnSpc>
                          <a:spcPct val="100000"/>
                        </a:lnSpc>
                        <a:spcBef>
                          <a:spcPct val="0"/>
                        </a:spcBef>
                        <a:spcAft>
                          <a:spcPct val="0"/>
                        </a:spcAft>
                        <a:buClrTx/>
                        <a:buSzTx/>
                        <a:buFontTx/>
                        <a:buChar char="-"/>
                        <a:tabLst/>
                      </a:pPr>
                      <a:r>
                        <a:rPr kumimoji="0" lang="it-IT" sz="2400" b="0" i="0" u="none" strike="noStrike" cap="none" normalizeH="0" baseline="0" dirty="0">
                          <a:ln>
                            <a:noFill/>
                          </a:ln>
                          <a:solidFill>
                            <a:schemeClr val="bg1"/>
                          </a:solidFill>
                          <a:effectLst/>
                          <a:latin typeface="Calibri" pitchFamily="34" charset="0"/>
                        </a:rPr>
                        <a:t> e le </a:t>
                      </a:r>
                      <a:r>
                        <a:rPr kumimoji="0" lang="it-IT" sz="2400" b="0" i="0" u="sng" strike="noStrike" cap="none" normalizeH="0" baseline="0" dirty="0">
                          <a:ln>
                            <a:noFill/>
                          </a:ln>
                          <a:solidFill>
                            <a:schemeClr val="bg1"/>
                          </a:solidFill>
                          <a:effectLst/>
                          <a:latin typeface="Calibri" pitchFamily="34" charset="0"/>
                        </a:rPr>
                        <a:t>modalità</a:t>
                      </a:r>
                      <a:r>
                        <a:rPr kumimoji="0" lang="it-IT" sz="2400" b="0" i="0" u="none" strike="noStrike" cap="none" normalizeH="0" baseline="0" dirty="0">
                          <a:ln>
                            <a:noFill/>
                          </a:ln>
                          <a:solidFill>
                            <a:schemeClr val="bg1"/>
                          </a:solidFill>
                          <a:effectLst/>
                          <a:latin typeface="Calibri" pitchFamily="34" charset="0"/>
                        </a:rPr>
                        <a:t> della formazione per l’acquisizione delle competenze tecnico-professionali e specialistiche (…)</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it-IT" sz="2400" b="0" i="0" u="none" strike="noStrike" cap="none" normalizeH="0" baseline="0" dirty="0">
                        <a:ln>
                          <a:noFill/>
                        </a:ln>
                        <a:solidFill>
                          <a:schemeClr val="bg1"/>
                        </a:solidFill>
                        <a:effectLst/>
                        <a:latin typeface="Calibri"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it-IT" sz="2400" b="0" i="0" u="none" strike="noStrike" cap="none" normalizeH="0" baseline="0" dirty="0">
                          <a:ln>
                            <a:noFill/>
                          </a:ln>
                          <a:solidFill>
                            <a:schemeClr val="bg1"/>
                          </a:solidFill>
                          <a:effectLst/>
                          <a:latin typeface="Calibri" pitchFamily="34" charset="0"/>
                        </a:rPr>
                        <a:t>(…) in funzione dei </a:t>
                      </a:r>
                      <a:r>
                        <a:rPr kumimoji="0" lang="it-IT" sz="2400" b="0" i="0" u="sng" strike="noStrike" cap="none" normalizeH="0" baseline="0" dirty="0">
                          <a:ln>
                            <a:noFill/>
                          </a:ln>
                          <a:solidFill>
                            <a:schemeClr val="bg1"/>
                          </a:solidFill>
                          <a:effectLst/>
                          <a:latin typeface="Calibri" pitchFamily="34" charset="0"/>
                        </a:rPr>
                        <a:t>profili professionali</a:t>
                      </a:r>
                      <a:r>
                        <a:rPr kumimoji="0" lang="it-IT" sz="2400" b="0" i="0" u="none" strike="noStrike" cap="none" normalizeH="0" baseline="0" dirty="0">
                          <a:ln>
                            <a:noFill/>
                          </a:ln>
                          <a:solidFill>
                            <a:schemeClr val="bg1"/>
                          </a:solidFill>
                          <a:effectLst/>
                          <a:latin typeface="Calibri" pitchFamily="34" charset="0"/>
                        </a:rPr>
                        <a:t> stabiliti nei sistemi di classificazione e inquadramento del personale.</a:t>
                      </a: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it-IT" sz="23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it-IT" sz="2300" b="0" i="0" u="none" strike="noStrike" cap="none" normalizeH="0" baseline="0" dirty="0">
                        <a:ln>
                          <a:noFill/>
                        </a:ln>
                        <a:solidFill>
                          <a:schemeClr val="bg1"/>
                        </a:solidFill>
                        <a:effectLst/>
                        <a:latin typeface="Calibri" pitchFamily="34" charset="0"/>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it-IT" sz="2300" b="1" i="0" u="none" strike="noStrike" cap="none" normalizeH="0" baseline="0" dirty="0">
                          <a:ln>
                            <a:noFill/>
                          </a:ln>
                          <a:solidFill>
                            <a:schemeClr val="bg1"/>
                          </a:solidFill>
                          <a:effectLst/>
                          <a:latin typeface="Calibri" pitchFamily="34" charset="0"/>
                        </a:rPr>
                        <a:t>(Art. 44, comma 2, </a:t>
                      </a:r>
                      <a:r>
                        <a:rPr kumimoji="0" lang="it-IT" sz="2300" b="1" i="0" u="none" strike="noStrike" cap="none" normalizeH="0" baseline="0" dirty="0" err="1">
                          <a:ln>
                            <a:noFill/>
                          </a:ln>
                          <a:solidFill>
                            <a:schemeClr val="bg1"/>
                          </a:solidFill>
                          <a:effectLst/>
                          <a:latin typeface="Calibri" pitchFamily="34" charset="0"/>
                        </a:rPr>
                        <a:t>dlgs</a:t>
                      </a:r>
                      <a:r>
                        <a:rPr kumimoji="0" lang="it-IT" sz="2300" b="1" i="0" u="none" strike="noStrike" cap="none" normalizeH="0" baseline="0" dirty="0">
                          <a:ln>
                            <a:noFill/>
                          </a:ln>
                          <a:solidFill>
                            <a:schemeClr val="bg1"/>
                          </a:solidFill>
                          <a:effectLst/>
                          <a:latin typeface="Calibri" pitchFamily="34" charset="0"/>
                        </a:rPr>
                        <a:t> 81/2015).</a:t>
                      </a:r>
                    </a:p>
                  </a:txBody>
                  <a:tcPr marT="45698" marB="4569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79883"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7987959B-30BD-4229-8A00-FEFC7C62DBDF}" type="slidenum">
              <a:rPr lang="it-IT" altLang="it-IT" sz="1200">
                <a:solidFill>
                  <a:srgbClr val="FFFFFF"/>
                </a:solidFill>
              </a:rPr>
              <a:pPr>
                <a:spcBef>
                  <a:spcPct val="0"/>
                </a:spcBef>
                <a:buFontTx/>
                <a:buNone/>
                <a:defRPr/>
              </a:pPr>
              <a:t>87</a:t>
            </a:fld>
            <a:endParaRPr lang="it-IT" altLang="it-IT" sz="1200">
              <a:solidFill>
                <a:srgbClr val="FFFFFF"/>
              </a:solidFill>
            </a:endParaRPr>
          </a:p>
        </p:txBody>
      </p:sp>
      <p:pic>
        <p:nvPicPr>
          <p:cNvPr id="79884"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430912005"/>
              </p:ext>
            </p:extLst>
          </p:nvPr>
        </p:nvGraphicFramePr>
        <p:xfrm>
          <a:off x="395288" y="1844675"/>
          <a:ext cx="8353425" cy="4114800"/>
        </p:xfrm>
        <a:graphic>
          <a:graphicData uri="http://schemas.openxmlformats.org/drawingml/2006/table">
            <a:tbl>
              <a:tblPr/>
              <a:tblGrid>
                <a:gridCol w="8353425">
                  <a:extLst>
                    <a:ext uri="{9D8B030D-6E8A-4147-A177-3AD203B41FA5}">
                      <a16:colId xmlns:a16="http://schemas.microsoft.com/office/drawing/2014/main" val="20000"/>
                    </a:ext>
                  </a:extLst>
                </a:gridCol>
              </a:tblGrid>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4.5 La formazione professionalizzante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371475">
                <a:tc>
                  <a:txBody>
                    <a:bodyPr/>
                    <a:lstStyle/>
                    <a:p>
                      <a:pPr marL="0" marR="0" lvl="0" indent="0" algn="just" defTabSz="914400" rtl="0" eaLnBrk="1" fontAlgn="base" latinLnBrk="0" hangingPunct="1">
                        <a:lnSpc>
                          <a:spcPct val="100000"/>
                        </a:lnSpc>
                        <a:spcBef>
                          <a:spcPct val="0"/>
                        </a:spcBef>
                        <a:spcAft>
                          <a:spcPct val="0"/>
                        </a:spcAft>
                        <a:buClrTx/>
                        <a:buSzTx/>
                        <a:buFont typeface="Arial" charset="0"/>
                        <a:buNone/>
                        <a:tabLst/>
                      </a:pPr>
                      <a:endParaRPr kumimoji="0" lang="it-IT" sz="2400" b="0" i="0" u="none" strike="noStrike" cap="none" normalizeH="0" baseline="0" dirty="0">
                        <a:ln>
                          <a:noFill/>
                        </a:ln>
                        <a:solidFill>
                          <a:schemeClr val="bg1"/>
                        </a:solidFill>
                        <a:effectLst/>
                        <a:latin typeface="Calibri" pitchFamily="34" charset="0"/>
                      </a:endParaRPr>
                    </a:p>
                    <a:p>
                      <a:pPr marL="0" marR="0" lvl="0" indent="0" algn="just" defTabSz="914400" rtl="0" eaLnBrk="1" fontAlgn="base" latinLnBrk="0" hangingPunct="1">
                        <a:lnSpc>
                          <a:spcPct val="100000"/>
                        </a:lnSpc>
                        <a:spcBef>
                          <a:spcPct val="0"/>
                        </a:spcBef>
                        <a:spcAft>
                          <a:spcPct val="0"/>
                        </a:spcAft>
                        <a:buClrTx/>
                        <a:buSzTx/>
                        <a:buFont typeface="Arial" charset="0"/>
                        <a:buNone/>
                        <a:tabLst/>
                      </a:pPr>
                      <a:r>
                        <a:rPr kumimoji="0" lang="it-IT" sz="2400" b="0" i="0" u="none" strike="noStrike" cap="none" normalizeH="0" baseline="0" dirty="0">
                          <a:ln>
                            <a:noFill/>
                          </a:ln>
                          <a:solidFill>
                            <a:schemeClr val="bg1"/>
                          </a:solidFill>
                          <a:effectLst/>
                          <a:latin typeface="Calibri" pitchFamily="34" charset="0"/>
                        </a:rPr>
                        <a:t>Il Piano formativo individuale va definito sulla base di moduli e formulari stabiliti dalla </a:t>
                      </a:r>
                      <a:r>
                        <a:rPr kumimoji="0" lang="it-IT" sz="2400" b="1" i="0" u="none" strike="noStrike" cap="none" normalizeH="0" baseline="0" dirty="0">
                          <a:ln>
                            <a:noFill/>
                          </a:ln>
                          <a:solidFill>
                            <a:schemeClr val="bg1"/>
                          </a:solidFill>
                          <a:effectLst/>
                          <a:latin typeface="Calibri" pitchFamily="34" charset="0"/>
                        </a:rPr>
                        <a:t>contrattazione collettiva </a:t>
                      </a:r>
                      <a:r>
                        <a:rPr kumimoji="0" lang="it-IT" sz="2400" b="0" i="0" u="none" strike="noStrike" cap="none" normalizeH="0" baseline="0" dirty="0">
                          <a:ln>
                            <a:noFill/>
                          </a:ln>
                          <a:solidFill>
                            <a:schemeClr val="bg1"/>
                          </a:solidFill>
                          <a:effectLst/>
                          <a:latin typeface="Calibri" pitchFamily="34" charset="0"/>
                        </a:rPr>
                        <a:t>o </a:t>
                      </a:r>
                      <a:r>
                        <a:rPr kumimoji="0" lang="it-IT" sz="2400" b="1" i="0" u="none" strike="noStrike" cap="none" normalizeH="0" baseline="0" dirty="0">
                          <a:ln>
                            <a:noFill/>
                          </a:ln>
                          <a:solidFill>
                            <a:schemeClr val="bg1"/>
                          </a:solidFill>
                          <a:effectLst/>
                          <a:latin typeface="Calibri" pitchFamily="34" charset="0"/>
                        </a:rPr>
                        <a:t>dagli enti bilaterali.</a:t>
                      </a: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it-IT" sz="23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it-IT" sz="23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it-IT" sz="23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it-IT" sz="23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it-IT" sz="2300" b="0" i="0" u="none" strike="noStrike" cap="none" normalizeH="0" baseline="0" dirty="0">
                        <a:ln>
                          <a:noFill/>
                        </a:ln>
                        <a:solidFill>
                          <a:schemeClr val="bg1"/>
                        </a:solidFill>
                        <a:effectLst/>
                        <a:latin typeface="Calibri" pitchFamily="34" charset="0"/>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it-IT" sz="2300" b="0" i="0" u="none" strike="noStrike" cap="none" normalizeH="0" baseline="0" dirty="0">
                          <a:ln>
                            <a:noFill/>
                          </a:ln>
                          <a:solidFill>
                            <a:schemeClr val="bg1"/>
                          </a:solidFill>
                          <a:effectLst/>
                          <a:latin typeface="Calibri" pitchFamily="34" charset="0"/>
                        </a:rPr>
                        <a:t>(</a:t>
                      </a:r>
                      <a:r>
                        <a:rPr kumimoji="0" lang="it-IT" sz="2300" b="1" i="0" u="none" strike="noStrike" cap="none" normalizeH="0" baseline="0" dirty="0">
                          <a:ln>
                            <a:noFill/>
                          </a:ln>
                          <a:solidFill>
                            <a:schemeClr val="bg1"/>
                          </a:solidFill>
                          <a:effectLst/>
                          <a:latin typeface="Calibri" pitchFamily="34" charset="0"/>
                        </a:rPr>
                        <a:t>Art. 42, comma 1, lettera a), </a:t>
                      </a:r>
                      <a:r>
                        <a:rPr kumimoji="0" lang="it-IT" sz="2300" b="1" i="0" u="none" strike="noStrike" cap="none" normalizeH="0" baseline="0" dirty="0" err="1">
                          <a:ln>
                            <a:noFill/>
                          </a:ln>
                          <a:solidFill>
                            <a:schemeClr val="bg1"/>
                          </a:solidFill>
                          <a:effectLst/>
                          <a:latin typeface="Calibri" pitchFamily="34" charset="0"/>
                        </a:rPr>
                        <a:t>dlgs</a:t>
                      </a:r>
                      <a:r>
                        <a:rPr kumimoji="0" lang="it-IT" sz="2300" b="1" i="0" u="none" strike="noStrike" cap="none" normalizeH="0" baseline="0" dirty="0">
                          <a:ln>
                            <a:noFill/>
                          </a:ln>
                          <a:solidFill>
                            <a:schemeClr val="bg1"/>
                          </a:solidFill>
                          <a:effectLst/>
                          <a:latin typeface="Calibri" pitchFamily="34" charset="0"/>
                        </a:rPr>
                        <a:t> 81/2015</a:t>
                      </a:r>
                      <a:r>
                        <a:rPr kumimoji="0" lang="it-IT" sz="2300" b="0" i="0" u="none" strike="noStrike" cap="none" normalizeH="0" baseline="0" dirty="0">
                          <a:ln>
                            <a:noFill/>
                          </a:ln>
                          <a:solidFill>
                            <a:schemeClr val="bg1"/>
                          </a:solidFill>
                          <a:effectLst/>
                          <a:latin typeface="Calibri"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8090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DF4C2FFB-EC9D-49A2-8065-FD752017A704}" type="slidenum">
              <a:rPr lang="it-IT" altLang="it-IT" sz="1200">
                <a:solidFill>
                  <a:srgbClr val="FFFFFF"/>
                </a:solidFill>
              </a:rPr>
              <a:pPr>
                <a:spcBef>
                  <a:spcPct val="0"/>
                </a:spcBef>
                <a:buFontTx/>
                <a:buNone/>
                <a:defRPr/>
              </a:pPr>
              <a:t>88</a:t>
            </a:fld>
            <a:endParaRPr lang="it-IT" altLang="it-IT" sz="1200">
              <a:solidFill>
                <a:srgbClr val="FFFFFF"/>
              </a:solidFill>
            </a:endParaRPr>
          </a:p>
        </p:txBody>
      </p:sp>
      <p:sp>
        <p:nvSpPr>
          <p:cNvPr id="7" name="Freccia in giù 6"/>
          <p:cNvSpPr/>
          <p:nvPr/>
        </p:nvSpPr>
        <p:spPr>
          <a:xfrm>
            <a:off x="971550" y="4005263"/>
            <a:ext cx="484188" cy="9779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9" name="Freccia a destra 8"/>
          <p:cNvSpPr/>
          <p:nvPr/>
        </p:nvSpPr>
        <p:spPr>
          <a:xfrm>
            <a:off x="1692275" y="4508500"/>
            <a:ext cx="977900" cy="4857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pic>
        <p:nvPicPr>
          <p:cNvPr id="80910"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10" name="CasellaDiTesto 9"/>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52612124"/>
              </p:ext>
            </p:extLst>
          </p:nvPr>
        </p:nvGraphicFramePr>
        <p:xfrm>
          <a:off x="395288" y="1844675"/>
          <a:ext cx="8353425" cy="4846638"/>
        </p:xfrm>
        <a:graphic>
          <a:graphicData uri="http://schemas.openxmlformats.org/drawingml/2006/table">
            <a:tbl>
              <a:tblPr/>
              <a:tblGrid>
                <a:gridCol w="8353425">
                  <a:extLst>
                    <a:ext uri="{9D8B030D-6E8A-4147-A177-3AD203B41FA5}">
                      <a16:colId xmlns:a16="http://schemas.microsoft.com/office/drawing/2014/main" val="20000"/>
                    </a:ext>
                  </a:extLst>
                </a:gridCol>
              </a:tblGrid>
              <a:tr h="45723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4.5 La formazione professionalizzante</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4389408">
                <a:tc>
                  <a:txBody>
                    <a:bodyPr/>
                    <a:lstStyle/>
                    <a:p>
                      <a:pPr marL="0" marR="0" lvl="0" indent="0" algn="just" defTabSz="914400" rtl="0" eaLnBrk="1" fontAlgn="base" latinLnBrk="0" hangingPunct="1">
                        <a:lnSpc>
                          <a:spcPct val="100000"/>
                        </a:lnSpc>
                        <a:spcBef>
                          <a:spcPct val="0"/>
                        </a:spcBef>
                        <a:spcAft>
                          <a:spcPct val="0"/>
                        </a:spcAft>
                        <a:buClrTx/>
                        <a:buSzTx/>
                        <a:buFont typeface="Arial" charset="0"/>
                        <a:buNone/>
                        <a:tabLst/>
                      </a:pPr>
                      <a:endParaRPr kumimoji="0" lang="it-IT" sz="2400" b="0" i="0" u="none" strike="noStrike" cap="none" normalizeH="0" baseline="0" dirty="0">
                        <a:ln>
                          <a:noFill/>
                        </a:ln>
                        <a:solidFill>
                          <a:schemeClr val="bg1"/>
                        </a:solidFill>
                        <a:effectLst/>
                        <a:latin typeface="Calibri" pitchFamily="34" charset="0"/>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it-IT" sz="2400" b="1" i="0" u="sng" strike="noStrike" cap="none" normalizeH="0" baseline="0" dirty="0">
                          <a:ln>
                            <a:noFill/>
                          </a:ln>
                          <a:solidFill>
                            <a:schemeClr val="bg1"/>
                          </a:solidFill>
                          <a:effectLst/>
                          <a:latin typeface="Calibri" pitchFamily="34" charset="0"/>
                        </a:rPr>
                        <a:t>ENTI BILATERALI</a:t>
                      </a:r>
                    </a:p>
                    <a:p>
                      <a:pPr marL="0" marR="0" lvl="0" indent="0" algn="just" defTabSz="914400" rtl="0" eaLnBrk="1" fontAlgn="base" latinLnBrk="0" hangingPunct="1">
                        <a:lnSpc>
                          <a:spcPct val="100000"/>
                        </a:lnSpc>
                        <a:spcBef>
                          <a:spcPct val="0"/>
                        </a:spcBef>
                        <a:spcAft>
                          <a:spcPct val="0"/>
                        </a:spcAft>
                        <a:buClrTx/>
                        <a:buSzTx/>
                        <a:buFont typeface="Arial" charset="0"/>
                        <a:buNone/>
                        <a:tabLst/>
                      </a:pPr>
                      <a:endParaRPr kumimoji="0" lang="it-IT" sz="2400" b="0" i="0" u="none" strike="noStrike" cap="none" normalizeH="0" baseline="0" dirty="0">
                        <a:ln>
                          <a:noFill/>
                        </a:ln>
                        <a:solidFill>
                          <a:schemeClr val="bg1"/>
                        </a:solidFill>
                        <a:effectLst/>
                        <a:latin typeface="Calibri" pitchFamily="34" charset="0"/>
                      </a:endParaRPr>
                    </a:p>
                    <a:p>
                      <a:pPr marL="0" marR="0" lvl="0" indent="0" algn="just" defTabSz="914400" rtl="0" eaLnBrk="1" fontAlgn="base" latinLnBrk="0" hangingPunct="1">
                        <a:lnSpc>
                          <a:spcPct val="100000"/>
                        </a:lnSpc>
                        <a:spcBef>
                          <a:spcPct val="0"/>
                        </a:spcBef>
                        <a:spcAft>
                          <a:spcPct val="0"/>
                        </a:spcAft>
                        <a:buClrTx/>
                        <a:buSzTx/>
                        <a:buFont typeface="Arial" charset="0"/>
                        <a:buNone/>
                        <a:tabLst/>
                      </a:pPr>
                      <a:r>
                        <a:rPr kumimoji="0" lang="it-IT" sz="2400" b="0" i="0" u="none" strike="noStrike" cap="none" normalizeH="0" baseline="0" dirty="0">
                          <a:ln>
                            <a:noFill/>
                          </a:ln>
                          <a:solidFill>
                            <a:schemeClr val="bg1"/>
                          </a:solidFill>
                          <a:effectLst/>
                          <a:latin typeface="Calibri" pitchFamily="34" charset="0"/>
                        </a:rPr>
                        <a:t>Ai </a:t>
                      </a:r>
                      <a:r>
                        <a:rPr kumimoji="0" lang="it-IT" sz="2400" b="1" i="0" u="none" strike="noStrike" cap="none" normalizeH="0" baseline="0" dirty="0">
                          <a:ln>
                            <a:noFill/>
                          </a:ln>
                          <a:solidFill>
                            <a:schemeClr val="bg1"/>
                          </a:solidFill>
                          <a:effectLst/>
                          <a:latin typeface="Calibri" pitchFamily="34" charset="0"/>
                        </a:rPr>
                        <a:t>datori di lavoro non iscritti </a:t>
                      </a:r>
                      <a:r>
                        <a:rPr kumimoji="0" lang="it-IT" sz="2400" b="0" i="0" u="none" strike="noStrike" cap="none" normalizeH="0" baseline="0" dirty="0">
                          <a:ln>
                            <a:noFill/>
                          </a:ln>
                          <a:solidFill>
                            <a:schemeClr val="bg1"/>
                          </a:solidFill>
                          <a:effectLst/>
                          <a:latin typeface="Calibri" pitchFamily="34" charset="0"/>
                        </a:rPr>
                        <a:t>alle organizzazioni sindacali stipulanti il contratto collettivo applicato, </a:t>
                      </a:r>
                      <a:r>
                        <a:rPr kumimoji="0" lang="it-IT" sz="2400" b="1" i="0" u="none" strike="noStrike" cap="none" normalizeH="0" baseline="0" dirty="0">
                          <a:ln>
                            <a:noFill/>
                          </a:ln>
                          <a:solidFill>
                            <a:schemeClr val="bg1"/>
                          </a:solidFill>
                          <a:effectLst/>
                          <a:latin typeface="Calibri" pitchFamily="34" charset="0"/>
                        </a:rPr>
                        <a:t>non vi è obbligo </a:t>
                      </a:r>
                      <a:r>
                        <a:rPr kumimoji="0" lang="it-IT" sz="2400" b="0" i="0" u="none" strike="noStrike" cap="none" normalizeH="0" baseline="0" dirty="0">
                          <a:ln>
                            <a:noFill/>
                          </a:ln>
                          <a:solidFill>
                            <a:schemeClr val="bg1"/>
                          </a:solidFill>
                          <a:effectLst/>
                          <a:latin typeface="Calibri" pitchFamily="34" charset="0"/>
                        </a:rPr>
                        <a:t>di sottoporre il PFI all’Ente Bilaterale di riferimento. </a:t>
                      </a: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it-IT" sz="23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it-IT" sz="23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it-IT" sz="2300" b="0" i="0" u="none" strike="noStrike" cap="none" normalizeH="0" baseline="0" dirty="0">
                        <a:ln>
                          <a:noFill/>
                        </a:ln>
                        <a:solidFill>
                          <a:schemeClr val="bg1"/>
                        </a:solidFill>
                        <a:effectLst/>
                        <a:latin typeface="Calibri" pitchFamily="34" charset="0"/>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it-IT" sz="2300" b="1" i="0" u="none" strike="noStrike" cap="none" normalizeH="0" baseline="0" dirty="0">
                          <a:ln>
                            <a:noFill/>
                          </a:ln>
                          <a:solidFill>
                            <a:schemeClr val="bg1"/>
                          </a:solidFill>
                          <a:effectLst/>
                          <a:latin typeface="Calibri" pitchFamily="34" charset="0"/>
                        </a:rPr>
                        <a:t>(</a:t>
                      </a:r>
                      <a:r>
                        <a:rPr kumimoji="0" lang="it-IT" sz="2300" b="1" i="0" u="none" strike="noStrike" cap="none" normalizeH="0" baseline="0" dirty="0" err="1">
                          <a:ln>
                            <a:noFill/>
                          </a:ln>
                          <a:solidFill>
                            <a:schemeClr val="bg1"/>
                          </a:solidFill>
                          <a:effectLst/>
                          <a:latin typeface="Calibri" pitchFamily="34" charset="0"/>
                        </a:rPr>
                        <a:t>MinLav</a:t>
                      </a:r>
                      <a:r>
                        <a:rPr kumimoji="0" lang="it-IT" sz="2300" b="1" i="0" u="none" strike="noStrike" cap="none" normalizeH="0" baseline="0" dirty="0">
                          <a:ln>
                            <a:noFill/>
                          </a:ln>
                          <a:solidFill>
                            <a:schemeClr val="bg1"/>
                          </a:solidFill>
                          <a:effectLst/>
                          <a:latin typeface="Calibri" pitchFamily="34" charset="0"/>
                        </a:rPr>
                        <a:t>, interpello 14 giugno 2012, n. 16)</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81931"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19AED840-09D8-4E36-B34A-DD181E8157F1}" type="slidenum">
              <a:rPr lang="it-IT" altLang="it-IT" sz="1200">
                <a:solidFill>
                  <a:srgbClr val="FFFFFF"/>
                </a:solidFill>
              </a:rPr>
              <a:pPr>
                <a:spcBef>
                  <a:spcPct val="0"/>
                </a:spcBef>
                <a:buFontTx/>
                <a:buNone/>
                <a:defRPr/>
              </a:pPr>
              <a:t>89</a:t>
            </a:fld>
            <a:endParaRPr lang="it-IT" altLang="it-IT" sz="1200">
              <a:solidFill>
                <a:srgbClr val="FFFFFF"/>
              </a:solidFill>
            </a:endParaRPr>
          </a:p>
        </p:txBody>
      </p:sp>
      <p:pic>
        <p:nvPicPr>
          <p:cNvPr id="8193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1417170931"/>
              </p:ext>
            </p:extLst>
          </p:nvPr>
        </p:nvGraphicFramePr>
        <p:xfrm>
          <a:off x="395288" y="1844675"/>
          <a:ext cx="8353425" cy="4846638"/>
        </p:xfrm>
        <a:graphic>
          <a:graphicData uri="http://schemas.openxmlformats.org/drawingml/2006/table">
            <a:tbl>
              <a:tblPr/>
              <a:tblGrid>
                <a:gridCol w="8353425">
                  <a:extLst>
                    <a:ext uri="{9D8B030D-6E8A-4147-A177-3AD203B41FA5}">
                      <a16:colId xmlns:a16="http://schemas.microsoft.com/office/drawing/2014/main" val="20000"/>
                    </a:ext>
                  </a:extLst>
                </a:gridCol>
              </a:tblGrid>
              <a:tr h="45723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4.5 La formazione professionalizzante</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4389408">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it-IT" sz="2400" b="1" i="0" u="sng" strike="noStrike" cap="none" normalizeH="0" baseline="0" dirty="0">
                          <a:ln>
                            <a:noFill/>
                          </a:ln>
                          <a:solidFill>
                            <a:schemeClr val="bg1"/>
                          </a:solidFill>
                          <a:effectLst/>
                          <a:latin typeface="Calibri" pitchFamily="34" charset="0"/>
                        </a:rPr>
                        <a:t>ENTI BILATERALI</a:t>
                      </a:r>
                    </a:p>
                    <a:p>
                      <a:pPr marL="0" marR="0" lvl="0" indent="0" algn="just" defTabSz="914400" rtl="0" eaLnBrk="1" fontAlgn="base" latinLnBrk="0" hangingPunct="1">
                        <a:lnSpc>
                          <a:spcPct val="100000"/>
                        </a:lnSpc>
                        <a:spcBef>
                          <a:spcPct val="0"/>
                        </a:spcBef>
                        <a:spcAft>
                          <a:spcPct val="0"/>
                        </a:spcAft>
                        <a:buClrTx/>
                        <a:buSzTx/>
                        <a:buFont typeface="Arial" charset="0"/>
                        <a:buNone/>
                        <a:tabLst/>
                      </a:pPr>
                      <a:endParaRPr kumimoji="0" lang="it-IT" sz="2400" b="0" i="0" u="none" strike="noStrike" cap="none" normalizeH="0" baseline="0" dirty="0">
                        <a:ln>
                          <a:noFill/>
                        </a:ln>
                        <a:solidFill>
                          <a:schemeClr val="bg1"/>
                        </a:solidFill>
                        <a:effectLst/>
                        <a:latin typeface="Calibri" pitchFamily="34" charset="0"/>
                      </a:endParaRPr>
                    </a:p>
                    <a:p>
                      <a:pPr marL="0" marR="0" lvl="0" indent="0" algn="just" defTabSz="914400" rtl="0" eaLnBrk="1" fontAlgn="base" latinLnBrk="0" hangingPunct="1">
                        <a:lnSpc>
                          <a:spcPct val="100000"/>
                        </a:lnSpc>
                        <a:spcBef>
                          <a:spcPct val="0"/>
                        </a:spcBef>
                        <a:spcAft>
                          <a:spcPct val="0"/>
                        </a:spcAft>
                        <a:buClrTx/>
                        <a:buSzTx/>
                        <a:buFont typeface="Arial" charset="0"/>
                        <a:buNone/>
                        <a:tabLst/>
                      </a:pPr>
                      <a:r>
                        <a:rPr kumimoji="0" lang="it-IT" sz="2400" b="0" i="0" u="none" strike="noStrike" cap="none" normalizeH="0" baseline="0" dirty="0">
                          <a:ln>
                            <a:noFill/>
                          </a:ln>
                          <a:solidFill>
                            <a:schemeClr val="bg1"/>
                          </a:solidFill>
                          <a:effectLst/>
                          <a:latin typeface="Calibri" pitchFamily="34" charset="0"/>
                        </a:rPr>
                        <a:t>Anche nel caso in cui il CCNL prescriva l’approvazione del Piano Formativo Individuale da parte del competente Ente Bilaterale, tale obbligo sussiste solo per i datori di lavoro ufficialmente iscritti alla associazione datoriale firmataria del CCNL e non per tutti coloro che si limitano all’applicazione dello stesso. </a:t>
                      </a: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it-IT" sz="23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it-IT" sz="2300" b="0" i="0" u="none" strike="noStrike" cap="none" normalizeH="0" baseline="0" dirty="0">
                        <a:ln>
                          <a:noFill/>
                        </a:ln>
                        <a:solidFill>
                          <a:schemeClr val="bg1"/>
                        </a:solidFill>
                        <a:effectLst/>
                        <a:latin typeface="Calibri" pitchFamily="34" charset="0"/>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pPr>
                      <a:endParaRPr kumimoji="0" lang="it-IT" sz="2300" b="1" i="0" u="none" strike="noStrike" cap="none" normalizeH="0" baseline="0" dirty="0">
                        <a:ln>
                          <a:noFill/>
                        </a:ln>
                        <a:solidFill>
                          <a:schemeClr val="bg1"/>
                        </a:solidFill>
                        <a:effectLst/>
                        <a:latin typeface="Calibri" pitchFamily="34"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82955"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E8D6CB5F-AA90-4999-B9DE-308DE407555A}" type="slidenum">
              <a:rPr lang="it-IT" altLang="it-IT" sz="1200">
                <a:solidFill>
                  <a:srgbClr val="FFFFFF"/>
                </a:solidFill>
              </a:rPr>
              <a:pPr>
                <a:spcBef>
                  <a:spcPct val="0"/>
                </a:spcBef>
                <a:buFontTx/>
                <a:buNone/>
                <a:defRPr/>
              </a:pPr>
              <a:t>90</a:t>
            </a:fld>
            <a:endParaRPr lang="it-IT" altLang="it-IT" sz="1200">
              <a:solidFill>
                <a:srgbClr val="FFFFFF"/>
              </a:solidFill>
            </a:endParaRPr>
          </a:p>
        </p:txBody>
      </p:sp>
      <p:pic>
        <p:nvPicPr>
          <p:cNvPr id="8295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ttangolo arrotondato 4"/>
          <p:cNvSpPr/>
          <p:nvPr/>
        </p:nvSpPr>
        <p:spPr>
          <a:xfrm>
            <a:off x="3348038" y="5373688"/>
            <a:ext cx="5688012" cy="13477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2000" b="1" dirty="0" err="1"/>
              <a:t>MinLav</a:t>
            </a:r>
            <a:r>
              <a:rPr lang="it-IT" sz="2000" b="1" dirty="0"/>
              <a:t>, interpello 14 giugno 2012, n. 16</a:t>
            </a:r>
          </a:p>
          <a:p>
            <a:pPr algn="ctr">
              <a:defRPr/>
            </a:pPr>
            <a:r>
              <a:rPr lang="it-IT" sz="2000" b="1" dirty="0"/>
              <a:t>Circ. INPS 108/2018</a:t>
            </a:r>
          </a:p>
          <a:p>
            <a:pPr algn="ctr">
              <a:defRPr/>
            </a:pPr>
            <a:r>
              <a:rPr lang="it-IT" sz="2000" b="1" dirty="0"/>
              <a:t>Circ. Fondazione Studi 19/2018</a:t>
            </a:r>
          </a:p>
        </p:txBody>
      </p:sp>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3358887579"/>
              </p:ext>
            </p:extLst>
          </p:nvPr>
        </p:nvGraphicFramePr>
        <p:xfrm>
          <a:off x="395288" y="1844675"/>
          <a:ext cx="8353425" cy="4678592"/>
        </p:xfrm>
        <a:graphic>
          <a:graphicData uri="http://schemas.openxmlformats.org/drawingml/2006/table">
            <a:tbl>
              <a:tblPr/>
              <a:tblGrid>
                <a:gridCol w="8353425">
                  <a:extLst>
                    <a:ext uri="{9D8B030D-6E8A-4147-A177-3AD203B41FA5}">
                      <a16:colId xmlns:a16="http://schemas.microsoft.com/office/drawing/2014/main" val="20000"/>
                    </a:ext>
                  </a:extLst>
                </a:gridCol>
              </a:tblGrid>
              <a:tr h="45713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4.5 La formazione professionalizzante</a:t>
                      </a:r>
                    </a:p>
                  </a:txBody>
                  <a:tcPr marT="45698" marB="4569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4221226">
                <a:tc>
                  <a:txBody>
                    <a:bodyPr/>
                    <a:lstStyle/>
                    <a:p>
                      <a:pPr marL="0" marR="0" lvl="0" indent="0" algn="just" defTabSz="914400" rtl="0" eaLnBrk="1" fontAlgn="base" latinLnBrk="0" hangingPunct="1">
                        <a:lnSpc>
                          <a:spcPct val="100000"/>
                        </a:lnSpc>
                        <a:spcBef>
                          <a:spcPct val="0"/>
                        </a:spcBef>
                        <a:spcAft>
                          <a:spcPct val="0"/>
                        </a:spcAft>
                        <a:buClrTx/>
                        <a:buSzTx/>
                        <a:buFont typeface="Arial" charset="0"/>
                        <a:buNone/>
                        <a:tabLst/>
                      </a:pPr>
                      <a:endParaRPr kumimoji="0" lang="it-IT" sz="2400" b="0" i="0" u="none" strike="noStrike" cap="none" normalizeH="0" baseline="0" dirty="0">
                        <a:ln>
                          <a:noFill/>
                        </a:ln>
                        <a:solidFill>
                          <a:schemeClr val="bg1"/>
                        </a:solidFill>
                        <a:effectLst/>
                        <a:latin typeface="Calibri" pitchFamily="34" charset="0"/>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it-IT" sz="2400" b="1" i="0" u="sng" strike="noStrike" cap="none" normalizeH="0" baseline="0" dirty="0">
                          <a:ln>
                            <a:noFill/>
                          </a:ln>
                          <a:solidFill>
                            <a:schemeClr val="bg1"/>
                          </a:solidFill>
                          <a:effectLst/>
                          <a:latin typeface="Calibri" pitchFamily="34" charset="0"/>
                        </a:rPr>
                        <a:t>LA QUALIFICAZIONE PROFESSIONALE</a:t>
                      </a:r>
                    </a:p>
                    <a:p>
                      <a:pPr marL="0" marR="0" lvl="0" indent="0" algn="just" defTabSz="914400" rtl="0" eaLnBrk="1" fontAlgn="base" latinLnBrk="0" hangingPunct="1">
                        <a:lnSpc>
                          <a:spcPct val="100000"/>
                        </a:lnSpc>
                        <a:spcBef>
                          <a:spcPts val="1200"/>
                        </a:spcBef>
                        <a:spcAft>
                          <a:spcPct val="0"/>
                        </a:spcAft>
                        <a:buClrTx/>
                        <a:buSzTx/>
                        <a:buFont typeface="Arial" charset="0"/>
                        <a:buNone/>
                        <a:tabLst/>
                      </a:pPr>
                      <a:r>
                        <a:rPr kumimoji="0" lang="it-IT" sz="2400" b="0" i="0" u="none" strike="noStrike" cap="none" normalizeH="0" baseline="0" dirty="0">
                          <a:ln>
                            <a:noFill/>
                          </a:ln>
                          <a:solidFill>
                            <a:schemeClr val="bg1"/>
                          </a:solidFill>
                          <a:effectLst/>
                          <a:latin typeface="Calibri" pitchFamily="34" charset="0"/>
                        </a:rPr>
                        <a:t>La qualificazione professionale al cui conseguimento è finalizzato il contratto </a:t>
                      </a:r>
                      <a:r>
                        <a:rPr kumimoji="0" lang="it-IT" sz="2400" b="1" i="0" u="none" strike="noStrike" cap="none" normalizeH="0" baseline="0" dirty="0">
                          <a:ln>
                            <a:noFill/>
                          </a:ln>
                          <a:solidFill>
                            <a:schemeClr val="bg1"/>
                          </a:solidFill>
                          <a:effectLst/>
                          <a:latin typeface="Calibri" pitchFamily="34" charset="0"/>
                        </a:rPr>
                        <a:t>è</a:t>
                      </a:r>
                      <a:r>
                        <a:rPr kumimoji="0" lang="it-IT" sz="2400" b="0" i="0" u="none" strike="noStrike" cap="none" normalizeH="0" baseline="0" dirty="0">
                          <a:ln>
                            <a:noFill/>
                          </a:ln>
                          <a:solidFill>
                            <a:schemeClr val="bg1"/>
                          </a:solidFill>
                          <a:effectLst/>
                          <a:latin typeface="Calibri" pitchFamily="34" charset="0"/>
                        </a:rPr>
                        <a:t> </a:t>
                      </a:r>
                      <a:r>
                        <a:rPr kumimoji="0" lang="it-IT" sz="2400" b="1" i="0" u="none" strike="noStrike" cap="none" normalizeH="0" baseline="0" dirty="0">
                          <a:ln>
                            <a:noFill/>
                          </a:ln>
                          <a:solidFill>
                            <a:schemeClr val="bg1"/>
                          </a:solidFill>
                          <a:effectLst/>
                          <a:latin typeface="Calibri" pitchFamily="34" charset="0"/>
                        </a:rPr>
                        <a:t>determinata dalle parti del contratto sulla base dei profili o qualificazioni professionali previsti per il settore di riferimento</a:t>
                      </a:r>
                      <a:r>
                        <a:rPr kumimoji="0" lang="it-IT" sz="2400" b="0" i="0" u="none" strike="noStrike" cap="none" normalizeH="0" baseline="0" dirty="0">
                          <a:ln>
                            <a:noFill/>
                          </a:ln>
                          <a:solidFill>
                            <a:schemeClr val="bg1"/>
                          </a:solidFill>
                          <a:effectLst/>
                          <a:latin typeface="Calibri" pitchFamily="34" charset="0"/>
                        </a:rPr>
                        <a:t> dai sistemi di inquadramento del personale </a:t>
                      </a:r>
                      <a:r>
                        <a:rPr kumimoji="0" lang="it-IT" sz="2400" b="0" i="0" u="sng" strike="noStrike" cap="none" normalizeH="0" baseline="0" dirty="0">
                          <a:ln>
                            <a:noFill/>
                          </a:ln>
                          <a:solidFill>
                            <a:schemeClr val="bg1"/>
                          </a:solidFill>
                          <a:effectLst/>
                          <a:latin typeface="Calibri" pitchFamily="34" charset="0"/>
                        </a:rPr>
                        <a:t>di cui ai contratti collettivi</a:t>
                      </a:r>
                      <a:r>
                        <a:rPr kumimoji="0" lang="it-IT" sz="2400" b="0" i="0" u="none" strike="noStrike" cap="none" normalizeH="0" baseline="0" dirty="0">
                          <a:ln>
                            <a:noFill/>
                          </a:ln>
                          <a:solidFill>
                            <a:schemeClr val="bg1"/>
                          </a:solidFill>
                          <a:effectLst/>
                          <a:latin typeface="Calibri" pitchFamily="34" charset="0"/>
                        </a:rPr>
                        <a:t> stipulati dalle associazioni sindacali comparativamente più rappresentative sul piano nazionale.</a:t>
                      </a:r>
                      <a:endParaRPr kumimoji="0" lang="it-IT" sz="23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it-IT" sz="23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it-IT" sz="2300" b="0" i="0" u="none" strike="noStrike" cap="none" normalizeH="0" baseline="0" dirty="0">
                        <a:ln>
                          <a:noFill/>
                        </a:ln>
                        <a:solidFill>
                          <a:schemeClr val="bg1"/>
                        </a:solidFill>
                        <a:effectLst/>
                        <a:latin typeface="Calibri" pitchFamily="34" charset="0"/>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it-IT" sz="2300" b="0" i="0" u="none" strike="noStrike" cap="none" normalizeH="0" baseline="0" dirty="0">
                          <a:ln>
                            <a:noFill/>
                          </a:ln>
                          <a:solidFill>
                            <a:schemeClr val="bg1"/>
                          </a:solidFill>
                          <a:effectLst/>
                          <a:latin typeface="Calibri" pitchFamily="34" charset="0"/>
                        </a:rPr>
                        <a:t>(Art. 44, comma 1, </a:t>
                      </a:r>
                      <a:r>
                        <a:rPr kumimoji="0" lang="it-IT" sz="2300" b="0" i="0" u="none" strike="noStrike" cap="none" normalizeH="0" baseline="0" dirty="0" err="1">
                          <a:ln>
                            <a:noFill/>
                          </a:ln>
                          <a:solidFill>
                            <a:schemeClr val="bg1"/>
                          </a:solidFill>
                          <a:effectLst/>
                          <a:latin typeface="Calibri" pitchFamily="34" charset="0"/>
                        </a:rPr>
                        <a:t>dlgs</a:t>
                      </a:r>
                      <a:r>
                        <a:rPr kumimoji="0" lang="it-IT" sz="2300" b="0" i="0" u="none" strike="noStrike" cap="none" normalizeH="0" baseline="0" dirty="0">
                          <a:ln>
                            <a:noFill/>
                          </a:ln>
                          <a:solidFill>
                            <a:schemeClr val="bg1"/>
                          </a:solidFill>
                          <a:effectLst/>
                          <a:latin typeface="Calibri" pitchFamily="34" charset="0"/>
                        </a:rPr>
                        <a:t>. 81/2015).</a:t>
                      </a:r>
                    </a:p>
                  </a:txBody>
                  <a:tcPr marT="45698" marB="4569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83979"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60717311-E303-4828-B432-7B08C07A66EA}" type="slidenum">
              <a:rPr lang="it-IT" altLang="it-IT" sz="1200">
                <a:solidFill>
                  <a:srgbClr val="FFFFFF"/>
                </a:solidFill>
              </a:rPr>
              <a:pPr>
                <a:spcBef>
                  <a:spcPct val="0"/>
                </a:spcBef>
                <a:buFontTx/>
                <a:buNone/>
                <a:defRPr/>
              </a:pPr>
              <a:t>91</a:t>
            </a:fld>
            <a:endParaRPr lang="it-IT" altLang="it-IT" sz="1200">
              <a:solidFill>
                <a:srgbClr val="FFFFFF"/>
              </a:solidFill>
            </a:endParaRPr>
          </a:p>
        </p:txBody>
      </p:sp>
      <p:pic>
        <p:nvPicPr>
          <p:cNvPr id="83980"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4253776137"/>
              </p:ext>
            </p:extLst>
          </p:nvPr>
        </p:nvGraphicFramePr>
        <p:xfrm>
          <a:off x="395288" y="1844675"/>
          <a:ext cx="8353425" cy="4054475"/>
        </p:xfrm>
        <a:graphic>
          <a:graphicData uri="http://schemas.openxmlformats.org/drawingml/2006/table">
            <a:tbl>
              <a:tblPr/>
              <a:tblGrid>
                <a:gridCol w="8353425">
                  <a:extLst>
                    <a:ext uri="{9D8B030D-6E8A-4147-A177-3AD203B41FA5}">
                      <a16:colId xmlns:a16="http://schemas.microsoft.com/office/drawing/2014/main" val="20000"/>
                    </a:ext>
                  </a:extLst>
                </a:gridCol>
              </a:tblGrid>
              <a:tr h="45727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4.5 La formazione professionalizzante</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3597203">
                <a:tc>
                  <a:txBody>
                    <a:bodyPr/>
                    <a:lstStyle/>
                    <a:p>
                      <a:pPr marL="0" marR="0" lvl="0" indent="0" algn="just" defTabSz="914400" rtl="0" eaLnBrk="1" fontAlgn="base" latinLnBrk="0" hangingPunct="1">
                        <a:lnSpc>
                          <a:spcPct val="100000"/>
                        </a:lnSpc>
                        <a:spcBef>
                          <a:spcPct val="0"/>
                        </a:spcBef>
                        <a:spcAft>
                          <a:spcPct val="0"/>
                        </a:spcAft>
                        <a:buClrTx/>
                        <a:buSzTx/>
                        <a:buFont typeface="Arial" charset="0"/>
                        <a:buNone/>
                        <a:tabLst/>
                      </a:pPr>
                      <a:endParaRPr kumimoji="0" lang="it-IT" sz="2300" b="0" i="0" u="none" strike="noStrike" cap="none" normalizeH="0" baseline="0" dirty="0">
                        <a:ln>
                          <a:noFill/>
                        </a:ln>
                        <a:solidFill>
                          <a:schemeClr val="bg1"/>
                        </a:solidFill>
                        <a:effectLst/>
                        <a:latin typeface="Calibri" pitchFamily="34" charset="0"/>
                      </a:endParaRPr>
                    </a:p>
                    <a:p>
                      <a:pPr marL="0" marR="0" lvl="0" indent="0" algn="just" defTabSz="914400" rtl="0" eaLnBrk="1" fontAlgn="base" latinLnBrk="0" hangingPunct="1">
                        <a:lnSpc>
                          <a:spcPct val="100000"/>
                        </a:lnSpc>
                        <a:spcBef>
                          <a:spcPct val="0"/>
                        </a:spcBef>
                        <a:spcAft>
                          <a:spcPct val="0"/>
                        </a:spcAft>
                        <a:buClrTx/>
                        <a:buSzTx/>
                        <a:buFont typeface="Arial" charset="0"/>
                        <a:buNone/>
                        <a:tabLst/>
                      </a:pPr>
                      <a:r>
                        <a:rPr kumimoji="0" lang="it-IT" sz="2300" b="0" i="0" u="none" strike="noStrike" cap="none" normalizeH="0" baseline="0" dirty="0">
                          <a:ln>
                            <a:noFill/>
                          </a:ln>
                          <a:solidFill>
                            <a:schemeClr val="bg1"/>
                          </a:solidFill>
                          <a:effectLst/>
                          <a:latin typeface="Calibri" pitchFamily="34" charset="0"/>
                        </a:rPr>
                        <a:t>È istituito … presso il Ministero del lavoro e delle politiche sociali il </a:t>
                      </a:r>
                      <a:r>
                        <a:rPr kumimoji="0" lang="it-IT" sz="2300" b="1" i="0" u="sng" strike="noStrike" cap="none" normalizeH="0" baseline="0" dirty="0">
                          <a:ln>
                            <a:noFill/>
                          </a:ln>
                          <a:solidFill>
                            <a:schemeClr val="bg1"/>
                          </a:solidFill>
                          <a:effectLst/>
                          <a:latin typeface="Calibri" pitchFamily="34" charset="0"/>
                        </a:rPr>
                        <a:t>repertorio delle professioni</a:t>
                      </a:r>
                      <a:r>
                        <a:rPr kumimoji="0" lang="it-IT" sz="2300" b="1" i="0" u="none" strike="noStrike" cap="none" normalizeH="0" baseline="0" dirty="0">
                          <a:ln>
                            <a:noFill/>
                          </a:ln>
                          <a:solidFill>
                            <a:schemeClr val="bg1"/>
                          </a:solidFill>
                          <a:effectLst/>
                          <a:latin typeface="Calibri" pitchFamily="34" charset="0"/>
                        </a:rPr>
                        <a:t> </a:t>
                      </a:r>
                      <a:r>
                        <a:rPr kumimoji="0" lang="it-IT" sz="2300" b="0" i="0" u="none" strike="noStrike" cap="none" normalizeH="0" baseline="0" dirty="0">
                          <a:ln>
                            <a:noFill/>
                          </a:ln>
                          <a:solidFill>
                            <a:schemeClr val="bg1"/>
                          </a:solidFill>
                          <a:effectLst/>
                          <a:latin typeface="Calibri" pitchFamily="34" charset="0"/>
                        </a:rPr>
                        <a:t>predisposto sulla base dei sistemi di classificazione del personale previsto nei contratti collettivi di lavoro.</a:t>
                      </a: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it-IT" sz="23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it-IT" sz="23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it-IT" sz="23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it-IT" sz="23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it-IT" sz="2300" b="0" i="0" u="none" strike="noStrike" cap="none" normalizeH="0" baseline="0" dirty="0">
                        <a:ln>
                          <a:noFill/>
                        </a:ln>
                        <a:solidFill>
                          <a:schemeClr val="bg1"/>
                        </a:solidFill>
                        <a:effectLst/>
                        <a:latin typeface="Calibri" pitchFamily="34" charset="0"/>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it-IT" sz="2300" b="0" i="0" u="none" strike="noStrike" cap="none" normalizeH="0" baseline="0" dirty="0">
                          <a:ln>
                            <a:noFill/>
                          </a:ln>
                          <a:solidFill>
                            <a:schemeClr val="bg1"/>
                          </a:solidFill>
                          <a:effectLst/>
                          <a:latin typeface="Calibri" pitchFamily="34" charset="0"/>
                        </a:rPr>
                        <a:t>(Art. 46, comma 3, </a:t>
                      </a:r>
                      <a:r>
                        <a:rPr kumimoji="0" lang="it-IT" sz="2300" b="0" i="0" u="none" strike="noStrike" cap="none" normalizeH="0" baseline="0" dirty="0" err="1">
                          <a:ln>
                            <a:noFill/>
                          </a:ln>
                          <a:solidFill>
                            <a:schemeClr val="bg1"/>
                          </a:solidFill>
                          <a:effectLst/>
                          <a:latin typeface="Calibri" pitchFamily="34" charset="0"/>
                        </a:rPr>
                        <a:t>dlgs</a:t>
                      </a:r>
                      <a:r>
                        <a:rPr kumimoji="0" lang="it-IT" sz="2300" b="0" i="0" u="none" strike="noStrike" cap="none" normalizeH="0" baseline="0" dirty="0">
                          <a:ln>
                            <a:noFill/>
                          </a:ln>
                          <a:solidFill>
                            <a:schemeClr val="bg1"/>
                          </a:solidFill>
                          <a:effectLst/>
                          <a:latin typeface="Calibri" pitchFamily="34" charset="0"/>
                        </a:rPr>
                        <a:t>. 81/2015).</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85003"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7622A98D-D705-4C5F-9F80-21C75877ECD6}" type="slidenum">
              <a:rPr lang="it-IT" altLang="it-IT" sz="1200">
                <a:solidFill>
                  <a:srgbClr val="FFFFFF"/>
                </a:solidFill>
              </a:rPr>
              <a:pPr>
                <a:spcBef>
                  <a:spcPct val="0"/>
                </a:spcBef>
                <a:buFontTx/>
                <a:buNone/>
                <a:defRPr/>
              </a:pPr>
              <a:t>92</a:t>
            </a:fld>
            <a:endParaRPr lang="it-IT" altLang="it-IT" sz="1200">
              <a:solidFill>
                <a:srgbClr val="FFFFFF"/>
              </a:solidFill>
            </a:endParaRPr>
          </a:p>
        </p:txBody>
      </p:sp>
      <p:pic>
        <p:nvPicPr>
          <p:cNvPr id="85004"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1056351796"/>
              </p:ext>
            </p:extLst>
          </p:nvPr>
        </p:nvGraphicFramePr>
        <p:xfrm>
          <a:off x="395288" y="1844675"/>
          <a:ext cx="8353425" cy="4754796"/>
        </p:xfrm>
        <a:graphic>
          <a:graphicData uri="http://schemas.openxmlformats.org/drawingml/2006/table">
            <a:tbl>
              <a:tblPr/>
              <a:tblGrid>
                <a:gridCol w="8353425">
                  <a:extLst>
                    <a:ext uri="{9D8B030D-6E8A-4147-A177-3AD203B41FA5}">
                      <a16:colId xmlns:a16="http://schemas.microsoft.com/office/drawing/2014/main" val="20000"/>
                    </a:ext>
                  </a:extLst>
                </a:gridCol>
              </a:tblGrid>
              <a:tr h="45713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4.5 La formazione professionalizzante</a:t>
                      </a: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4297424">
                <a:tc>
                  <a:txBody>
                    <a:bodyPr/>
                    <a:lstStyle/>
                    <a:p>
                      <a:pPr marL="0" marR="0" lvl="0" indent="0" algn="just" defTabSz="914400" rtl="0" eaLnBrk="1" fontAlgn="base" latinLnBrk="0" hangingPunct="1">
                        <a:lnSpc>
                          <a:spcPct val="100000"/>
                        </a:lnSpc>
                        <a:spcBef>
                          <a:spcPct val="0"/>
                        </a:spcBef>
                        <a:spcAft>
                          <a:spcPct val="0"/>
                        </a:spcAft>
                        <a:buClrTx/>
                        <a:buSzTx/>
                        <a:buFont typeface="Arial" charset="0"/>
                        <a:buNone/>
                        <a:tabLst/>
                      </a:pPr>
                      <a:endParaRPr kumimoji="0" lang="it-IT" sz="2300" b="0" i="0" u="none" strike="noStrike" cap="none" normalizeH="0" baseline="0" dirty="0">
                        <a:ln>
                          <a:noFill/>
                        </a:ln>
                        <a:solidFill>
                          <a:schemeClr val="bg1"/>
                        </a:solidFill>
                        <a:effectLst/>
                        <a:latin typeface="Calibri" pitchFamily="34" charset="0"/>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it-IT" sz="2300" b="1" i="0" u="sng" strike="noStrike" cap="none" normalizeH="0" baseline="0" dirty="0">
                          <a:ln>
                            <a:noFill/>
                          </a:ln>
                          <a:solidFill>
                            <a:schemeClr val="bg1"/>
                          </a:solidFill>
                          <a:effectLst/>
                          <a:latin typeface="Calibri" pitchFamily="34" charset="0"/>
                        </a:rPr>
                        <a:t>ISFOL</a:t>
                      </a:r>
                      <a:endParaRPr kumimoji="0" lang="it-IT" sz="2300" b="0" i="0" u="sng" strike="noStrike" cap="none" normalizeH="0" baseline="0" dirty="0">
                        <a:ln>
                          <a:noFill/>
                        </a:ln>
                        <a:solidFill>
                          <a:schemeClr val="bg1"/>
                        </a:solidFill>
                        <a:effectLst/>
                        <a:latin typeface="Calibri" pitchFamily="34" charset="0"/>
                      </a:endParaRPr>
                    </a:p>
                    <a:p>
                      <a:pPr marL="0" marR="0" lvl="0" indent="0" algn="just" defTabSz="914400" rtl="0" eaLnBrk="1" fontAlgn="base" latinLnBrk="0" hangingPunct="1">
                        <a:lnSpc>
                          <a:spcPct val="100000"/>
                        </a:lnSpc>
                        <a:spcBef>
                          <a:spcPct val="0"/>
                        </a:spcBef>
                        <a:spcAft>
                          <a:spcPct val="0"/>
                        </a:spcAft>
                        <a:buClrTx/>
                        <a:buSzTx/>
                        <a:buFont typeface="Arial" charset="0"/>
                        <a:buNone/>
                        <a:tabLst/>
                        <a:defRPr/>
                      </a:pPr>
                      <a:r>
                        <a:rPr kumimoji="0" lang="it-IT" sz="2300" b="0" i="0" u="sng" strike="noStrike" cap="none" normalizeH="0" baseline="0" dirty="0">
                          <a:ln>
                            <a:noFill/>
                          </a:ln>
                          <a:solidFill>
                            <a:schemeClr val="bg1"/>
                          </a:solidFill>
                          <a:effectLst/>
                          <a:latin typeface="Calibri" pitchFamily="34" charset="0"/>
                        </a:rPr>
                        <a:t>Qualora il contratto collettivo</a:t>
                      </a:r>
                      <a:r>
                        <a:rPr kumimoji="0" lang="it-IT" sz="2300" b="0" i="0" u="none" strike="noStrike" cap="none" normalizeH="0" baseline="0" dirty="0">
                          <a:ln>
                            <a:noFill/>
                          </a:ln>
                          <a:solidFill>
                            <a:schemeClr val="bg1"/>
                          </a:solidFill>
                          <a:effectLst/>
                          <a:latin typeface="Calibri" pitchFamily="34" charset="0"/>
                        </a:rPr>
                        <a:t> nazionale di lavoro applicato preveda la regolamentazione dell’istituto, ma </a:t>
                      </a:r>
                      <a:r>
                        <a:rPr kumimoji="0" lang="it-IT" sz="2300" b="0" i="0" u="sng" strike="noStrike" cap="none" normalizeH="0" baseline="0" dirty="0">
                          <a:ln>
                            <a:noFill/>
                          </a:ln>
                          <a:solidFill>
                            <a:schemeClr val="bg1"/>
                          </a:solidFill>
                          <a:effectLst/>
                          <a:latin typeface="Calibri" pitchFamily="34" charset="0"/>
                        </a:rPr>
                        <a:t>non contenga una specifica disciplina dei profili formativi</a:t>
                      </a:r>
                      <a:r>
                        <a:rPr kumimoji="0" lang="it-IT" sz="2300" b="0" i="0" u="none" strike="noStrike" cap="none" normalizeH="0" baseline="0" dirty="0">
                          <a:ln>
                            <a:noFill/>
                          </a:ln>
                          <a:solidFill>
                            <a:schemeClr val="bg1"/>
                          </a:solidFill>
                          <a:effectLst/>
                          <a:latin typeface="Calibri" pitchFamily="34" charset="0"/>
                        </a:rPr>
                        <a:t>, le </a:t>
                      </a:r>
                      <a:r>
                        <a:rPr kumimoji="0" lang="it-IT" sz="2300" b="1" i="0" u="none" strike="noStrike" cap="none" normalizeH="0" baseline="0" dirty="0">
                          <a:ln>
                            <a:noFill/>
                          </a:ln>
                          <a:solidFill>
                            <a:schemeClr val="bg1"/>
                          </a:solidFill>
                          <a:effectLst/>
                          <a:latin typeface="Calibri" pitchFamily="34" charset="0"/>
                        </a:rPr>
                        <a:t>parti</a:t>
                      </a:r>
                      <a:r>
                        <a:rPr kumimoji="0" lang="it-IT" sz="2300" b="0" i="0" u="none" strike="noStrike" cap="none" normalizeH="0" baseline="0" dirty="0">
                          <a:ln>
                            <a:noFill/>
                          </a:ln>
                          <a:solidFill>
                            <a:schemeClr val="bg1"/>
                          </a:solidFill>
                          <a:effectLst/>
                          <a:latin typeface="Calibri" pitchFamily="34" charset="0"/>
                        </a:rPr>
                        <a:t>, in accordo tra loro, </a:t>
                      </a:r>
                      <a:r>
                        <a:rPr kumimoji="0" lang="it-IT" sz="2300" b="1" i="0" u="none" strike="noStrike" cap="none" normalizeH="0" baseline="0" dirty="0">
                          <a:ln>
                            <a:noFill/>
                          </a:ln>
                          <a:solidFill>
                            <a:schemeClr val="bg1"/>
                          </a:solidFill>
                          <a:effectLst/>
                          <a:latin typeface="Calibri" pitchFamily="34" charset="0"/>
                        </a:rPr>
                        <a:t>potranno</a:t>
                      </a:r>
                      <a:r>
                        <a:rPr kumimoji="0" lang="it-IT" sz="2300" b="0" i="0" u="none" strike="noStrike" cap="none" normalizeH="0" baseline="0" dirty="0">
                          <a:ln>
                            <a:noFill/>
                          </a:ln>
                          <a:solidFill>
                            <a:schemeClr val="bg1"/>
                          </a:solidFill>
                          <a:effectLst/>
                          <a:latin typeface="Calibri" pitchFamily="34" charset="0"/>
                        </a:rPr>
                        <a:t> determinare il contenuto con </a:t>
                      </a:r>
                      <a:r>
                        <a:rPr kumimoji="0" lang="it-IT" sz="2300" b="1" i="0" u="none" strike="noStrike" cap="none" normalizeH="0" baseline="0" dirty="0">
                          <a:ln>
                            <a:noFill/>
                          </a:ln>
                          <a:solidFill>
                            <a:schemeClr val="bg1"/>
                          </a:solidFill>
                          <a:effectLst/>
                          <a:latin typeface="Calibri" pitchFamily="34" charset="0"/>
                        </a:rPr>
                        <a:t>riferimento</a:t>
                      </a:r>
                      <a:r>
                        <a:rPr kumimoji="0" lang="it-IT" sz="2300" b="0" i="0" u="none" strike="noStrike" cap="none" normalizeH="0" baseline="0" dirty="0">
                          <a:ln>
                            <a:noFill/>
                          </a:ln>
                          <a:solidFill>
                            <a:schemeClr val="bg1"/>
                          </a:solidFill>
                          <a:effectLst/>
                          <a:latin typeface="Calibri" pitchFamily="34" charset="0"/>
                        </a:rPr>
                        <a:t> ai </a:t>
                      </a:r>
                      <a:r>
                        <a:rPr kumimoji="0" lang="it-IT" sz="2300" b="1" i="0" u="none" strike="noStrike" cap="none" normalizeH="0" baseline="0" dirty="0">
                          <a:ln>
                            <a:noFill/>
                          </a:ln>
                          <a:solidFill>
                            <a:schemeClr val="bg1"/>
                          </a:solidFill>
                          <a:effectLst/>
                          <a:latin typeface="Calibri" pitchFamily="34" charset="0"/>
                        </a:rPr>
                        <a:t>profili formativi </a:t>
                      </a:r>
                      <a:r>
                        <a:rPr kumimoji="0" lang="it-IT" sz="2300" b="0" i="0" u="none" strike="noStrike" cap="none" normalizeH="0" baseline="0" dirty="0">
                          <a:ln>
                            <a:noFill/>
                          </a:ln>
                          <a:solidFill>
                            <a:schemeClr val="bg1"/>
                          </a:solidFill>
                          <a:effectLst/>
                          <a:latin typeface="Calibri" pitchFamily="34" charset="0"/>
                        </a:rPr>
                        <a:t>predisposti dall’</a:t>
                      </a:r>
                      <a:r>
                        <a:rPr kumimoji="0" lang="it-IT" sz="2300" b="1" i="0" u="none" strike="noStrike" cap="none" normalizeH="0" baseline="0" dirty="0">
                          <a:ln>
                            <a:noFill/>
                          </a:ln>
                          <a:solidFill>
                            <a:schemeClr val="bg1"/>
                          </a:solidFill>
                          <a:effectLst/>
                          <a:latin typeface="Calibri" pitchFamily="34" charset="0"/>
                        </a:rPr>
                        <a:t>ISFOL (</a:t>
                      </a:r>
                      <a:r>
                        <a:rPr kumimoji="0" lang="it-IT" sz="2300" b="0" i="1" u="none" strike="noStrike" cap="none" normalizeH="0" baseline="0" dirty="0">
                          <a:ln>
                            <a:noFill/>
                          </a:ln>
                          <a:solidFill>
                            <a:schemeClr val="bg1"/>
                          </a:solidFill>
                          <a:effectLst/>
                          <a:latin typeface="Calibri" pitchFamily="34" charset="0"/>
                        </a:rPr>
                        <a:t>Istituto per lo Sviluppo della Formazione Professionale dei Lavoratori</a:t>
                      </a:r>
                      <a:r>
                        <a:rPr kumimoji="0" lang="it-IT" sz="2300" b="1" i="0" u="none" strike="noStrike" cap="none" normalizeH="0" baseline="0" dirty="0">
                          <a:ln>
                            <a:noFill/>
                          </a:ln>
                          <a:solidFill>
                            <a:schemeClr val="bg1"/>
                          </a:solidFill>
                          <a:effectLst/>
                          <a:latin typeface="Calibri" pitchFamily="34" charset="0"/>
                        </a:rPr>
                        <a:t>)</a:t>
                      </a:r>
                      <a:r>
                        <a:rPr kumimoji="0" lang="it-IT" sz="2300" b="0" i="0" u="none" strike="noStrike" cap="none" normalizeH="0" baseline="0" dirty="0">
                          <a:ln>
                            <a:noFill/>
                          </a:ln>
                          <a:solidFill>
                            <a:schemeClr val="bg1"/>
                          </a:solidFill>
                          <a:effectLst/>
                          <a:latin typeface="Calibri" pitchFamily="34" charset="0"/>
                        </a:rPr>
                        <a:t>.</a:t>
                      </a: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it-IT" sz="23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it-IT" sz="23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it-IT" sz="2300" b="0" i="0" u="none" strike="noStrike" cap="none" normalizeH="0" baseline="0" dirty="0">
                        <a:ln>
                          <a:noFill/>
                        </a:ln>
                        <a:solidFill>
                          <a:schemeClr val="bg1"/>
                        </a:solidFill>
                        <a:effectLst/>
                        <a:latin typeface="Calibri" pitchFamily="34" charset="0"/>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it-IT" sz="2300" b="1" i="0" u="none" strike="noStrike" cap="none" normalizeH="0" baseline="0" dirty="0">
                          <a:ln>
                            <a:noFill/>
                          </a:ln>
                          <a:solidFill>
                            <a:schemeClr val="bg1"/>
                          </a:solidFill>
                          <a:effectLst/>
                          <a:latin typeface="Calibri" pitchFamily="34" charset="0"/>
                        </a:rPr>
                        <a:t>(</a:t>
                      </a:r>
                      <a:r>
                        <a:rPr kumimoji="0" lang="it-IT" sz="2300" b="1" i="0" u="none" strike="noStrike" cap="none" normalizeH="0" baseline="0" dirty="0" err="1">
                          <a:ln>
                            <a:noFill/>
                          </a:ln>
                          <a:solidFill>
                            <a:schemeClr val="bg1"/>
                          </a:solidFill>
                          <a:effectLst/>
                          <a:latin typeface="Calibri" pitchFamily="34" charset="0"/>
                        </a:rPr>
                        <a:t>MinLav</a:t>
                      </a:r>
                      <a:r>
                        <a:rPr kumimoji="0" lang="it-IT" sz="2300" b="1" i="0" u="none" strike="noStrike" cap="none" normalizeH="0" baseline="0" dirty="0">
                          <a:ln>
                            <a:noFill/>
                          </a:ln>
                          <a:solidFill>
                            <a:schemeClr val="bg1"/>
                          </a:solidFill>
                          <a:effectLst/>
                          <a:latin typeface="Calibri" pitchFamily="34" charset="0"/>
                        </a:rPr>
                        <a:t>, Circolare 15 luglio 2005, n. 30).</a:t>
                      </a: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8602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1672C40F-32A0-4D0F-899C-ABFA115FDA95}" type="slidenum">
              <a:rPr lang="it-IT" altLang="it-IT" sz="1200">
                <a:solidFill>
                  <a:srgbClr val="FFFFFF"/>
                </a:solidFill>
              </a:rPr>
              <a:pPr>
                <a:spcBef>
                  <a:spcPct val="0"/>
                </a:spcBef>
                <a:buFontTx/>
                <a:buNone/>
                <a:defRPr/>
              </a:pPr>
              <a:t>93</a:t>
            </a:fld>
            <a:endParaRPr lang="it-IT" altLang="it-IT" sz="1200">
              <a:solidFill>
                <a:srgbClr val="FFFFFF"/>
              </a:solidFill>
            </a:endParaRPr>
          </a:p>
        </p:txBody>
      </p:sp>
      <p:sp>
        <p:nvSpPr>
          <p:cNvPr id="7" name="Freccia a destra 6"/>
          <p:cNvSpPr/>
          <p:nvPr/>
        </p:nvSpPr>
        <p:spPr>
          <a:xfrm>
            <a:off x="5508625" y="4797425"/>
            <a:ext cx="977900" cy="4841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pic>
        <p:nvPicPr>
          <p:cNvPr id="86029"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10" name="CasellaDiTesto 9"/>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4208367276"/>
              </p:ext>
            </p:extLst>
          </p:nvPr>
        </p:nvGraphicFramePr>
        <p:xfrm>
          <a:off x="395288" y="1844675"/>
          <a:ext cx="8353425" cy="4541838"/>
        </p:xfrm>
        <a:graphic>
          <a:graphicData uri="http://schemas.openxmlformats.org/drawingml/2006/table">
            <a:tbl>
              <a:tblPr/>
              <a:tblGrid>
                <a:gridCol w="8353425">
                  <a:extLst>
                    <a:ext uri="{9D8B030D-6E8A-4147-A177-3AD203B41FA5}">
                      <a16:colId xmlns:a16="http://schemas.microsoft.com/office/drawing/2014/main" val="20000"/>
                    </a:ext>
                  </a:extLst>
                </a:gridCol>
              </a:tblGrid>
              <a:tr h="45723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4.5 La formazione professionalizzante</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4084606">
                <a:tc>
                  <a:txBody>
                    <a:bodyPr/>
                    <a:lstStyle/>
                    <a:p>
                      <a:pPr marL="0" marR="0" lvl="0" indent="0" algn="just" defTabSz="914400" rtl="0" eaLnBrk="1" fontAlgn="base" latinLnBrk="0" hangingPunct="1">
                        <a:lnSpc>
                          <a:spcPct val="100000"/>
                        </a:lnSpc>
                        <a:spcBef>
                          <a:spcPct val="0"/>
                        </a:spcBef>
                        <a:spcAft>
                          <a:spcPct val="0"/>
                        </a:spcAft>
                        <a:buClrTx/>
                        <a:buSzTx/>
                        <a:buFont typeface="Arial" charset="0"/>
                        <a:buNone/>
                        <a:tabLst/>
                      </a:pPr>
                      <a:endParaRPr kumimoji="0" lang="it-IT" sz="2300" b="0" i="0" u="none" strike="noStrike" cap="none" normalizeH="0" baseline="0" dirty="0">
                        <a:ln>
                          <a:noFill/>
                        </a:ln>
                        <a:solidFill>
                          <a:schemeClr val="bg1"/>
                        </a:solidFill>
                        <a:effectLst/>
                        <a:latin typeface="Calibri" pitchFamily="34" charset="0"/>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it-IT" sz="2300" b="1" i="0" u="sng" strike="noStrike" cap="none" normalizeH="0" baseline="0" dirty="0">
                          <a:ln>
                            <a:noFill/>
                          </a:ln>
                          <a:solidFill>
                            <a:schemeClr val="bg1"/>
                          </a:solidFill>
                          <a:effectLst/>
                          <a:latin typeface="Calibri" pitchFamily="34" charset="0"/>
                        </a:rPr>
                        <a:t>FONTE COLLETTIVA SETTORE AFFINE</a:t>
                      </a:r>
                    </a:p>
                    <a:p>
                      <a:pPr marL="0" marR="0" lvl="0" indent="0" algn="ctr" defTabSz="914400" rtl="0" eaLnBrk="1" fontAlgn="base" latinLnBrk="0" hangingPunct="1">
                        <a:lnSpc>
                          <a:spcPct val="100000"/>
                        </a:lnSpc>
                        <a:spcBef>
                          <a:spcPct val="0"/>
                        </a:spcBef>
                        <a:spcAft>
                          <a:spcPct val="0"/>
                        </a:spcAft>
                        <a:buClrTx/>
                        <a:buSzTx/>
                        <a:buFont typeface="Arial" charset="0"/>
                        <a:buNone/>
                        <a:tabLst/>
                      </a:pPr>
                      <a:endParaRPr kumimoji="0" lang="it-IT" sz="900" b="0" i="0" u="none" strike="noStrike" cap="none" normalizeH="0" baseline="0" dirty="0">
                        <a:ln>
                          <a:noFill/>
                        </a:ln>
                        <a:solidFill>
                          <a:schemeClr val="bg1"/>
                        </a:solidFill>
                        <a:effectLst/>
                        <a:latin typeface="Calibri" pitchFamily="34" charset="0"/>
                      </a:endParaRPr>
                    </a:p>
                    <a:p>
                      <a:pPr marL="0" marR="0" lvl="0" indent="0" algn="just" defTabSz="914400" rtl="0" eaLnBrk="1" fontAlgn="base" latinLnBrk="0" hangingPunct="1">
                        <a:lnSpc>
                          <a:spcPct val="100000"/>
                        </a:lnSpc>
                        <a:spcBef>
                          <a:spcPct val="0"/>
                        </a:spcBef>
                        <a:spcAft>
                          <a:spcPct val="0"/>
                        </a:spcAft>
                        <a:buClrTx/>
                        <a:buSzTx/>
                        <a:buFont typeface="Arial" charset="0"/>
                        <a:buNone/>
                        <a:tabLst/>
                      </a:pPr>
                      <a:r>
                        <a:rPr kumimoji="0" lang="it-IT" sz="2300" b="0" i="0" u="none" strike="noStrike" cap="none" normalizeH="0" baseline="0" dirty="0">
                          <a:ln>
                            <a:noFill/>
                          </a:ln>
                          <a:solidFill>
                            <a:schemeClr val="bg1"/>
                          </a:solidFill>
                          <a:effectLst/>
                          <a:latin typeface="Calibri" pitchFamily="34" charset="0"/>
                        </a:rPr>
                        <a:t>(…) in assenza di un contratto collettivo proprio del settore di appartenenza o nel caso in cui il datore di lavoro applichi un contratto collettivo che non abbia disciplinato l’apprendistato, si ritiene possibile che </a:t>
                      </a:r>
                      <a:r>
                        <a:rPr kumimoji="0" lang="it-IT" sz="2300" b="1" i="0" u="none" strike="noStrike" cap="none" normalizeH="0" baseline="0" dirty="0">
                          <a:ln>
                            <a:noFill/>
                          </a:ln>
                          <a:solidFill>
                            <a:schemeClr val="bg1"/>
                          </a:solidFill>
                          <a:effectLst/>
                          <a:latin typeface="Calibri" pitchFamily="34" charset="0"/>
                        </a:rPr>
                        <a:t>lo stesso datore di lavoro possa fare riferimento ad una regolamentazione contrattuale di settore affine per individuare sia i profili normativi che economici dell’istituto</a:t>
                      </a:r>
                      <a:r>
                        <a:rPr kumimoji="0" lang="it-IT" sz="2300" b="0" i="0" u="none" strike="noStrike" cap="none" normalizeH="0" baseline="0" dirty="0">
                          <a:ln>
                            <a:noFill/>
                          </a:ln>
                          <a:solidFill>
                            <a:schemeClr val="bg1"/>
                          </a:solidFill>
                          <a:effectLst/>
                          <a:latin typeface="Calibri" pitchFamily="34" charset="0"/>
                        </a:rPr>
                        <a:t>.</a:t>
                      </a: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it-IT" sz="23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it-IT" sz="23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it-IT" sz="2300" b="0" i="0" u="none" strike="noStrike" cap="none" normalizeH="0" baseline="0" dirty="0">
                          <a:ln>
                            <a:noFill/>
                          </a:ln>
                          <a:solidFill>
                            <a:schemeClr val="bg1"/>
                          </a:solidFill>
                          <a:effectLst/>
                          <a:latin typeface="Calibri" pitchFamily="34" charset="0"/>
                        </a:rPr>
                        <a:t>(</a:t>
                      </a:r>
                      <a:r>
                        <a:rPr kumimoji="0" lang="it-IT" sz="2300" b="0" i="0" u="none" strike="noStrike" cap="none" normalizeH="0" baseline="0" dirty="0" err="1">
                          <a:ln>
                            <a:noFill/>
                          </a:ln>
                          <a:solidFill>
                            <a:schemeClr val="bg1"/>
                          </a:solidFill>
                          <a:effectLst/>
                          <a:latin typeface="Calibri" pitchFamily="34" charset="0"/>
                        </a:rPr>
                        <a:t>MinLav</a:t>
                      </a:r>
                      <a:r>
                        <a:rPr kumimoji="0" lang="it-IT" sz="2300" b="0" i="0" u="none" strike="noStrike" cap="none" normalizeH="0" baseline="0" dirty="0">
                          <a:ln>
                            <a:noFill/>
                          </a:ln>
                          <a:solidFill>
                            <a:schemeClr val="bg1"/>
                          </a:solidFill>
                          <a:effectLst/>
                          <a:latin typeface="Calibri" pitchFamily="34" charset="0"/>
                        </a:rPr>
                        <a:t>, interpello 5 febbraio 2013, n. 4)</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87051"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914A7BD0-A462-492F-9136-D0241D877890}" type="slidenum">
              <a:rPr lang="it-IT" altLang="it-IT" sz="1200">
                <a:solidFill>
                  <a:srgbClr val="FFFFFF"/>
                </a:solidFill>
              </a:rPr>
              <a:pPr>
                <a:spcBef>
                  <a:spcPct val="0"/>
                </a:spcBef>
                <a:buFontTx/>
                <a:buNone/>
                <a:defRPr/>
              </a:pPr>
              <a:t>94</a:t>
            </a:fld>
            <a:endParaRPr lang="it-IT" altLang="it-IT" sz="1200">
              <a:solidFill>
                <a:srgbClr val="FFFFFF"/>
              </a:solidFill>
            </a:endParaRPr>
          </a:p>
        </p:txBody>
      </p:sp>
      <p:pic>
        <p:nvPicPr>
          <p:cNvPr id="8705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2711208686"/>
              </p:ext>
            </p:extLst>
          </p:nvPr>
        </p:nvGraphicFramePr>
        <p:xfrm>
          <a:off x="395288" y="1844675"/>
          <a:ext cx="8353425" cy="4754584"/>
        </p:xfrm>
        <a:graphic>
          <a:graphicData uri="http://schemas.openxmlformats.org/drawingml/2006/table">
            <a:tbl>
              <a:tblPr/>
              <a:tblGrid>
                <a:gridCol w="8353425">
                  <a:extLst>
                    <a:ext uri="{9D8B030D-6E8A-4147-A177-3AD203B41FA5}">
                      <a16:colId xmlns:a16="http://schemas.microsoft.com/office/drawing/2014/main" val="20000"/>
                    </a:ext>
                  </a:extLst>
                </a:gridCol>
              </a:tblGrid>
              <a:tr h="45714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4.5 La formazione professionalizzante</a:t>
                      </a: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0"/>
                  </a:ext>
                </a:extLst>
              </a:tr>
              <a:tr h="4297418">
                <a:tc>
                  <a:txBody>
                    <a:bodyPr/>
                    <a:lstStyle/>
                    <a:p>
                      <a:pPr marL="457200" marR="0" lvl="0" indent="-457200" algn="ctr" defTabSz="914400" rtl="0" eaLnBrk="1" fontAlgn="base" latinLnBrk="0" hangingPunct="1">
                        <a:lnSpc>
                          <a:spcPct val="150000"/>
                        </a:lnSpc>
                        <a:spcBef>
                          <a:spcPct val="0"/>
                        </a:spcBef>
                        <a:spcAft>
                          <a:spcPct val="0"/>
                        </a:spcAft>
                        <a:buClrTx/>
                        <a:buSzTx/>
                        <a:buFont typeface="Arial" charset="0"/>
                        <a:buNone/>
                        <a:tabLst/>
                      </a:pPr>
                      <a:r>
                        <a:rPr kumimoji="0" lang="it-IT" sz="2300" b="1" i="0" u="none" strike="noStrike" cap="none" normalizeH="0" baseline="0" dirty="0">
                          <a:ln>
                            <a:noFill/>
                          </a:ln>
                          <a:solidFill>
                            <a:schemeClr val="bg1"/>
                          </a:solidFill>
                          <a:effectLst/>
                          <a:latin typeface="Calibri" pitchFamily="34" charset="0"/>
                        </a:rPr>
                        <a:t>Iter per la costruzione di un PFI nella parte professionalizzante</a:t>
                      </a:r>
                    </a:p>
                    <a:p>
                      <a:pPr marL="457200" marR="0" lvl="0" indent="-457200" algn="l" defTabSz="914400" rtl="0" eaLnBrk="1" fontAlgn="base" latinLnBrk="0" hangingPunct="1">
                        <a:lnSpc>
                          <a:spcPct val="150000"/>
                        </a:lnSpc>
                        <a:spcBef>
                          <a:spcPct val="0"/>
                        </a:spcBef>
                        <a:spcAft>
                          <a:spcPct val="0"/>
                        </a:spcAft>
                        <a:buClrTx/>
                        <a:buSzTx/>
                        <a:buFont typeface="Arial" charset="0"/>
                        <a:buAutoNum type="arabicParenR"/>
                        <a:tabLst/>
                      </a:pPr>
                      <a:r>
                        <a:rPr kumimoji="0" lang="it-IT" sz="2300" b="0" i="0" u="none" strike="noStrike" cap="none" normalizeH="0" baseline="0" dirty="0">
                          <a:ln>
                            <a:noFill/>
                          </a:ln>
                          <a:solidFill>
                            <a:schemeClr val="bg1"/>
                          </a:solidFill>
                          <a:effectLst/>
                          <a:latin typeface="Calibri" pitchFamily="34" charset="0"/>
                        </a:rPr>
                        <a:t>Contratto Collettivo di Lavoro (art. 44, </a:t>
                      </a:r>
                      <a:r>
                        <a:rPr kumimoji="0" lang="it-IT" sz="2300" b="0" i="0" u="none" strike="noStrike" cap="none" normalizeH="0" baseline="0" dirty="0" err="1">
                          <a:ln>
                            <a:noFill/>
                          </a:ln>
                          <a:solidFill>
                            <a:schemeClr val="bg1"/>
                          </a:solidFill>
                          <a:effectLst/>
                          <a:latin typeface="Calibri" pitchFamily="34" charset="0"/>
                        </a:rPr>
                        <a:t>dlgs</a:t>
                      </a:r>
                      <a:r>
                        <a:rPr kumimoji="0" lang="it-IT" sz="2300" b="0" i="0" u="none" strike="noStrike" cap="none" normalizeH="0" baseline="0" dirty="0">
                          <a:ln>
                            <a:noFill/>
                          </a:ln>
                          <a:solidFill>
                            <a:schemeClr val="bg1"/>
                          </a:solidFill>
                          <a:effectLst/>
                          <a:latin typeface="Calibri" pitchFamily="34" charset="0"/>
                        </a:rPr>
                        <a:t>. 81/2015);</a:t>
                      </a:r>
                    </a:p>
                    <a:p>
                      <a:pPr marL="457200" marR="0" lvl="0" indent="-457200" algn="l" defTabSz="914400" rtl="0" eaLnBrk="1" fontAlgn="base" latinLnBrk="0" hangingPunct="1">
                        <a:lnSpc>
                          <a:spcPct val="150000"/>
                        </a:lnSpc>
                        <a:spcBef>
                          <a:spcPct val="0"/>
                        </a:spcBef>
                        <a:spcAft>
                          <a:spcPct val="0"/>
                        </a:spcAft>
                        <a:buClrTx/>
                        <a:buSzTx/>
                        <a:buFont typeface="Arial" charset="0"/>
                        <a:buAutoNum type="arabicParenR"/>
                        <a:tabLst/>
                        <a:defRPr/>
                      </a:pPr>
                      <a:r>
                        <a:rPr kumimoji="0" lang="it-IT" sz="2300" b="0" i="0" u="none" strike="noStrike" cap="none" normalizeH="0" baseline="0" dirty="0">
                          <a:ln>
                            <a:noFill/>
                          </a:ln>
                          <a:solidFill>
                            <a:schemeClr val="bg1"/>
                          </a:solidFill>
                          <a:effectLst/>
                          <a:latin typeface="Calibri" pitchFamily="34" charset="0"/>
                        </a:rPr>
                        <a:t>Ente Bilaterale (art. 42, </a:t>
                      </a:r>
                      <a:r>
                        <a:rPr kumimoji="0" lang="it-IT" sz="2300" b="0" i="0" u="none" strike="noStrike" cap="none" normalizeH="0" baseline="0" dirty="0" err="1">
                          <a:ln>
                            <a:noFill/>
                          </a:ln>
                          <a:solidFill>
                            <a:schemeClr val="bg1"/>
                          </a:solidFill>
                          <a:effectLst/>
                          <a:latin typeface="Calibri" pitchFamily="34" charset="0"/>
                        </a:rPr>
                        <a:t>d.lgs</a:t>
                      </a:r>
                      <a:r>
                        <a:rPr kumimoji="0" lang="it-IT" sz="2300" b="0" i="0" u="none" strike="noStrike" cap="none" normalizeH="0" baseline="0" dirty="0">
                          <a:ln>
                            <a:noFill/>
                          </a:ln>
                          <a:solidFill>
                            <a:schemeClr val="bg1"/>
                          </a:solidFill>
                          <a:effectLst/>
                          <a:latin typeface="Calibri" pitchFamily="34" charset="0"/>
                        </a:rPr>
                        <a:t> 81/2015);</a:t>
                      </a:r>
                    </a:p>
                    <a:p>
                      <a:pPr marL="457200" marR="0" lvl="0" indent="-457200" algn="l" defTabSz="914400" rtl="0" eaLnBrk="1" fontAlgn="base" latinLnBrk="0" hangingPunct="1">
                        <a:lnSpc>
                          <a:spcPct val="150000"/>
                        </a:lnSpc>
                        <a:spcBef>
                          <a:spcPct val="0"/>
                        </a:spcBef>
                        <a:spcAft>
                          <a:spcPct val="0"/>
                        </a:spcAft>
                        <a:buClrTx/>
                        <a:buSzTx/>
                        <a:buFont typeface="Arial" charset="0"/>
                        <a:buAutoNum type="arabicParenR"/>
                        <a:tabLst/>
                        <a:defRPr/>
                      </a:pPr>
                      <a:r>
                        <a:rPr kumimoji="0" lang="it-IT" sz="2300" b="0" i="0" u="none" strike="noStrike" cap="none" normalizeH="0" baseline="0" dirty="0">
                          <a:ln>
                            <a:noFill/>
                          </a:ln>
                          <a:solidFill>
                            <a:schemeClr val="bg1"/>
                          </a:solidFill>
                          <a:effectLst/>
                          <a:latin typeface="Calibri" pitchFamily="34" charset="0"/>
                        </a:rPr>
                        <a:t>Ente Bilaterale - non obbligatorio (</a:t>
                      </a:r>
                      <a:r>
                        <a:rPr kumimoji="0" lang="it-IT" sz="2300" b="0" i="0" u="none" strike="noStrike" cap="none" normalizeH="0" baseline="0" dirty="0" err="1">
                          <a:ln>
                            <a:noFill/>
                          </a:ln>
                          <a:solidFill>
                            <a:schemeClr val="bg1"/>
                          </a:solidFill>
                          <a:effectLst/>
                          <a:latin typeface="Calibri" pitchFamily="34" charset="0"/>
                        </a:rPr>
                        <a:t>MinLav</a:t>
                      </a:r>
                      <a:r>
                        <a:rPr kumimoji="0" lang="it-IT" sz="2300" b="0" i="0" u="none" strike="noStrike" cap="none" normalizeH="0" baseline="0" dirty="0">
                          <a:ln>
                            <a:noFill/>
                          </a:ln>
                          <a:solidFill>
                            <a:schemeClr val="bg1"/>
                          </a:solidFill>
                          <a:effectLst/>
                          <a:latin typeface="Calibri" pitchFamily="34" charset="0"/>
                        </a:rPr>
                        <a:t> - Interpello 16/2012);</a:t>
                      </a:r>
                    </a:p>
                    <a:p>
                      <a:pPr marL="457200" marR="0" lvl="0" indent="-457200" algn="l" defTabSz="914400" rtl="0" eaLnBrk="1" fontAlgn="base" latinLnBrk="0" hangingPunct="1">
                        <a:lnSpc>
                          <a:spcPct val="150000"/>
                        </a:lnSpc>
                        <a:spcBef>
                          <a:spcPct val="0"/>
                        </a:spcBef>
                        <a:spcAft>
                          <a:spcPct val="0"/>
                        </a:spcAft>
                        <a:buClrTx/>
                        <a:buSzTx/>
                        <a:buFont typeface="Arial" charset="0"/>
                        <a:buAutoNum type="arabicParenR"/>
                        <a:tabLst/>
                      </a:pPr>
                      <a:r>
                        <a:rPr kumimoji="0" lang="it-IT" sz="2300" b="0" i="0" u="none" strike="noStrike" cap="none" normalizeH="0" baseline="0" dirty="0">
                          <a:ln>
                            <a:noFill/>
                          </a:ln>
                          <a:solidFill>
                            <a:schemeClr val="bg1"/>
                          </a:solidFill>
                          <a:effectLst/>
                          <a:latin typeface="Calibri" pitchFamily="34" charset="0"/>
                        </a:rPr>
                        <a:t>Accordo interconfederale (art. 44, </a:t>
                      </a:r>
                      <a:r>
                        <a:rPr kumimoji="0" lang="it-IT" sz="2300" b="0" i="0" u="none" strike="noStrike" cap="none" normalizeH="0" baseline="0" dirty="0" err="1">
                          <a:ln>
                            <a:noFill/>
                          </a:ln>
                          <a:solidFill>
                            <a:schemeClr val="bg1"/>
                          </a:solidFill>
                          <a:effectLst/>
                          <a:latin typeface="Calibri" pitchFamily="34" charset="0"/>
                        </a:rPr>
                        <a:t>dlgs</a:t>
                      </a:r>
                      <a:r>
                        <a:rPr kumimoji="0" lang="it-IT" sz="2300" b="0" i="0" u="none" strike="noStrike" cap="none" normalizeH="0" baseline="0" dirty="0">
                          <a:ln>
                            <a:noFill/>
                          </a:ln>
                          <a:solidFill>
                            <a:schemeClr val="bg1"/>
                          </a:solidFill>
                          <a:effectLst/>
                          <a:latin typeface="Calibri" pitchFamily="34" charset="0"/>
                        </a:rPr>
                        <a:t>. 81/2015);</a:t>
                      </a:r>
                    </a:p>
                    <a:p>
                      <a:pPr marL="457200" marR="0" lvl="0" indent="-457200" algn="l" defTabSz="914400" rtl="0" eaLnBrk="1" fontAlgn="base" latinLnBrk="0" hangingPunct="1">
                        <a:lnSpc>
                          <a:spcPct val="150000"/>
                        </a:lnSpc>
                        <a:spcBef>
                          <a:spcPct val="0"/>
                        </a:spcBef>
                        <a:spcAft>
                          <a:spcPct val="0"/>
                        </a:spcAft>
                        <a:buClrTx/>
                        <a:buSzTx/>
                        <a:buFont typeface="Arial" charset="0"/>
                        <a:buAutoNum type="arabicParenR"/>
                        <a:tabLst/>
                      </a:pPr>
                      <a:r>
                        <a:rPr kumimoji="0" lang="it-IT" sz="2300" b="0" i="0" u="none" strike="noStrike" cap="none" normalizeH="0" baseline="0" dirty="0">
                          <a:ln>
                            <a:noFill/>
                          </a:ln>
                          <a:solidFill>
                            <a:schemeClr val="bg1"/>
                          </a:solidFill>
                          <a:effectLst/>
                          <a:latin typeface="Calibri" pitchFamily="34" charset="0"/>
                        </a:rPr>
                        <a:t>Repertorio ISFOL (art. 46, </a:t>
                      </a:r>
                      <a:r>
                        <a:rPr kumimoji="0" lang="it-IT" sz="2300" b="0" i="0" u="none" strike="noStrike" cap="none" normalizeH="0" baseline="0" dirty="0" err="1">
                          <a:ln>
                            <a:noFill/>
                          </a:ln>
                          <a:solidFill>
                            <a:schemeClr val="bg1"/>
                          </a:solidFill>
                          <a:effectLst/>
                          <a:latin typeface="Calibri" pitchFamily="34" charset="0"/>
                        </a:rPr>
                        <a:t>dlgs</a:t>
                      </a:r>
                      <a:r>
                        <a:rPr kumimoji="0" lang="it-IT" sz="2300" b="0" i="0" u="none" strike="noStrike" cap="none" normalizeH="0" baseline="0" dirty="0">
                          <a:ln>
                            <a:noFill/>
                          </a:ln>
                          <a:solidFill>
                            <a:schemeClr val="bg1"/>
                          </a:solidFill>
                          <a:effectLst/>
                          <a:latin typeface="Calibri" pitchFamily="34" charset="0"/>
                        </a:rPr>
                        <a:t>. 81/2015 – </a:t>
                      </a:r>
                      <a:r>
                        <a:rPr kumimoji="0" lang="it-IT" sz="2300" b="0" i="0" u="none" strike="noStrike" cap="none" normalizeH="0" baseline="0" dirty="0" err="1">
                          <a:ln>
                            <a:noFill/>
                          </a:ln>
                          <a:solidFill>
                            <a:schemeClr val="bg1"/>
                          </a:solidFill>
                          <a:effectLst/>
                          <a:latin typeface="Calibri" pitchFamily="34" charset="0"/>
                        </a:rPr>
                        <a:t>MinLav</a:t>
                      </a:r>
                      <a:r>
                        <a:rPr kumimoji="0" lang="it-IT" sz="2300" b="0" i="0" u="none" strike="noStrike" cap="none" normalizeH="0" baseline="0" dirty="0">
                          <a:ln>
                            <a:noFill/>
                          </a:ln>
                          <a:solidFill>
                            <a:schemeClr val="bg1"/>
                          </a:solidFill>
                          <a:effectLst/>
                          <a:latin typeface="Calibri" pitchFamily="34" charset="0"/>
                        </a:rPr>
                        <a:t> Circ. 30/2005);</a:t>
                      </a:r>
                    </a:p>
                    <a:p>
                      <a:pPr marL="457200" marR="0" lvl="0" indent="-457200" algn="l" defTabSz="914400" rtl="0" eaLnBrk="1" fontAlgn="base" latinLnBrk="0" hangingPunct="1">
                        <a:lnSpc>
                          <a:spcPct val="150000"/>
                        </a:lnSpc>
                        <a:spcBef>
                          <a:spcPct val="0"/>
                        </a:spcBef>
                        <a:spcAft>
                          <a:spcPct val="0"/>
                        </a:spcAft>
                        <a:buClrTx/>
                        <a:buSzTx/>
                        <a:buFont typeface="Arial" charset="0"/>
                        <a:buAutoNum type="arabicParenR"/>
                        <a:tabLst/>
                      </a:pPr>
                      <a:r>
                        <a:rPr kumimoji="0" lang="it-IT" sz="2300" b="0" i="0" u="none" strike="noStrike" cap="none" normalizeH="0" baseline="0" dirty="0">
                          <a:ln>
                            <a:noFill/>
                          </a:ln>
                          <a:solidFill>
                            <a:schemeClr val="bg1"/>
                          </a:solidFill>
                          <a:effectLst/>
                          <a:latin typeface="Calibri" pitchFamily="34" charset="0"/>
                        </a:rPr>
                        <a:t>Contratto Collettivo di settore affine (</a:t>
                      </a:r>
                      <a:r>
                        <a:rPr kumimoji="0" lang="it-IT" sz="2300" b="0" i="0" u="none" strike="noStrike" cap="none" normalizeH="0" baseline="0" dirty="0" err="1">
                          <a:ln>
                            <a:noFill/>
                          </a:ln>
                          <a:solidFill>
                            <a:schemeClr val="bg1"/>
                          </a:solidFill>
                          <a:effectLst/>
                          <a:latin typeface="Calibri" pitchFamily="34" charset="0"/>
                        </a:rPr>
                        <a:t>MinLav</a:t>
                      </a:r>
                      <a:r>
                        <a:rPr kumimoji="0" lang="it-IT" sz="2300" b="0" i="0" u="none" strike="noStrike" cap="none" normalizeH="0" baseline="0" dirty="0">
                          <a:ln>
                            <a:noFill/>
                          </a:ln>
                          <a:solidFill>
                            <a:schemeClr val="bg1"/>
                          </a:solidFill>
                          <a:effectLst/>
                          <a:latin typeface="Calibri" pitchFamily="34" charset="0"/>
                        </a:rPr>
                        <a:t> – Interpello 4/2013);</a:t>
                      </a: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bl>
          </a:graphicData>
        </a:graphic>
      </p:graphicFrame>
      <p:sp>
        <p:nvSpPr>
          <p:cNvPr id="88075"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6D2C6DD-B568-491B-A86E-CFDEBD0B8A43}" type="slidenum">
              <a:rPr lang="it-IT" altLang="it-IT" sz="1200">
                <a:solidFill>
                  <a:srgbClr val="FFFFFF"/>
                </a:solidFill>
              </a:rPr>
              <a:pPr>
                <a:spcBef>
                  <a:spcPct val="0"/>
                </a:spcBef>
                <a:buFontTx/>
                <a:buNone/>
                <a:defRPr/>
              </a:pPr>
              <a:t>95</a:t>
            </a:fld>
            <a:endParaRPr lang="it-IT" altLang="it-IT" sz="1200">
              <a:solidFill>
                <a:srgbClr val="FFFFFF"/>
              </a:solidFill>
            </a:endParaRPr>
          </a:p>
        </p:txBody>
      </p:sp>
      <p:pic>
        <p:nvPicPr>
          <p:cNvPr id="8807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240375522"/>
              </p:ext>
            </p:extLst>
          </p:nvPr>
        </p:nvGraphicFramePr>
        <p:xfrm>
          <a:off x="395288" y="1844675"/>
          <a:ext cx="8353425" cy="4816475"/>
        </p:xfrm>
        <a:graphic>
          <a:graphicData uri="http://schemas.openxmlformats.org/drawingml/2006/table">
            <a:tbl>
              <a:tblPr/>
              <a:tblGrid>
                <a:gridCol w="8353425">
                  <a:extLst>
                    <a:ext uri="{9D8B030D-6E8A-4147-A177-3AD203B41FA5}">
                      <a16:colId xmlns:a16="http://schemas.microsoft.com/office/drawing/2014/main" val="20000"/>
                    </a:ext>
                  </a:extLst>
                </a:gridCol>
              </a:tblGrid>
              <a:tr h="4572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tx1"/>
                          </a:solidFill>
                          <a:effectLst/>
                          <a:latin typeface="Calibri" pitchFamily="34" charset="0"/>
                        </a:rPr>
                        <a:t>4.6 LA DISCIPLINA DEL TUTOR</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572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bg1"/>
                          </a:solidFill>
                          <a:effectLst/>
                          <a:latin typeface="Calibri" pitchFamily="34" charset="0"/>
                        </a:rPr>
                        <a:t>MINLAV Circ. 5/2013</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3901955">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endParaRPr lang="it-IT" sz="2400" b="1" dirty="0">
                        <a:solidFill>
                          <a:schemeClr val="bg1"/>
                        </a:solidFill>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pPr>
                      <a:r>
                        <a:rPr lang="it-IT" sz="2400" b="1" dirty="0">
                          <a:solidFill>
                            <a:schemeClr val="bg1"/>
                          </a:solidFill>
                        </a:rPr>
                        <a:t>FONTI</a:t>
                      </a:r>
                    </a:p>
                    <a:p>
                      <a:pPr marL="0" marR="0" lvl="0" indent="0" algn="just" defTabSz="914400" rtl="0" eaLnBrk="1" fontAlgn="base" latinLnBrk="0" hangingPunct="1">
                        <a:lnSpc>
                          <a:spcPct val="100000"/>
                        </a:lnSpc>
                        <a:spcBef>
                          <a:spcPct val="0"/>
                        </a:spcBef>
                        <a:spcAft>
                          <a:spcPct val="0"/>
                        </a:spcAft>
                        <a:buClrTx/>
                        <a:buSzTx/>
                        <a:buFont typeface="Arial" charset="0"/>
                        <a:buNone/>
                        <a:tabLst/>
                      </a:pPr>
                      <a:endParaRPr lang="it-IT" sz="1000" b="1" dirty="0">
                        <a:solidFill>
                          <a:schemeClr val="bg1"/>
                        </a:solidFill>
                      </a:endParaRPr>
                    </a:p>
                    <a:p>
                      <a:pPr marL="0" marR="0" lvl="0" indent="0" algn="just" defTabSz="914400" rtl="0" eaLnBrk="1" fontAlgn="base" latinLnBrk="0" hangingPunct="1">
                        <a:lnSpc>
                          <a:spcPct val="100000"/>
                        </a:lnSpc>
                        <a:spcBef>
                          <a:spcPct val="0"/>
                        </a:spcBef>
                        <a:spcAft>
                          <a:spcPct val="0"/>
                        </a:spcAft>
                        <a:buClrTx/>
                        <a:buSzTx/>
                        <a:buFont typeface="Arial" charset="0"/>
                        <a:buNone/>
                        <a:tabLst/>
                      </a:pPr>
                      <a:r>
                        <a:rPr lang="it-IT" sz="2400" b="1" dirty="0">
                          <a:solidFill>
                            <a:schemeClr val="bg1"/>
                          </a:solidFill>
                        </a:rPr>
                        <a:t>La disciplina in materia “</a:t>
                      </a:r>
                      <a:r>
                        <a:rPr lang="it-IT" sz="2400" b="1" i="1" dirty="0">
                          <a:solidFill>
                            <a:schemeClr val="bg1"/>
                          </a:solidFill>
                        </a:rPr>
                        <a:t>tutor o referente aziendale</a:t>
                      </a:r>
                      <a:r>
                        <a:rPr lang="it-IT" sz="2400" b="1" dirty="0">
                          <a:solidFill>
                            <a:schemeClr val="bg1"/>
                          </a:solidFill>
                        </a:rPr>
                        <a:t>” è demandata esclusivamente alla </a:t>
                      </a:r>
                      <a:r>
                        <a:rPr lang="it-IT" sz="2400" b="1" u="sng" dirty="0">
                          <a:solidFill>
                            <a:schemeClr val="bg1"/>
                          </a:solidFill>
                        </a:rPr>
                        <a:t>contrattazione collettiva</a:t>
                      </a:r>
                      <a:r>
                        <a:rPr lang="it-IT" sz="2400" b="1" dirty="0">
                          <a:solidFill>
                            <a:schemeClr val="bg1"/>
                          </a:solidFill>
                        </a:rPr>
                        <a:t> </a:t>
                      </a:r>
                    </a:p>
                    <a:p>
                      <a:pPr marL="0" marR="0" lvl="0" indent="0" algn="ctr" defTabSz="914400" rtl="0" eaLnBrk="1" fontAlgn="base" latinLnBrk="0" hangingPunct="1">
                        <a:lnSpc>
                          <a:spcPct val="100000"/>
                        </a:lnSpc>
                        <a:spcBef>
                          <a:spcPct val="0"/>
                        </a:spcBef>
                        <a:spcAft>
                          <a:spcPct val="0"/>
                        </a:spcAft>
                        <a:buClrTx/>
                        <a:buSzTx/>
                        <a:buFont typeface="Arial" charset="0"/>
                        <a:buNone/>
                        <a:tabLst/>
                      </a:pPr>
                      <a:r>
                        <a:rPr lang="it-IT" sz="2400" b="0" dirty="0">
                          <a:solidFill>
                            <a:schemeClr val="bg1"/>
                          </a:solidFill>
                        </a:rPr>
                        <a:t>(…)</a:t>
                      </a:r>
                    </a:p>
                    <a:p>
                      <a:pPr marL="0" marR="0" lvl="0" indent="0" algn="just" defTabSz="914400" rtl="0" eaLnBrk="1" fontAlgn="base" latinLnBrk="0" hangingPunct="1">
                        <a:lnSpc>
                          <a:spcPct val="100000"/>
                        </a:lnSpc>
                        <a:spcBef>
                          <a:spcPct val="0"/>
                        </a:spcBef>
                        <a:spcAft>
                          <a:spcPct val="0"/>
                        </a:spcAft>
                        <a:buClrTx/>
                        <a:buSzTx/>
                        <a:buFont typeface="Arial" charset="0"/>
                        <a:buNone/>
                        <a:tabLst/>
                      </a:pPr>
                      <a:r>
                        <a:rPr lang="it-IT" sz="2400" b="0" dirty="0">
                          <a:solidFill>
                            <a:schemeClr val="bg1"/>
                          </a:solidFill>
                        </a:rPr>
                        <a:t>f</a:t>
                      </a:r>
                      <a:r>
                        <a:rPr lang="it-IT" sz="2400" dirty="0">
                          <a:solidFill>
                            <a:schemeClr val="bg1"/>
                          </a:solidFill>
                        </a:rPr>
                        <a:t>erma restando la possibilità di prevedere </a:t>
                      </a:r>
                      <a:r>
                        <a:rPr lang="it-IT" sz="2400" b="1" dirty="0">
                          <a:solidFill>
                            <a:schemeClr val="bg1"/>
                          </a:solidFill>
                        </a:rPr>
                        <a:t>analoghe</a:t>
                      </a:r>
                      <a:r>
                        <a:rPr lang="it-IT" sz="2400" dirty="0">
                          <a:solidFill>
                            <a:schemeClr val="bg1"/>
                          </a:solidFill>
                        </a:rPr>
                        <a:t> </a:t>
                      </a:r>
                      <a:r>
                        <a:rPr lang="it-IT" sz="2400" b="1" dirty="0">
                          <a:solidFill>
                            <a:schemeClr val="bg1"/>
                          </a:solidFill>
                        </a:rPr>
                        <a:t>disposizioni</a:t>
                      </a:r>
                      <a:r>
                        <a:rPr lang="it-IT" sz="2400" dirty="0">
                          <a:solidFill>
                            <a:schemeClr val="bg1"/>
                          </a:solidFill>
                        </a:rPr>
                        <a:t> </a:t>
                      </a:r>
                      <a:r>
                        <a:rPr lang="it-IT" sz="2400" b="1" dirty="0">
                          <a:solidFill>
                            <a:schemeClr val="bg1"/>
                          </a:solidFill>
                        </a:rPr>
                        <a:t>da</a:t>
                      </a:r>
                      <a:r>
                        <a:rPr lang="it-IT" sz="2400" dirty="0">
                          <a:solidFill>
                            <a:schemeClr val="bg1"/>
                          </a:solidFill>
                        </a:rPr>
                        <a:t> </a:t>
                      </a:r>
                      <a:r>
                        <a:rPr lang="it-IT" sz="2400" b="1" dirty="0">
                          <a:solidFill>
                            <a:schemeClr val="bg1"/>
                          </a:solidFill>
                        </a:rPr>
                        <a:t>parte</a:t>
                      </a:r>
                      <a:r>
                        <a:rPr lang="it-IT" sz="2400" dirty="0">
                          <a:solidFill>
                            <a:schemeClr val="bg1"/>
                          </a:solidFill>
                        </a:rPr>
                        <a:t> </a:t>
                      </a:r>
                      <a:r>
                        <a:rPr lang="it-IT" sz="2400" b="1" dirty="0">
                          <a:solidFill>
                            <a:schemeClr val="bg1"/>
                          </a:solidFill>
                        </a:rPr>
                        <a:t>delle</a:t>
                      </a:r>
                      <a:r>
                        <a:rPr lang="it-IT" sz="2400" dirty="0">
                          <a:solidFill>
                            <a:schemeClr val="bg1"/>
                          </a:solidFill>
                        </a:rPr>
                        <a:t> </a:t>
                      </a:r>
                      <a:r>
                        <a:rPr lang="it-IT" sz="2400" b="1" dirty="0">
                          <a:solidFill>
                            <a:schemeClr val="bg1"/>
                          </a:solidFill>
                        </a:rPr>
                        <a:t>Regioni</a:t>
                      </a:r>
                      <a:r>
                        <a:rPr lang="it-IT" sz="2400" dirty="0">
                          <a:solidFill>
                            <a:schemeClr val="bg1"/>
                          </a:solidFill>
                        </a:rPr>
                        <a:t> </a:t>
                      </a:r>
                      <a:r>
                        <a:rPr lang="it-IT" sz="2400" b="1" dirty="0">
                          <a:solidFill>
                            <a:schemeClr val="bg1"/>
                          </a:solidFill>
                        </a:rPr>
                        <a:t>in</a:t>
                      </a:r>
                      <a:r>
                        <a:rPr lang="it-IT" sz="2400" dirty="0">
                          <a:solidFill>
                            <a:schemeClr val="bg1"/>
                          </a:solidFill>
                        </a:rPr>
                        <a:t> </a:t>
                      </a:r>
                      <a:r>
                        <a:rPr lang="it-IT" sz="2400" b="1" dirty="0">
                          <a:solidFill>
                            <a:schemeClr val="bg1"/>
                          </a:solidFill>
                        </a:rPr>
                        <a:t>relazione</a:t>
                      </a:r>
                      <a:r>
                        <a:rPr lang="it-IT" sz="2400" dirty="0">
                          <a:solidFill>
                            <a:schemeClr val="bg1"/>
                          </a:solidFill>
                        </a:rPr>
                        <a:t> </a:t>
                      </a:r>
                      <a:r>
                        <a:rPr lang="it-IT" sz="2400" b="1" dirty="0">
                          <a:solidFill>
                            <a:schemeClr val="bg1"/>
                          </a:solidFill>
                        </a:rPr>
                        <a:t>al</a:t>
                      </a:r>
                      <a:r>
                        <a:rPr lang="it-IT" sz="2400" dirty="0">
                          <a:solidFill>
                            <a:schemeClr val="bg1"/>
                          </a:solidFill>
                        </a:rPr>
                        <a:t> </a:t>
                      </a:r>
                      <a:r>
                        <a:rPr lang="it-IT" sz="2400" b="1" dirty="0">
                          <a:solidFill>
                            <a:schemeClr val="bg1"/>
                          </a:solidFill>
                        </a:rPr>
                        <a:t>corretto</a:t>
                      </a:r>
                      <a:r>
                        <a:rPr lang="it-IT" sz="2400" dirty="0">
                          <a:solidFill>
                            <a:schemeClr val="bg1"/>
                          </a:solidFill>
                        </a:rPr>
                        <a:t> </a:t>
                      </a:r>
                      <a:r>
                        <a:rPr lang="it-IT" sz="2400" b="1" dirty="0">
                          <a:solidFill>
                            <a:schemeClr val="bg1"/>
                          </a:solidFill>
                        </a:rPr>
                        <a:t>adempimento</a:t>
                      </a:r>
                      <a:r>
                        <a:rPr lang="it-IT" sz="2400" dirty="0">
                          <a:solidFill>
                            <a:schemeClr val="bg1"/>
                          </a:solidFill>
                        </a:rPr>
                        <a:t> </a:t>
                      </a:r>
                      <a:r>
                        <a:rPr lang="it-IT" sz="2400" b="1" dirty="0">
                          <a:solidFill>
                            <a:schemeClr val="bg1"/>
                          </a:solidFill>
                        </a:rPr>
                        <a:t>degli</a:t>
                      </a:r>
                      <a:r>
                        <a:rPr lang="it-IT" sz="2400" dirty="0">
                          <a:solidFill>
                            <a:schemeClr val="bg1"/>
                          </a:solidFill>
                        </a:rPr>
                        <a:t> </a:t>
                      </a:r>
                      <a:r>
                        <a:rPr lang="it-IT" sz="2400" b="1" dirty="0">
                          <a:solidFill>
                            <a:schemeClr val="bg1"/>
                          </a:solidFill>
                        </a:rPr>
                        <a:t>obblighi</a:t>
                      </a:r>
                      <a:r>
                        <a:rPr lang="it-IT" sz="2400" dirty="0">
                          <a:solidFill>
                            <a:schemeClr val="bg1"/>
                          </a:solidFill>
                        </a:rPr>
                        <a:t> </a:t>
                      </a:r>
                      <a:r>
                        <a:rPr lang="it-IT" sz="2400" b="1" dirty="0">
                          <a:solidFill>
                            <a:schemeClr val="bg1"/>
                          </a:solidFill>
                        </a:rPr>
                        <a:t>formativi</a:t>
                      </a:r>
                      <a:r>
                        <a:rPr lang="it-IT" sz="2400" dirty="0">
                          <a:solidFill>
                            <a:schemeClr val="bg1"/>
                          </a:solidFill>
                        </a:rPr>
                        <a:t> </a:t>
                      </a:r>
                      <a:r>
                        <a:rPr lang="it-IT" sz="2400" b="1" dirty="0">
                          <a:solidFill>
                            <a:schemeClr val="bg1"/>
                          </a:solidFill>
                        </a:rPr>
                        <a:t>di</a:t>
                      </a:r>
                      <a:r>
                        <a:rPr lang="it-IT" sz="2400" dirty="0">
                          <a:solidFill>
                            <a:schemeClr val="bg1"/>
                          </a:solidFill>
                        </a:rPr>
                        <a:t> </a:t>
                      </a:r>
                      <a:r>
                        <a:rPr lang="it-IT" sz="2400" b="1" dirty="0">
                          <a:solidFill>
                            <a:schemeClr val="bg1"/>
                          </a:solidFill>
                        </a:rPr>
                        <a:t>loro</a:t>
                      </a:r>
                      <a:r>
                        <a:rPr lang="it-IT" sz="2400" dirty="0">
                          <a:solidFill>
                            <a:schemeClr val="bg1"/>
                          </a:solidFill>
                        </a:rPr>
                        <a:t> </a:t>
                      </a:r>
                      <a:r>
                        <a:rPr lang="it-IT" sz="2400" b="1" dirty="0">
                          <a:solidFill>
                            <a:schemeClr val="bg1"/>
                          </a:solidFill>
                        </a:rPr>
                        <a:t>competenza</a:t>
                      </a:r>
                      <a:r>
                        <a:rPr lang="it-IT" sz="2400" dirty="0">
                          <a:solidFill>
                            <a:schemeClr val="bg1"/>
                          </a:solidFill>
                        </a:rPr>
                        <a:t> (ad es., per l'apprendistato professionalizzante, le 120 triennali di formazione "esterna"). </a:t>
                      </a:r>
                      <a:endParaRPr lang="it-IT" sz="2400" baseline="0" dirty="0">
                        <a:solidFill>
                          <a:schemeClr val="bg1"/>
                        </a:solidFill>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146445"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289D1B67-B5EF-4C3F-BD59-709BADE68E7F}" type="slidenum">
              <a:rPr lang="it-IT" altLang="it-IT" sz="1200">
                <a:solidFill>
                  <a:srgbClr val="FFFFFF"/>
                </a:solidFill>
              </a:rPr>
              <a:pPr>
                <a:spcBef>
                  <a:spcPct val="0"/>
                </a:spcBef>
                <a:buFontTx/>
                <a:buNone/>
                <a:defRPr/>
              </a:pPr>
              <a:t>96</a:t>
            </a:fld>
            <a:endParaRPr lang="it-IT" altLang="it-IT" sz="1200">
              <a:solidFill>
                <a:srgbClr val="FFFFFF"/>
              </a:solidFill>
            </a:endParaRPr>
          </a:p>
        </p:txBody>
      </p:sp>
      <p:pic>
        <p:nvPicPr>
          <p:cNvPr id="14644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3788615060"/>
              </p:ext>
            </p:extLst>
          </p:nvPr>
        </p:nvGraphicFramePr>
        <p:xfrm>
          <a:off x="395288" y="1844675"/>
          <a:ext cx="8353425" cy="3932238"/>
        </p:xfrm>
        <a:graphic>
          <a:graphicData uri="http://schemas.openxmlformats.org/drawingml/2006/table">
            <a:tbl>
              <a:tblPr/>
              <a:tblGrid>
                <a:gridCol w="8353425">
                  <a:extLst>
                    <a:ext uri="{9D8B030D-6E8A-4147-A177-3AD203B41FA5}">
                      <a16:colId xmlns:a16="http://schemas.microsoft.com/office/drawing/2014/main" val="20000"/>
                    </a:ext>
                  </a:extLst>
                </a:gridCol>
              </a:tblGrid>
              <a:tr h="45723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tx1"/>
                          </a:solidFill>
                          <a:effectLst/>
                          <a:latin typeface="Calibri" pitchFamily="34" charset="0"/>
                        </a:rPr>
                        <a:t>4.6 LA DISCIPLINA DEL TUTOR</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5723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i="0" u="none" strike="noStrike" cap="none" normalizeH="0" baseline="0" dirty="0">
                          <a:ln>
                            <a:noFill/>
                          </a:ln>
                          <a:solidFill>
                            <a:schemeClr val="bg1"/>
                          </a:solidFill>
                          <a:effectLst/>
                          <a:latin typeface="Calibri" pitchFamily="34" charset="0"/>
                        </a:rPr>
                        <a:t>MINLAV Circ. 5/2013</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3017764">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endParaRPr lang="it-IT" sz="2400" dirty="0">
                        <a:solidFill>
                          <a:schemeClr val="bg1"/>
                        </a:solidFill>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pPr>
                      <a:r>
                        <a:rPr lang="it-IT" sz="2400" b="1" u="sng" dirty="0">
                          <a:solidFill>
                            <a:schemeClr val="bg1"/>
                          </a:solidFill>
                        </a:rPr>
                        <a:t>REQUISITI RICHIESTI</a:t>
                      </a:r>
                    </a:p>
                    <a:p>
                      <a:pPr marL="0" marR="0" lvl="0" indent="0" algn="ctr" defTabSz="914400" rtl="0" eaLnBrk="1" fontAlgn="base" latinLnBrk="0" hangingPunct="1">
                        <a:lnSpc>
                          <a:spcPct val="100000"/>
                        </a:lnSpc>
                        <a:spcBef>
                          <a:spcPct val="0"/>
                        </a:spcBef>
                        <a:spcAft>
                          <a:spcPct val="0"/>
                        </a:spcAft>
                        <a:buClrTx/>
                        <a:buSzTx/>
                        <a:buFont typeface="Arial" charset="0"/>
                        <a:buNone/>
                        <a:tabLst/>
                      </a:pPr>
                      <a:endParaRPr lang="it-IT" sz="2400" dirty="0">
                        <a:solidFill>
                          <a:schemeClr val="bg1"/>
                        </a:solidFill>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pPr>
                      <a:r>
                        <a:rPr lang="it-IT" sz="2400" dirty="0">
                          <a:solidFill>
                            <a:schemeClr val="bg1"/>
                          </a:solidFill>
                        </a:rPr>
                        <a:t>In linea di principio, il </a:t>
                      </a:r>
                      <a:r>
                        <a:rPr lang="it-IT" sz="2400" b="1" dirty="0">
                          <a:solidFill>
                            <a:schemeClr val="bg1"/>
                          </a:solidFill>
                        </a:rPr>
                        <a:t>tutor</a:t>
                      </a:r>
                      <a:r>
                        <a:rPr lang="it-IT" sz="2400" dirty="0">
                          <a:solidFill>
                            <a:schemeClr val="bg1"/>
                          </a:solidFill>
                        </a:rPr>
                        <a:t> o </a:t>
                      </a:r>
                      <a:r>
                        <a:rPr lang="it-IT" sz="2400" b="1" dirty="0">
                          <a:solidFill>
                            <a:schemeClr val="bg1"/>
                          </a:solidFill>
                        </a:rPr>
                        <a:t>referente aziendale deve essere in possesso esclusivamente dei requisiti individuati dalla contrattazione collettiva</a:t>
                      </a:r>
                      <a:r>
                        <a:rPr lang="it-IT" sz="2400" dirty="0">
                          <a:solidFill>
                            <a:schemeClr val="bg1"/>
                          </a:solidFill>
                        </a:rPr>
                        <a:t>, essendo sostanzialmente </a:t>
                      </a:r>
                      <a:r>
                        <a:rPr lang="it-IT" sz="2400" b="1" dirty="0">
                          <a:solidFill>
                            <a:schemeClr val="bg1"/>
                          </a:solidFill>
                        </a:rPr>
                        <a:t>abrogato il D.M. 28 febbraio 2000. </a:t>
                      </a:r>
                      <a:endParaRPr lang="it-IT" sz="2400" b="1" baseline="0" dirty="0">
                        <a:solidFill>
                          <a:schemeClr val="bg1"/>
                        </a:solidFill>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147469"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016701E4-2A49-4554-92EB-C7AD64F10034}" type="slidenum">
              <a:rPr lang="it-IT" altLang="it-IT" sz="1200">
                <a:solidFill>
                  <a:srgbClr val="FFFFFF"/>
                </a:solidFill>
              </a:rPr>
              <a:pPr>
                <a:spcBef>
                  <a:spcPct val="0"/>
                </a:spcBef>
                <a:buFontTx/>
                <a:buNone/>
                <a:defRPr/>
              </a:pPr>
              <a:t>97</a:t>
            </a:fld>
            <a:endParaRPr lang="it-IT" altLang="it-IT" sz="1200">
              <a:solidFill>
                <a:srgbClr val="FFFFFF"/>
              </a:solidFill>
            </a:endParaRPr>
          </a:p>
        </p:txBody>
      </p:sp>
      <p:pic>
        <p:nvPicPr>
          <p:cNvPr id="147470"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528930700"/>
              </p:ext>
            </p:extLst>
          </p:nvPr>
        </p:nvGraphicFramePr>
        <p:xfrm>
          <a:off x="395288" y="1844675"/>
          <a:ext cx="8353425" cy="4297554"/>
        </p:xfrm>
        <a:graphic>
          <a:graphicData uri="http://schemas.openxmlformats.org/drawingml/2006/table">
            <a:tbl>
              <a:tblPr/>
              <a:tblGrid>
                <a:gridCol w="8353425">
                  <a:extLst>
                    <a:ext uri="{9D8B030D-6E8A-4147-A177-3AD203B41FA5}">
                      <a16:colId xmlns:a16="http://schemas.microsoft.com/office/drawing/2014/main" val="20000"/>
                    </a:ext>
                  </a:extLst>
                </a:gridCol>
              </a:tblGrid>
              <a:tr h="45714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tx1"/>
                          </a:solidFill>
                          <a:effectLst/>
                          <a:latin typeface="Calibri" pitchFamily="34" charset="0"/>
                        </a:rPr>
                        <a:t>4.6 LA DISCIPLINA DEL TUTOR</a:t>
                      </a: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5714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i="0" u="none" strike="noStrike" cap="none" normalizeH="0" baseline="0" dirty="0">
                          <a:ln>
                            <a:noFill/>
                          </a:ln>
                          <a:solidFill>
                            <a:schemeClr val="bg1"/>
                          </a:solidFill>
                          <a:effectLst/>
                          <a:latin typeface="Calibri" pitchFamily="34" charset="0"/>
                        </a:rPr>
                        <a:t>MINLAV Circ. 5/2013</a:t>
                      </a: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3383082">
                <a:tc>
                  <a:txBody>
                    <a:bodyPr/>
                    <a:lstStyle/>
                    <a:p>
                      <a:pPr marL="0" marR="0" lvl="0" indent="0" algn="just" defTabSz="914400" rtl="0" eaLnBrk="1" fontAlgn="base" latinLnBrk="0" hangingPunct="1">
                        <a:lnSpc>
                          <a:spcPct val="100000"/>
                        </a:lnSpc>
                        <a:spcBef>
                          <a:spcPct val="0"/>
                        </a:spcBef>
                        <a:spcAft>
                          <a:spcPct val="0"/>
                        </a:spcAft>
                        <a:buClrTx/>
                        <a:buSzTx/>
                        <a:buFont typeface="Arial" charset="0"/>
                        <a:buNone/>
                        <a:tabLst/>
                      </a:pPr>
                      <a:endParaRPr lang="it-IT" sz="2400" b="1" dirty="0">
                        <a:solidFill>
                          <a:schemeClr val="bg1"/>
                        </a:solidFill>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pPr>
                      <a:r>
                        <a:rPr lang="it-IT" sz="2400" b="1" u="sng" dirty="0">
                          <a:solidFill>
                            <a:schemeClr val="bg1"/>
                          </a:solidFill>
                        </a:rPr>
                        <a:t>COMPITI DIVERSIFICATI</a:t>
                      </a:r>
                    </a:p>
                    <a:p>
                      <a:pPr marL="0" marR="0" lvl="0" indent="0" algn="just" defTabSz="914400" rtl="0" eaLnBrk="1" fontAlgn="base" latinLnBrk="0" hangingPunct="1">
                        <a:lnSpc>
                          <a:spcPct val="100000"/>
                        </a:lnSpc>
                        <a:spcBef>
                          <a:spcPct val="0"/>
                        </a:spcBef>
                        <a:spcAft>
                          <a:spcPct val="0"/>
                        </a:spcAft>
                        <a:buClrTx/>
                        <a:buSzTx/>
                        <a:buFont typeface="Arial" charset="0"/>
                        <a:buNone/>
                        <a:tabLst/>
                      </a:pPr>
                      <a:endParaRPr lang="it-IT" sz="2400" b="1" dirty="0">
                        <a:solidFill>
                          <a:schemeClr val="bg1"/>
                        </a:solidFill>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pPr>
                      <a:r>
                        <a:rPr lang="it-IT" sz="2400" b="1" dirty="0">
                          <a:solidFill>
                            <a:schemeClr val="bg1"/>
                          </a:solidFill>
                        </a:rPr>
                        <a:t>Allo stesso tutor le parti sociali </a:t>
                      </a:r>
                    </a:p>
                    <a:p>
                      <a:pPr marL="0" marR="0" lvl="0" indent="0" algn="ctr" defTabSz="914400" rtl="0" eaLnBrk="1" fontAlgn="base" latinLnBrk="0" hangingPunct="1">
                        <a:lnSpc>
                          <a:spcPct val="100000"/>
                        </a:lnSpc>
                        <a:spcBef>
                          <a:spcPct val="0"/>
                        </a:spcBef>
                        <a:spcAft>
                          <a:spcPct val="0"/>
                        </a:spcAft>
                        <a:buClrTx/>
                        <a:buSzTx/>
                        <a:buFont typeface="Arial" charset="0"/>
                        <a:buNone/>
                        <a:tabLst/>
                      </a:pPr>
                      <a:r>
                        <a:rPr lang="it-IT" sz="2400" b="1" dirty="0">
                          <a:solidFill>
                            <a:schemeClr val="bg1"/>
                          </a:solidFill>
                        </a:rPr>
                        <a:t>possono inoltre assegnare compiti assolutamente diversificati</a:t>
                      </a:r>
                      <a:r>
                        <a:rPr lang="it-IT" sz="2400" dirty="0">
                          <a:solidFill>
                            <a:schemeClr val="bg1"/>
                          </a:solidFill>
                        </a:rPr>
                        <a:t>, che vanno:</a:t>
                      </a:r>
                    </a:p>
                    <a:p>
                      <a:pPr marL="0" marR="0" lvl="0" indent="0" algn="ctr" defTabSz="914400" rtl="0" eaLnBrk="1" fontAlgn="base" latinLnBrk="0" hangingPunct="1">
                        <a:lnSpc>
                          <a:spcPct val="100000"/>
                        </a:lnSpc>
                        <a:spcBef>
                          <a:spcPct val="0"/>
                        </a:spcBef>
                        <a:spcAft>
                          <a:spcPct val="0"/>
                        </a:spcAft>
                        <a:buClrTx/>
                        <a:buSzTx/>
                        <a:buFontTx/>
                        <a:buChar char="-"/>
                        <a:tabLst/>
                      </a:pPr>
                      <a:r>
                        <a:rPr lang="it-IT" sz="2400" dirty="0">
                          <a:solidFill>
                            <a:schemeClr val="bg1"/>
                          </a:solidFill>
                        </a:rPr>
                        <a:t> </a:t>
                      </a:r>
                      <a:r>
                        <a:rPr lang="it-IT" sz="2400" b="0" u="none" dirty="0">
                          <a:solidFill>
                            <a:schemeClr val="bg1"/>
                          </a:solidFill>
                        </a:rPr>
                        <a:t>dall'</a:t>
                      </a:r>
                      <a:r>
                        <a:rPr lang="it-IT" sz="2400" b="1" u="none" dirty="0">
                          <a:solidFill>
                            <a:schemeClr val="bg1"/>
                          </a:solidFill>
                        </a:rPr>
                        <a:t>insegnamento</a:t>
                      </a:r>
                      <a:r>
                        <a:rPr lang="it-IT" sz="2400" u="sng" dirty="0">
                          <a:solidFill>
                            <a:schemeClr val="bg1"/>
                          </a:solidFill>
                        </a:rPr>
                        <a:t> </a:t>
                      </a:r>
                      <a:r>
                        <a:rPr lang="it-IT" sz="2400" dirty="0">
                          <a:solidFill>
                            <a:schemeClr val="bg1"/>
                          </a:solidFill>
                        </a:rPr>
                        <a:t>delle materie oggetto di formazione interna </a:t>
                      </a:r>
                    </a:p>
                    <a:p>
                      <a:pPr marL="0" marR="0" lvl="0" indent="0" algn="ctr" defTabSz="914400" rtl="0" eaLnBrk="1" fontAlgn="base" latinLnBrk="0" hangingPunct="1">
                        <a:lnSpc>
                          <a:spcPct val="100000"/>
                        </a:lnSpc>
                        <a:spcBef>
                          <a:spcPct val="0"/>
                        </a:spcBef>
                        <a:spcAft>
                          <a:spcPct val="0"/>
                        </a:spcAft>
                        <a:buClrTx/>
                        <a:buSzTx/>
                        <a:buFontTx/>
                        <a:buChar char="-"/>
                        <a:tabLst/>
                      </a:pPr>
                      <a:r>
                        <a:rPr lang="it-IT" sz="2400" dirty="0">
                          <a:solidFill>
                            <a:schemeClr val="bg1"/>
                          </a:solidFill>
                        </a:rPr>
                        <a:t>  a quello della semplice "</a:t>
                      </a:r>
                      <a:r>
                        <a:rPr lang="it-IT" sz="2400" b="1" u="none" dirty="0">
                          <a:solidFill>
                            <a:schemeClr val="bg1"/>
                          </a:solidFill>
                        </a:rPr>
                        <a:t>supervisione</a:t>
                      </a:r>
                      <a:r>
                        <a:rPr lang="it-IT" sz="2400" dirty="0">
                          <a:solidFill>
                            <a:schemeClr val="bg1"/>
                          </a:solidFill>
                        </a:rPr>
                        <a:t>" circa il corretto svolgimento della formazione. </a:t>
                      </a:r>
                      <a:endParaRPr lang="it-IT" sz="2400" b="1" baseline="0" dirty="0">
                        <a:solidFill>
                          <a:schemeClr val="bg1"/>
                        </a:solidFill>
                      </a:endParaRP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148493"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2445BB21-D6CC-446C-BD51-FCE6AB5B25A6}" type="slidenum">
              <a:rPr lang="it-IT" altLang="it-IT" sz="1200">
                <a:solidFill>
                  <a:srgbClr val="FFFFFF"/>
                </a:solidFill>
              </a:rPr>
              <a:pPr>
                <a:spcBef>
                  <a:spcPct val="0"/>
                </a:spcBef>
                <a:buFontTx/>
                <a:buNone/>
                <a:defRPr/>
              </a:pPr>
              <a:t>98</a:t>
            </a:fld>
            <a:endParaRPr lang="it-IT" altLang="it-IT" sz="1200">
              <a:solidFill>
                <a:srgbClr val="FFFFFF"/>
              </a:solidFill>
            </a:endParaRPr>
          </a:p>
        </p:txBody>
      </p:sp>
      <p:pic>
        <p:nvPicPr>
          <p:cNvPr id="148494"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1819052941"/>
              </p:ext>
            </p:extLst>
          </p:nvPr>
        </p:nvGraphicFramePr>
        <p:xfrm>
          <a:off x="395288" y="1844675"/>
          <a:ext cx="8353425" cy="3565860"/>
        </p:xfrm>
        <a:graphic>
          <a:graphicData uri="http://schemas.openxmlformats.org/drawingml/2006/table">
            <a:tbl>
              <a:tblPr/>
              <a:tblGrid>
                <a:gridCol w="8353425">
                  <a:extLst>
                    <a:ext uri="{9D8B030D-6E8A-4147-A177-3AD203B41FA5}">
                      <a16:colId xmlns:a16="http://schemas.microsoft.com/office/drawing/2014/main" val="20000"/>
                    </a:ext>
                  </a:extLst>
                </a:gridCol>
              </a:tblGrid>
              <a:tr h="4570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tx1"/>
                          </a:solidFill>
                          <a:effectLst/>
                          <a:latin typeface="Calibri" pitchFamily="34" charset="0"/>
                        </a:rPr>
                        <a:t>4.6 LA DISCIPLINA DEL TUTOR</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570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i="0" u="none" strike="noStrike" cap="none" normalizeH="0" baseline="0" dirty="0">
                          <a:ln>
                            <a:noFill/>
                          </a:ln>
                          <a:solidFill>
                            <a:schemeClr val="bg1"/>
                          </a:solidFill>
                          <a:effectLst/>
                          <a:latin typeface="Calibri" pitchFamily="34" charset="0"/>
                        </a:rPr>
                        <a:t>MINLAV Circ. 5/2013</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2651399">
                <a:tc>
                  <a:txBody>
                    <a:bodyPr/>
                    <a:lstStyle/>
                    <a:p>
                      <a:pPr marL="0" marR="0" lvl="0" indent="0" algn="just" defTabSz="914400" rtl="0" eaLnBrk="1" fontAlgn="base" latinLnBrk="0" hangingPunct="1">
                        <a:lnSpc>
                          <a:spcPct val="100000"/>
                        </a:lnSpc>
                        <a:spcBef>
                          <a:spcPct val="0"/>
                        </a:spcBef>
                        <a:spcAft>
                          <a:spcPct val="0"/>
                        </a:spcAft>
                        <a:buClrTx/>
                        <a:buSzTx/>
                        <a:buFont typeface="Arial" charset="0"/>
                        <a:buNone/>
                        <a:tabLst/>
                      </a:pPr>
                      <a:endParaRPr lang="it-IT" sz="2400" dirty="0">
                        <a:solidFill>
                          <a:schemeClr val="bg1"/>
                        </a:solidFill>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lang="it-IT" sz="2400" b="1" u="sng" dirty="0">
                          <a:solidFill>
                            <a:schemeClr val="bg1"/>
                          </a:solidFill>
                        </a:rPr>
                        <a:t>COMPITI DIVERSIFICATI</a:t>
                      </a:r>
                    </a:p>
                    <a:p>
                      <a:pPr marL="0" marR="0" lvl="0" indent="0" algn="just" defTabSz="914400" rtl="0" eaLnBrk="1" fontAlgn="base" latinLnBrk="0" hangingPunct="1">
                        <a:lnSpc>
                          <a:spcPct val="100000"/>
                        </a:lnSpc>
                        <a:spcBef>
                          <a:spcPct val="0"/>
                        </a:spcBef>
                        <a:spcAft>
                          <a:spcPct val="0"/>
                        </a:spcAft>
                        <a:buClrTx/>
                        <a:buSzTx/>
                        <a:buFont typeface="Arial" charset="0"/>
                        <a:buNone/>
                        <a:tabLst/>
                      </a:pPr>
                      <a:endParaRPr lang="it-IT" sz="2400" dirty="0">
                        <a:solidFill>
                          <a:schemeClr val="bg1"/>
                        </a:solidFill>
                      </a:endParaRPr>
                    </a:p>
                    <a:p>
                      <a:pPr marL="0" marR="0" lvl="0" indent="0" algn="just" defTabSz="914400" rtl="0" eaLnBrk="1" fontAlgn="base" latinLnBrk="0" hangingPunct="1">
                        <a:lnSpc>
                          <a:spcPct val="100000"/>
                        </a:lnSpc>
                        <a:spcBef>
                          <a:spcPct val="0"/>
                        </a:spcBef>
                        <a:spcAft>
                          <a:spcPct val="0"/>
                        </a:spcAft>
                        <a:buClrTx/>
                        <a:buSzTx/>
                        <a:buFont typeface="Arial" charset="0"/>
                        <a:buNone/>
                        <a:tabLst/>
                      </a:pPr>
                      <a:r>
                        <a:rPr lang="it-IT" sz="2400" dirty="0">
                          <a:solidFill>
                            <a:schemeClr val="bg1"/>
                          </a:solidFill>
                        </a:rPr>
                        <a:t>Talvolta il tutor svolge pertanto delle funzioni esclusivamente di "</a:t>
                      </a:r>
                      <a:r>
                        <a:rPr lang="it-IT" sz="2400" b="1" i="0" u="sng" dirty="0">
                          <a:solidFill>
                            <a:schemeClr val="bg1"/>
                          </a:solidFill>
                        </a:rPr>
                        <a:t>controllo</a:t>
                      </a:r>
                      <a:r>
                        <a:rPr lang="it-IT" sz="2400" dirty="0">
                          <a:solidFill>
                            <a:schemeClr val="bg1"/>
                          </a:solidFill>
                        </a:rPr>
                        <a:t>" della corretta effettuazione della formazione e/o di "</a:t>
                      </a:r>
                      <a:r>
                        <a:rPr lang="it-IT" sz="2400" b="1" i="0" u="sng" dirty="0">
                          <a:solidFill>
                            <a:schemeClr val="bg1"/>
                          </a:solidFill>
                        </a:rPr>
                        <a:t>raccordo</a:t>
                      </a:r>
                      <a:r>
                        <a:rPr lang="it-IT" sz="2400" dirty="0">
                          <a:solidFill>
                            <a:schemeClr val="bg1"/>
                          </a:solidFill>
                        </a:rPr>
                        <a:t>" tra apprendista e soggetto formatore (</a:t>
                      </a:r>
                      <a:r>
                        <a:rPr lang="it-IT" sz="2400" b="1" i="1" dirty="0">
                          <a:solidFill>
                            <a:schemeClr val="bg1"/>
                          </a:solidFill>
                        </a:rPr>
                        <a:t>non è necessaria una presenza costante</a:t>
                      </a:r>
                      <a:r>
                        <a:rPr lang="it-IT" sz="2400" dirty="0">
                          <a:solidFill>
                            <a:schemeClr val="bg1"/>
                          </a:solidFill>
                        </a:rPr>
                        <a:t>). </a:t>
                      </a:r>
                      <a:endParaRPr lang="it-IT" sz="2400" b="1" baseline="0" dirty="0">
                        <a:solidFill>
                          <a:schemeClr val="bg1"/>
                        </a:solidFill>
                      </a:endParaRP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14951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47D2E5A0-5CB8-438A-9112-1EAA15D5B272}" type="slidenum">
              <a:rPr lang="it-IT" altLang="it-IT" sz="1200">
                <a:solidFill>
                  <a:srgbClr val="FFFFFF"/>
                </a:solidFill>
              </a:rPr>
              <a:pPr>
                <a:spcBef>
                  <a:spcPct val="0"/>
                </a:spcBef>
                <a:buFontTx/>
                <a:buNone/>
                <a:defRPr/>
              </a:pPr>
              <a:t>99</a:t>
            </a:fld>
            <a:endParaRPr lang="it-IT" altLang="it-IT" sz="1200">
              <a:solidFill>
                <a:srgbClr val="FFFFFF"/>
              </a:solidFill>
            </a:endParaRPr>
          </a:p>
        </p:txBody>
      </p:sp>
      <p:pic>
        <p:nvPicPr>
          <p:cNvPr id="149518"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2487546749"/>
              </p:ext>
            </p:extLst>
          </p:nvPr>
        </p:nvGraphicFramePr>
        <p:xfrm>
          <a:off x="395288" y="1844675"/>
          <a:ext cx="8353425" cy="3932238"/>
        </p:xfrm>
        <a:graphic>
          <a:graphicData uri="http://schemas.openxmlformats.org/drawingml/2006/table">
            <a:tbl>
              <a:tblPr/>
              <a:tblGrid>
                <a:gridCol w="8353425">
                  <a:extLst>
                    <a:ext uri="{9D8B030D-6E8A-4147-A177-3AD203B41FA5}">
                      <a16:colId xmlns:a16="http://schemas.microsoft.com/office/drawing/2014/main" val="20000"/>
                    </a:ext>
                  </a:extLst>
                </a:gridCol>
              </a:tblGrid>
              <a:tr h="45723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tx1"/>
                          </a:solidFill>
                          <a:effectLst/>
                          <a:latin typeface="Calibri" pitchFamily="34" charset="0"/>
                        </a:rPr>
                        <a:t>4.6 LA DISCIPLINA DEL TUTOR</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5723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i="0" u="none" strike="noStrike" cap="none" normalizeH="0" baseline="0" dirty="0">
                          <a:ln>
                            <a:noFill/>
                          </a:ln>
                          <a:solidFill>
                            <a:schemeClr val="bg1"/>
                          </a:solidFill>
                          <a:effectLst/>
                          <a:latin typeface="Calibri" pitchFamily="34" charset="0"/>
                        </a:rPr>
                        <a:t>MINLAV Circ. 5/2013</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3017764">
                <a:tc>
                  <a:txBody>
                    <a:bodyPr/>
                    <a:lstStyle/>
                    <a:p>
                      <a:pPr marL="0" marR="0" lvl="0" indent="0" algn="just" defTabSz="914400" rtl="0" eaLnBrk="1" fontAlgn="base" latinLnBrk="0" hangingPunct="1">
                        <a:lnSpc>
                          <a:spcPct val="100000"/>
                        </a:lnSpc>
                        <a:spcBef>
                          <a:spcPct val="0"/>
                        </a:spcBef>
                        <a:spcAft>
                          <a:spcPct val="0"/>
                        </a:spcAft>
                        <a:buClrTx/>
                        <a:buSzTx/>
                        <a:buFont typeface="Arial" charset="0"/>
                        <a:buNone/>
                        <a:tabLst/>
                      </a:pPr>
                      <a:endParaRPr lang="it-IT" sz="2400" b="1" dirty="0">
                        <a:solidFill>
                          <a:schemeClr val="bg1"/>
                        </a:solidFill>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pPr>
                      <a:r>
                        <a:rPr lang="it-IT" sz="2400" b="1" u="sng" dirty="0">
                          <a:solidFill>
                            <a:schemeClr val="bg1"/>
                          </a:solidFill>
                        </a:rPr>
                        <a:t>SANZIONI</a:t>
                      </a:r>
                    </a:p>
                    <a:p>
                      <a:pPr marL="0" marR="0" lvl="0" indent="0" algn="just" defTabSz="914400" rtl="0" eaLnBrk="1" fontAlgn="base" latinLnBrk="0" hangingPunct="1">
                        <a:lnSpc>
                          <a:spcPct val="100000"/>
                        </a:lnSpc>
                        <a:spcBef>
                          <a:spcPct val="0"/>
                        </a:spcBef>
                        <a:spcAft>
                          <a:spcPct val="0"/>
                        </a:spcAft>
                        <a:buClrTx/>
                        <a:buSzTx/>
                        <a:buFont typeface="Arial" charset="0"/>
                        <a:buNone/>
                        <a:tabLst/>
                      </a:pPr>
                      <a:r>
                        <a:rPr lang="it-IT" sz="2400" b="1" dirty="0">
                          <a:solidFill>
                            <a:schemeClr val="bg1"/>
                          </a:solidFill>
                        </a:rPr>
                        <a:t>Ciò premesso non può certamente sostenersi che violazioni della disciplina in materia di "</a:t>
                      </a:r>
                      <a:r>
                        <a:rPr lang="it-IT" sz="2400" b="1" i="1" dirty="0">
                          <a:solidFill>
                            <a:schemeClr val="bg1"/>
                          </a:solidFill>
                        </a:rPr>
                        <a:t>presenza di un tutore o referente aziendale</a:t>
                      </a:r>
                      <a:r>
                        <a:rPr lang="it-IT" sz="2400" b="1" dirty="0">
                          <a:solidFill>
                            <a:schemeClr val="bg1"/>
                          </a:solidFill>
                        </a:rPr>
                        <a:t>" determinino automaticamente </a:t>
                      </a:r>
                      <a:r>
                        <a:rPr lang="it-IT" sz="2400" dirty="0">
                          <a:solidFill>
                            <a:schemeClr val="bg1"/>
                          </a:solidFill>
                        </a:rPr>
                        <a:t>l'applicazione del regime sanzionatorio di cui all'art. 7, comma 1, del D.Lgs. n. 167/2011 (</a:t>
                      </a:r>
                      <a:r>
                        <a:rPr lang="it-IT" sz="2400" b="1" dirty="0">
                          <a:solidFill>
                            <a:schemeClr val="bg1"/>
                          </a:solidFill>
                        </a:rPr>
                        <a:t>disconoscimento rapporto di apprendistato) per mancata formazione dell'apprendista</a:t>
                      </a:r>
                      <a:r>
                        <a:rPr lang="it-IT" sz="2400" dirty="0">
                          <a:solidFill>
                            <a:schemeClr val="bg1"/>
                          </a:solidFill>
                        </a:rPr>
                        <a:t>. </a:t>
                      </a:r>
                      <a:endParaRPr lang="it-IT" sz="2400" b="1" baseline="0" dirty="0">
                        <a:solidFill>
                          <a:schemeClr val="bg1"/>
                        </a:solidFill>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150541"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B68E145D-41FA-4728-A984-2B853D887EA6}" type="slidenum">
              <a:rPr lang="it-IT" altLang="it-IT" sz="1200">
                <a:solidFill>
                  <a:srgbClr val="FFFFFF"/>
                </a:solidFill>
              </a:rPr>
              <a:pPr>
                <a:spcBef>
                  <a:spcPct val="0"/>
                </a:spcBef>
                <a:buFontTx/>
                <a:buNone/>
                <a:defRPr/>
              </a:pPr>
              <a:t>100</a:t>
            </a:fld>
            <a:endParaRPr lang="it-IT" altLang="it-IT" sz="1200">
              <a:solidFill>
                <a:srgbClr val="FFFFFF"/>
              </a:solidFill>
            </a:endParaRPr>
          </a:p>
        </p:txBody>
      </p:sp>
      <p:pic>
        <p:nvPicPr>
          <p:cNvPr id="15054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3033943253"/>
              </p:ext>
            </p:extLst>
          </p:nvPr>
        </p:nvGraphicFramePr>
        <p:xfrm>
          <a:off x="395288" y="1844675"/>
          <a:ext cx="8353425" cy="3565860"/>
        </p:xfrm>
        <a:graphic>
          <a:graphicData uri="http://schemas.openxmlformats.org/drawingml/2006/table">
            <a:tbl>
              <a:tblPr/>
              <a:tblGrid>
                <a:gridCol w="8353425">
                  <a:extLst>
                    <a:ext uri="{9D8B030D-6E8A-4147-A177-3AD203B41FA5}">
                      <a16:colId xmlns:a16="http://schemas.microsoft.com/office/drawing/2014/main" val="20000"/>
                    </a:ext>
                  </a:extLst>
                </a:gridCol>
              </a:tblGrid>
              <a:tr h="4570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tx1"/>
                          </a:solidFill>
                          <a:effectLst/>
                          <a:latin typeface="Calibri" pitchFamily="34" charset="0"/>
                        </a:rPr>
                        <a:t>4.6 LA DISCIPLINA DEL TUTOR</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570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i="0" u="none" strike="noStrike" cap="none" normalizeH="0" baseline="0" dirty="0">
                          <a:ln>
                            <a:noFill/>
                          </a:ln>
                          <a:solidFill>
                            <a:schemeClr val="bg1"/>
                          </a:solidFill>
                          <a:effectLst/>
                          <a:latin typeface="Calibri" pitchFamily="34" charset="0"/>
                        </a:rPr>
                        <a:t>MINLAV Circ. 5/2013</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2651399">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endParaRPr lang="it-IT" sz="2400" dirty="0">
                        <a:solidFill>
                          <a:schemeClr val="bg1"/>
                        </a:solidFill>
                      </a:endParaRPr>
                    </a:p>
                    <a:p>
                      <a:pPr marL="0" marR="0" lvl="0" indent="0" algn="l" defTabSz="914400" rtl="0" eaLnBrk="1" fontAlgn="base" latinLnBrk="0" hangingPunct="1">
                        <a:lnSpc>
                          <a:spcPct val="100000"/>
                        </a:lnSpc>
                        <a:spcBef>
                          <a:spcPct val="0"/>
                        </a:spcBef>
                        <a:spcAft>
                          <a:spcPct val="0"/>
                        </a:spcAft>
                        <a:buClrTx/>
                        <a:buSzTx/>
                        <a:buFont typeface="Arial" charset="0"/>
                        <a:buNone/>
                        <a:tabLst/>
                      </a:pPr>
                      <a:r>
                        <a:rPr lang="it-IT" sz="2400" dirty="0">
                          <a:solidFill>
                            <a:schemeClr val="bg1"/>
                          </a:solidFill>
                        </a:rPr>
                        <a:t>In tali ipotesi occorre infatti evidenziare: </a:t>
                      </a:r>
                    </a:p>
                    <a:p>
                      <a:pPr marL="342900" marR="0" lvl="0" indent="-342900" algn="just" defTabSz="914400" rtl="0" eaLnBrk="1" fontAlgn="base" latinLnBrk="0" hangingPunct="1">
                        <a:lnSpc>
                          <a:spcPct val="100000"/>
                        </a:lnSpc>
                        <a:spcBef>
                          <a:spcPct val="0"/>
                        </a:spcBef>
                        <a:spcAft>
                          <a:spcPct val="0"/>
                        </a:spcAft>
                        <a:buClrTx/>
                        <a:buSzTx/>
                        <a:buFontTx/>
                        <a:buChar char="-"/>
                        <a:tabLst/>
                      </a:pPr>
                      <a:r>
                        <a:rPr lang="it-IT" sz="2400" b="1" dirty="0">
                          <a:solidFill>
                            <a:schemeClr val="bg1"/>
                          </a:solidFill>
                        </a:rPr>
                        <a:t>in primo luogo se </a:t>
                      </a:r>
                      <a:r>
                        <a:rPr lang="it-IT" sz="2400" dirty="0">
                          <a:solidFill>
                            <a:schemeClr val="bg1"/>
                          </a:solidFill>
                        </a:rPr>
                        <a:t>la formazione è stata comunque effettuata secondo "quantità", contenuti e modalità previste dal contratto collettivo </a:t>
                      </a:r>
                    </a:p>
                    <a:p>
                      <a:pPr marL="342900" marR="0" lvl="0" indent="-342900" algn="just" defTabSz="914400" rtl="0" eaLnBrk="1" fontAlgn="base" latinLnBrk="0" hangingPunct="1">
                        <a:lnSpc>
                          <a:spcPct val="100000"/>
                        </a:lnSpc>
                        <a:spcBef>
                          <a:spcPct val="0"/>
                        </a:spcBef>
                        <a:spcAft>
                          <a:spcPct val="0"/>
                        </a:spcAft>
                        <a:buClrTx/>
                        <a:buSzTx/>
                        <a:buFontTx/>
                        <a:buChar char="-"/>
                        <a:tabLst/>
                      </a:pPr>
                      <a:r>
                        <a:rPr lang="it-IT" sz="2400" b="1" dirty="0">
                          <a:solidFill>
                            <a:schemeClr val="bg1"/>
                          </a:solidFill>
                        </a:rPr>
                        <a:t>in secondo luogo, quale sia </a:t>
                      </a:r>
                      <a:r>
                        <a:rPr lang="it-IT" sz="2400" dirty="0">
                          <a:solidFill>
                            <a:schemeClr val="bg1"/>
                          </a:solidFill>
                        </a:rPr>
                        <a:t>il ruolo assegnato al tutor dallo stesso contratto. </a:t>
                      </a:r>
                      <a:endParaRPr lang="it-IT" sz="2400" b="1" baseline="0" dirty="0">
                        <a:solidFill>
                          <a:schemeClr val="bg1"/>
                        </a:solidFill>
                      </a:endParaRP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151565"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FD45F885-2370-448F-AB76-16B918F0DA27}" type="slidenum">
              <a:rPr lang="it-IT" altLang="it-IT" sz="1200">
                <a:solidFill>
                  <a:srgbClr val="FFFFFF"/>
                </a:solidFill>
              </a:rPr>
              <a:pPr>
                <a:spcBef>
                  <a:spcPct val="0"/>
                </a:spcBef>
                <a:buFontTx/>
                <a:buNone/>
                <a:defRPr/>
              </a:pPr>
              <a:t>101</a:t>
            </a:fld>
            <a:endParaRPr lang="it-IT" altLang="it-IT" sz="1200">
              <a:solidFill>
                <a:srgbClr val="FFFFFF"/>
              </a:solidFill>
            </a:endParaRPr>
          </a:p>
        </p:txBody>
      </p:sp>
      <p:pic>
        <p:nvPicPr>
          <p:cNvPr id="15156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113888163"/>
              </p:ext>
            </p:extLst>
          </p:nvPr>
        </p:nvGraphicFramePr>
        <p:xfrm>
          <a:off x="395288" y="1844675"/>
          <a:ext cx="8353425" cy="2103438"/>
        </p:xfrm>
        <a:graphic>
          <a:graphicData uri="http://schemas.openxmlformats.org/drawingml/2006/table">
            <a:tbl>
              <a:tblPr/>
              <a:tblGrid>
                <a:gridCol w="8353425">
                  <a:extLst>
                    <a:ext uri="{9D8B030D-6E8A-4147-A177-3AD203B41FA5}">
                      <a16:colId xmlns:a16="http://schemas.microsoft.com/office/drawing/2014/main" val="20000"/>
                    </a:ext>
                  </a:extLst>
                </a:gridCol>
              </a:tblGrid>
              <a:tr h="45726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tx1"/>
                          </a:solidFill>
                          <a:effectLst/>
                          <a:latin typeface="Calibri" pitchFamily="34" charset="0"/>
                        </a:rPr>
                        <a:t>4.6 LA DISCIPLINA DEL TUTOR</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5726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i="0" u="none" strike="noStrike" cap="none" normalizeH="0" baseline="0" dirty="0">
                          <a:ln>
                            <a:noFill/>
                          </a:ln>
                          <a:solidFill>
                            <a:schemeClr val="bg1"/>
                          </a:solidFill>
                          <a:effectLst/>
                          <a:latin typeface="Calibri" pitchFamily="34" charset="0"/>
                        </a:rPr>
                        <a:t>MINLAV Circ. 5/2013</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118890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lang="it-IT" sz="2400" dirty="0">
                          <a:solidFill>
                            <a:schemeClr val="bg1"/>
                          </a:solidFill>
                        </a:rPr>
                        <a:t>Cosicché, qualora il tutor svolga un ruolo esclusivamente di "</a:t>
                      </a:r>
                      <a:r>
                        <a:rPr lang="it-IT" sz="2400" b="1" i="1" dirty="0">
                          <a:solidFill>
                            <a:schemeClr val="bg1"/>
                          </a:solidFill>
                        </a:rPr>
                        <a:t>controllo</a:t>
                      </a:r>
                      <a:r>
                        <a:rPr lang="it-IT" sz="2400" dirty="0">
                          <a:solidFill>
                            <a:schemeClr val="bg1"/>
                          </a:solidFill>
                        </a:rPr>
                        <a:t>", la sua assenza non potrà mai comportare una mancata formazione. </a:t>
                      </a:r>
                      <a:endParaRPr lang="it-IT" sz="2400" b="1" baseline="0" dirty="0">
                        <a:solidFill>
                          <a:schemeClr val="bg1"/>
                        </a:solidFill>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152589"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4D36B0F3-2C83-4E11-B11A-5FD41A1293E3}" type="slidenum">
              <a:rPr lang="it-IT" altLang="it-IT" sz="1200">
                <a:solidFill>
                  <a:srgbClr val="FFFFFF"/>
                </a:solidFill>
              </a:rPr>
              <a:pPr>
                <a:spcBef>
                  <a:spcPct val="0"/>
                </a:spcBef>
                <a:buFontTx/>
                <a:buNone/>
                <a:defRPr/>
              </a:pPr>
              <a:t>102</a:t>
            </a:fld>
            <a:endParaRPr lang="it-IT" altLang="it-IT" sz="1200">
              <a:solidFill>
                <a:srgbClr val="FFFFFF"/>
              </a:solidFill>
            </a:endParaRPr>
          </a:p>
        </p:txBody>
      </p:sp>
      <p:pic>
        <p:nvPicPr>
          <p:cNvPr id="152590"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2893585436"/>
              </p:ext>
            </p:extLst>
          </p:nvPr>
        </p:nvGraphicFramePr>
        <p:xfrm>
          <a:off x="395288" y="1844675"/>
          <a:ext cx="8353425" cy="4297554"/>
        </p:xfrm>
        <a:graphic>
          <a:graphicData uri="http://schemas.openxmlformats.org/drawingml/2006/table">
            <a:tbl>
              <a:tblPr/>
              <a:tblGrid>
                <a:gridCol w="8353425">
                  <a:extLst>
                    <a:ext uri="{9D8B030D-6E8A-4147-A177-3AD203B41FA5}">
                      <a16:colId xmlns:a16="http://schemas.microsoft.com/office/drawing/2014/main" val="20000"/>
                    </a:ext>
                  </a:extLst>
                </a:gridCol>
              </a:tblGrid>
              <a:tr h="45714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tx1"/>
                          </a:solidFill>
                          <a:effectLst/>
                          <a:latin typeface="Calibri" pitchFamily="34" charset="0"/>
                        </a:rPr>
                        <a:t>4.6 LA DISCIPLINA DEL TUTOR</a:t>
                      </a: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5714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i="0" u="none" strike="noStrike" cap="none" normalizeH="0" baseline="0" dirty="0">
                          <a:ln>
                            <a:noFill/>
                          </a:ln>
                          <a:solidFill>
                            <a:schemeClr val="bg1"/>
                          </a:solidFill>
                          <a:effectLst/>
                          <a:latin typeface="Calibri" pitchFamily="34" charset="0"/>
                        </a:rPr>
                        <a:t>MINLAV Circ. 5/2013</a:t>
                      </a: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3383082">
                <a:tc>
                  <a:txBody>
                    <a:bodyPr/>
                    <a:lstStyle/>
                    <a:p>
                      <a:pPr marL="0" marR="0" lvl="0" indent="0" algn="just" defTabSz="914400" rtl="0" eaLnBrk="1" fontAlgn="base" latinLnBrk="0" hangingPunct="1">
                        <a:lnSpc>
                          <a:spcPct val="100000"/>
                        </a:lnSpc>
                        <a:spcBef>
                          <a:spcPct val="0"/>
                        </a:spcBef>
                        <a:spcAft>
                          <a:spcPct val="0"/>
                        </a:spcAft>
                        <a:buClrTx/>
                        <a:buSzTx/>
                        <a:buFont typeface="Arial" charset="0"/>
                        <a:buNone/>
                        <a:tabLst/>
                      </a:pPr>
                      <a:endParaRPr lang="it-IT" sz="2400" dirty="0">
                        <a:solidFill>
                          <a:schemeClr val="bg1"/>
                        </a:solidFill>
                      </a:endParaRPr>
                    </a:p>
                    <a:p>
                      <a:pPr marL="0" marR="0" lvl="0" indent="0" algn="just" defTabSz="914400" rtl="0" eaLnBrk="1" fontAlgn="base" latinLnBrk="0" hangingPunct="1">
                        <a:lnSpc>
                          <a:spcPct val="100000"/>
                        </a:lnSpc>
                        <a:spcBef>
                          <a:spcPct val="0"/>
                        </a:spcBef>
                        <a:spcAft>
                          <a:spcPct val="0"/>
                        </a:spcAft>
                        <a:buClrTx/>
                        <a:buSzTx/>
                        <a:buFont typeface="Arial" charset="0"/>
                        <a:buNone/>
                        <a:tabLst/>
                      </a:pPr>
                      <a:r>
                        <a:rPr lang="it-IT" sz="2400" dirty="0">
                          <a:solidFill>
                            <a:schemeClr val="bg1"/>
                          </a:solidFill>
                        </a:rPr>
                        <a:t>In tal caso, pertanto, il personale ispettivo dovrà comunque esplicitare e documentare le carenze formative derivanti dall'assenza del tutor che si riverberano sul mancato raggiungimento degli obiettivi formativi. </a:t>
                      </a:r>
                    </a:p>
                    <a:p>
                      <a:pPr marL="0" marR="0" lvl="0" indent="0" algn="just" defTabSz="914400" rtl="0" eaLnBrk="1" fontAlgn="base" latinLnBrk="0" hangingPunct="1">
                        <a:lnSpc>
                          <a:spcPct val="100000"/>
                        </a:lnSpc>
                        <a:spcBef>
                          <a:spcPct val="0"/>
                        </a:spcBef>
                        <a:spcAft>
                          <a:spcPct val="0"/>
                        </a:spcAft>
                        <a:buClrTx/>
                        <a:buSzTx/>
                        <a:buFont typeface="Arial" charset="0"/>
                        <a:buNone/>
                        <a:tabLst/>
                      </a:pPr>
                      <a:endParaRPr lang="it-IT" sz="2400" dirty="0">
                        <a:solidFill>
                          <a:schemeClr val="bg1"/>
                        </a:solidFill>
                      </a:endParaRPr>
                    </a:p>
                    <a:p>
                      <a:pPr marL="0" marR="0" lvl="0" indent="0" algn="just" defTabSz="914400" rtl="0" eaLnBrk="1" fontAlgn="base" latinLnBrk="0" hangingPunct="1">
                        <a:lnSpc>
                          <a:spcPct val="100000"/>
                        </a:lnSpc>
                        <a:spcBef>
                          <a:spcPct val="0"/>
                        </a:spcBef>
                        <a:spcAft>
                          <a:spcPct val="0"/>
                        </a:spcAft>
                        <a:buClrTx/>
                        <a:buSzTx/>
                        <a:buFont typeface="Arial" charset="0"/>
                        <a:buNone/>
                        <a:tabLst/>
                      </a:pPr>
                      <a:r>
                        <a:rPr lang="it-IT" sz="2400" b="1" dirty="0">
                          <a:solidFill>
                            <a:schemeClr val="bg1"/>
                          </a:solidFill>
                        </a:rPr>
                        <a:t>Analoghe conclusioni possono aversi nell'ipotesi in cui il tutor individuato dal datore di lavoro sia privo dei requisiti richiesti dalla contrattazione collettiva. </a:t>
                      </a:r>
                      <a:endParaRPr lang="it-IT" sz="2400" b="1" baseline="0" dirty="0">
                        <a:solidFill>
                          <a:schemeClr val="bg1"/>
                        </a:solidFill>
                      </a:endParaRP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153613"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7B34BB73-971C-44F4-9EFA-C27776EA6339}" type="slidenum">
              <a:rPr lang="it-IT" altLang="it-IT" sz="1200">
                <a:solidFill>
                  <a:srgbClr val="FFFFFF"/>
                </a:solidFill>
              </a:rPr>
              <a:pPr>
                <a:spcBef>
                  <a:spcPct val="0"/>
                </a:spcBef>
                <a:buFontTx/>
                <a:buNone/>
                <a:defRPr/>
              </a:pPr>
              <a:t>103</a:t>
            </a:fld>
            <a:endParaRPr lang="it-IT" altLang="it-IT" sz="1200">
              <a:solidFill>
                <a:srgbClr val="FFFFFF"/>
              </a:solidFill>
            </a:endParaRPr>
          </a:p>
        </p:txBody>
      </p:sp>
      <p:pic>
        <p:nvPicPr>
          <p:cNvPr id="153614"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4184255222"/>
              </p:ext>
            </p:extLst>
          </p:nvPr>
        </p:nvGraphicFramePr>
        <p:xfrm>
          <a:off x="395288" y="1844675"/>
          <a:ext cx="8353425" cy="3108630"/>
        </p:xfrm>
        <a:graphic>
          <a:graphicData uri="http://schemas.openxmlformats.org/drawingml/2006/table">
            <a:tbl>
              <a:tblPr/>
              <a:tblGrid>
                <a:gridCol w="8353425">
                  <a:extLst>
                    <a:ext uri="{9D8B030D-6E8A-4147-A177-3AD203B41FA5}">
                      <a16:colId xmlns:a16="http://schemas.microsoft.com/office/drawing/2014/main" val="20000"/>
                    </a:ext>
                  </a:extLst>
                </a:gridCol>
              </a:tblGrid>
              <a:tr h="45705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tx1"/>
                          </a:solidFill>
                          <a:effectLst/>
                          <a:latin typeface="Calibri" pitchFamily="34" charset="0"/>
                        </a:rPr>
                        <a:t>4.7 SANZIONI PER LA MANCATA FORMAZIONE</a:t>
                      </a:r>
                    </a:p>
                  </a:txBody>
                  <a:tcPr marT="45665" marB="4566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5705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rgbClr val="0070C0"/>
                          </a:solidFill>
                          <a:effectLst/>
                          <a:latin typeface="Calibri" pitchFamily="34" charset="0"/>
                        </a:rPr>
                        <a:t>La normativa in vigore</a:t>
                      </a:r>
                    </a:p>
                  </a:txBody>
                  <a:tcPr marT="45665" marB="4566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2194224">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it-IT" sz="2300" b="0" i="0" u="none" strike="noStrike" cap="none" normalizeH="0" baseline="0" dirty="0">
                          <a:ln>
                            <a:noFill/>
                          </a:ln>
                          <a:solidFill>
                            <a:schemeClr val="bg1"/>
                          </a:solidFill>
                          <a:effectLst/>
                          <a:latin typeface="Calibri" pitchFamily="34" charset="0"/>
                        </a:rPr>
                        <a:t>Art. 47, comma 1, Decreto Legislativo 15/6/2015, n. 81</a:t>
                      </a: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it-IT" sz="2300" b="0" i="0" u="none" strike="noStrike" cap="none" normalizeH="0" baseline="0" dirty="0">
                        <a:ln>
                          <a:noFill/>
                        </a:ln>
                        <a:solidFill>
                          <a:schemeClr val="bg1"/>
                        </a:solidFill>
                        <a:effectLst/>
                        <a:latin typeface="Calibri" pitchFamily="34" charset="0"/>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it-IT" sz="2300" b="1" i="0" u="none" strike="noStrike" cap="none" normalizeH="0" baseline="0" dirty="0">
                          <a:ln>
                            <a:noFill/>
                          </a:ln>
                          <a:solidFill>
                            <a:srgbClr val="0070C0"/>
                          </a:solidFill>
                          <a:effectLst/>
                          <a:latin typeface="Calibri" pitchFamily="34" charset="0"/>
                        </a:rPr>
                        <a:t>Indirizzo ministeriale</a:t>
                      </a:r>
                    </a:p>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it-IT" sz="2300" b="0" i="0" u="none" strike="noStrike" cap="none" normalizeH="0" baseline="0" dirty="0">
                          <a:ln>
                            <a:noFill/>
                          </a:ln>
                          <a:solidFill>
                            <a:schemeClr val="bg1"/>
                          </a:solidFill>
                          <a:effectLst/>
                          <a:latin typeface="Calibri" pitchFamily="34" charset="0"/>
                        </a:rPr>
                        <a:t>Ministero del Lavoro e delle politiche sociali – Circ. 21/1/2013, n. 5</a:t>
                      </a:r>
                    </a:p>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it-IT" sz="2300" b="0" i="0" u="none" strike="noStrike" cap="none" normalizeH="0" baseline="0" dirty="0">
                          <a:ln>
                            <a:noFill/>
                          </a:ln>
                          <a:solidFill>
                            <a:schemeClr val="bg1"/>
                          </a:solidFill>
                          <a:effectLst/>
                          <a:latin typeface="Calibri" pitchFamily="34" charset="0"/>
                        </a:rPr>
                        <a:t>Ministero del Lavoro e delle politiche sociali – Circ. 29/8/2013, n. 35</a:t>
                      </a:r>
                    </a:p>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it-IT" sz="2300" b="0" i="0" u="none" strike="noStrike" cap="none" normalizeH="0" baseline="0" dirty="0">
                          <a:ln>
                            <a:noFill/>
                          </a:ln>
                          <a:solidFill>
                            <a:schemeClr val="bg1"/>
                          </a:solidFill>
                          <a:effectLst/>
                          <a:latin typeface="Calibri" pitchFamily="34" charset="0"/>
                        </a:rPr>
                        <a:t>Ministero del Lavoro e delle politiche sociali – Circ. 30/7/2014, n. 18</a:t>
                      </a:r>
                    </a:p>
                  </a:txBody>
                  <a:tcPr marT="45665" marB="4566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119821"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D19C1B2B-8C0A-42B3-B953-F9A42CC0080F}" type="slidenum">
              <a:rPr lang="it-IT" altLang="it-IT" sz="1200">
                <a:solidFill>
                  <a:srgbClr val="FFFFFF"/>
                </a:solidFill>
              </a:rPr>
              <a:pPr>
                <a:spcBef>
                  <a:spcPct val="0"/>
                </a:spcBef>
                <a:buFontTx/>
                <a:buNone/>
                <a:defRPr/>
              </a:pPr>
              <a:t>104</a:t>
            </a:fld>
            <a:endParaRPr lang="it-IT" altLang="it-IT" sz="1200">
              <a:solidFill>
                <a:srgbClr val="FFFFFF"/>
              </a:solidFill>
            </a:endParaRPr>
          </a:p>
        </p:txBody>
      </p:sp>
      <p:pic>
        <p:nvPicPr>
          <p:cNvPr id="11982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1544463657"/>
              </p:ext>
            </p:extLst>
          </p:nvPr>
        </p:nvGraphicFramePr>
        <p:xfrm>
          <a:off x="395288" y="1679575"/>
          <a:ext cx="8353425" cy="4754760"/>
        </p:xfrm>
        <a:graphic>
          <a:graphicData uri="http://schemas.openxmlformats.org/drawingml/2006/table">
            <a:tbl>
              <a:tblPr/>
              <a:tblGrid>
                <a:gridCol w="8353425">
                  <a:extLst>
                    <a:ext uri="{9D8B030D-6E8A-4147-A177-3AD203B41FA5}">
                      <a16:colId xmlns:a16="http://schemas.microsoft.com/office/drawing/2014/main" val="20000"/>
                    </a:ext>
                  </a:extLst>
                </a:gridCol>
              </a:tblGrid>
              <a:tr h="4571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tx1"/>
                          </a:solidFill>
                          <a:effectLst/>
                          <a:latin typeface="Calibri" pitchFamily="34" charset="0"/>
                        </a:rPr>
                        <a:t>4.7 SANZIONI PER LA MANCATA FORMAZIONE</a:t>
                      </a:r>
                    </a:p>
                  </a:txBody>
                  <a:tcPr marT="45700" marB="457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571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sng" strike="noStrike" cap="none" normalizeH="0" baseline="0" dirty="0">
                          <a:ln>
                            <a:noFill/>
                          </a:ln>
                          <a:solidFill>
                            <a:srgbClr val="0070C0"/>
                          </a:solidFill>
                          <a:effectLst/>
                          <a:latin typeface="Calibri" pitchFamily="34" charset="0"/>
                        </a:rPr>
                        <a:t>Inadempienza non sanabile</a:t>
                      </a:r>
                    </a:p>
                  </a:txBody>
                  <a:tcPr marT="45700" marB="457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3840275">
                <a:tc>
                  <a:txBody>
                    <a:bodyPr/>
                    <a:lstStyle/>
                    <a:p>
                      <a:pPr marL="0" marR="0" lvl="0" indent="0" algn="just" defTabSz="914400" rtl="0" eaLnBrk="1" fontAlgn="base" latinLnBrk="0" hangingPunct="1">
                        <a:lnSpc>
                          <a:spcPct val="100000"/>
                        </a:lnSpc>
                        <a:spcBef>
                          <a:spcPct val="0"/>
                        </a:spcBef>
                        <a:spcAft>
                          <a:spcPct val="0"/>
                        </a:spcAft>
                        <a:buClrTx/>
                        <a:buSzTx/>
                        <a:buFont typeface="Arial" charset="0"/>
                        <a:buNone/>
                        <a:tabLst/>
                      </a:pPr>
                      <a:r>
                        <a:rPr kumimoji="0" lang="it-IT" sz="2200" b="0" i="0" u="none" strike="noStrike" cap="none" normalizeH="0" baseline="0" dirty="0">
                          <a:ln>
                            <a:noFill/>
                          </a:ln>
                          <a:solidFill>
                            <a:schemeClr val="bg1"/>
                          </a:solidFill>
                          <a:effectLst/>
                          <a:latin typeface="Calibri" pitchFamily="34" charset="0"/>
                        </a:rPr>
                        <a:t>In caso di </a:t>
                      </a:r>
                      <a:r>
                        <a:rPr kumimoji="0" lang="it-IT" sz="2200" b="0" i="0" u="sng" strike="noStrike" cap="none" normalizeH="0" baseline="0" dirty="0">
                          <a:ln>
                            <a:noFill/>
                          </a:ln>
                          <a:solidFill>
                            <a:schemeClr val="bg1"/>
                          </a:solidFill>
                          <a:effectLst/>
                          <a:latin typeface="Calibri" pitchFamily="34" charset="0"/>
                        </a:rPr>
                        <a:t>inadempimento nella erogazione della formazione a carico del datore di lavoro</a:t>
                      </a:r>
                      <a:r>
                        <a:rPr kumimoji="0" lang="it-IT" sz="2200" b="0" i="0" u="none" strike="noStrike" cap="none" normalizeH="0" baseline="0" dirty="0">
                          <a:ln>
                            <a:noFill/>
                          </a:ln>
                          <a:solidFill>
                            <a:schemeClr val="bg1"/>
                          </a:solidFill>
                          <a:effectLst/>
                          <a:latin typeface="Calibri" pitchFamily="34" charset="0"/>
                        </a:rPr>
                        <a:t>, di cui egli sia </a:t>
                      </a:r>
                      <a:r>
                        <a:rPr kumimoji="0" lang="it-IT" sz="2200" b="0" i="0" u="sng" strike="noStrike" cap="none" normalizeH="0" baseline="0" dirty="0">
                          <a:ln>
                            <a:noFill/>
                          </a:ln>
                          <a:solidFill>
                            <a:schemeClr val="bg1"/>
                          </a:solidFill>
                          <a:effectLst/>
                          <a:latin typeface="Calibri" pitchFamily="34" charset="0"/>
                        </a:rPr>
                        <a:t>esclusivamente responsabile</a:t>
                      </a:r>
                      <a:r>
                        <a:rPr kumimoji="0" lang="it-IT" sz="2200" b="0" i="0" u="none" strike="noStrike" cap="none" normalizeH="0" baseline="0" dirty="0">
                          <a:ln>
                            <a:noFill/>
                          </a:ln>
                          <a:solidFill>
                            <a:schemeClr val="bg1"/>
                          </a:solidFill>
                          <a:effectLst/>
                          <a:latin typeface="Calibri" pitchFamily="34" charset="0"/>
                        </a:rPr>
                        <a:t> e che sia </a:t>
                      </a:r>
                      <a:r>
                        <a:rPr kumimoji="0" lang="it-IT" sz="2200" b="0" i="0" u="sng" strike="noStrike" cap="none" normalizeH="0" baseline="0" dirty="0">
                          <a:ln>
                            <a:noFill/>
                          </a:ln>
                          <a:solidFill>
                            <a:schemeClr val="bg1"/>
                          </a:solidFill>
                          <a:effectLst/>
                          <a:latin typeface="Calibri" pitchFamily="34" charset="0"/>
                        </a:rPr>
                        <a:t>tale da impedire la realizzazione delle finalità</a:t>
                      </a:r>
                      <a:r>
                        <a:rPr kumimoji="0" lang="it-IT" sz="2200" b="0" i="0" u="none" strike="noStrike" cap="none" normalizeH="0" baseline="0" dirty="0">
                          <a:ln>
                            <a:noFill/>
                          </a:ln>
                          <a:solidFill>
                            <a:schemeClr val="bg1"/>
                          </a:solidFill>
                          <a:effectLst/>
                          <a:latin typeface="Calibri" pitchFamily="34" charset="0"/>
                        </a:rPr>
                        <a:t> di cui agli articoli 43, 44 e 45, </a:t>
                      </a:r>
                      <a:r>
                        <a:rPr kumimoji="0" lang="it-IT" sz="2200" b="1" i="0" u="none" strike="noStrike" cap="none" normalizeH="0" baseline="0" dirty="0">
                          <a:ln>
                            <a:noFill/>
                          </a:ln>
                          <a:solidFill>
                            <a:schemeClr val="bg1"/>
                          </a:solidFill>
                          <a:effectLst/>
                          <a:latin typeface="Calibri" pitchFamily="34" charset="0"/>
                        </a:rPr>
                        <a:t>il datore di lavoro è tenuto a versare la differenza tra la contribuzione versata e quella dovuta</a:t>
                      </a:r>
                      <a:r>
                        <a:rPr kumimoji="0" lang="it-IT" sz="2200" b="0" i="0" u="none" strike="noStrike" cap="none" normalizeH="0" baseline="0" dirty="0">
                          <a:ln>
                            <a:noFill/>
                          </a:ln>
                          <a:solidFill>
                            <a:schemeClr val="bg1"/>
                          </a:solidFill>
                          <a:effectLst/>
                          <a:latin typeface="Calibri" pitchFamily="34" charset="0"/>
                        </a:rPr>
                        <a:t> con riferimento al livello di </a:t>
                      </a:r>
                      <a:r>
                        <a:rPr kumimoji="0" lang="it-IT" sz="2200" b="1" i="0" u="none" strike="noStrike" cap="none" normalizeH="0" baseline="0" dirty="0">
                          <a:ln>
                            <a:noFill/>
                          </a:ln>
                          <a:solidFill>
                            <a:schemeClr val="bg1"/>
                          </a:solidFill>
                          <a:effectLst/>
                          <a:latin typeface="Calibri" pitchFamily="34" charset="0"/>
                        </a:rPr>
                        <a:t>inquadramento</a:t>
                      </a:r>
                      <a:r>
                        <a:rPr kumimoji="0" lang="it-IT" sz="2200" b="0" i="0" u="none" strike="noStrike" cap="none" normalizeH="0" baseline="0" dirty="0">
                          <a:ln>
                            <a:noFill/>
                          </a:ln>
                          <a:solidFill>
                            <a:schemeClr val="bg1"/>
                          </a:solidFill>
                          <a:effectLst/>
                          <a:latin typeface="Calibri" pitchFamily="34" charset="0"/>
                        </a:rPr>
                        <a:t> contrattuale superiore che sarebbe stato raggiunto dal lavoratore al termine del periodo di apprendistato, maggiorata del 100 per cento, con esclusione di qualsiasi sanzione per omessa contribuzione.…</a:t>
                      </a:r>
                    </a:p>
                    <a:p>
                      <a:pPr marL="0" marR="0" lvl="0" indent="0" algn="just" defTabSz="914400" rtl="0" eaLnBrk="1" fontAlgn="base" latinLnBrk="0" hangingPunct="1">
                        <a:lnSpc>
                          <a:spcPct val="100000"/>
                        </a:lnSpc>
                        <a:spcBef>
                          <a:spcPct val="0"/>
                        </a:spcBef>
                        <a:spcAft>
                          <a:spcPct val="0"/>
                        </a:spcAft>
                        <a:buClrTx/>
                        <a:buSzTx/>
                        <a:buFont typeface="Arial" charset="0"/>
                        <a:buNone/>
                        <a:tabLst/>
                        <a:defRPr/>
                      </a:pPr>
                      <a:endParaRPr kumimoji="0" lang="it-IT" sz="2400" b="0" i="0" u="none" strike="noStrike" cap="none" normalizeH="0" baseline="0" dirty="0">
                        <a:ln>
                          <a:noFill/>
                        </a:ln>
                        <a:solidFill>
                          <a:schemeClr val="bg1"/>
                        </a:solidFill>
                        <a:effectLst/>
                        <a:latin typeface="Calibri" pitchFamily="34" charset="0"/>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it-IT" sz="2400" b="0" i="0" u="none" strike="noStrike" cap="none" normalizeH="0" baseline="0" dirty="0">
                          <a:ln>
                            <a:noFill/>
                          </a:ln>
                          <a:solidFill>
                            <a:schemeClr val="bg1"/>
                          </a:solidFill>
                          <a:effectLst/>
                          <a:latin typeface="Calibri" pitchFamily="34" charset="0"/>
                        </a:rPr>
                        <a:t>Art. 47, comma 1, Decreto Legislativo 15/6/2015, n. 81</a:t>
                      </a:r>
                    </a:p>
                  </a:txBody>
                  <a:tcPr marT="45700" marB="457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120845"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A1409381-B1D5-48B2-B9DB-71C4DE7E24CB}" type="slidenum">
              <a:rPr lang="it-IT" altLang="it-IT" sz="1200">
                <a:solidFill>
                  <a:srgbClr val="FFFFFF"/>
                </a:solidFill>
              </a:rPr>
              <a:pPr>
                <a:spcBef>
                  <a:spcPct val="0"/>
                </a:spcBef>
                <a:buFontTx/>
                <a:buNone/>
                <a:defRPr/>
              </a:pPr>
              <a:t>105</a:t>
            </a:fld>
            <a:endParaRPr lang="it-IT" altLang="it-IT" sz="1200">
              <a:solidFill>
                <a:srgbClr val="FFFFFF"/>
              </a:solidFill>
            </a:endParaRPr>
          </a:p>
        </p:txBody>
      </p:sp>
      <p:pic>
        <p:nvPicPr>
          <p:cNvPr id="12084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2306884979"/>
              </p:ext>
            </p:extLst>
          </p:nvPr>
        </p:nvGraphicFramePr>
        <p:xfrm>
          <a:off x="395288" y="1844675"/>
          <a:ext cx="8353425" cy="3932238"/>
        </p:xfrm>
        <a:graphic>
          <a:graphicData uri="http://schemas.openxmlformats.org/drawingml/2006/table">
            <a:tbl>
              <a:tblPr/>
              <a:tblGrid>
                <a:gridCol w="8353425">
                  <a:extLst>
                    <a:ext uri="{9D8B030D-6E8A-4147-A177-3AD203B41FA5}">
                      <a16:colId xmlns:a16="http://schemas.microsoft.com/office/drawing/2014/main" val="20000"/>
                    </a:ext>
                  </a:extLst>
                </a:gridCol>
              </a:tblGrid>
              <a:tr h="45723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tx1"/>
                          </a:solidFill>
                          <a:effectLst/>
                          <a:latin typeface="Calibri" pitchFamily="34" charset="0"/>
                        </a:rPr>
                        <a:t>4.7 SANZIONI PER LA MANCATA FORMAZIONE</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5723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sng" strike="noStrike" cap="none" normalizeH="0" baseline="0" dirty="0">
                          <a:ln>
                            <a:noFill/>
                          </a:ln>
                          <a:solidFill>
                            <a:srgbClr val="0070C0"/>
                          </a:solidFill>
                          <a:effectLst/>
                          <a:latin typeface="Calibri" pitchFamily="34" charset="0"/>
                        </a:rPr>
                        <a:t>Inadempienza sanabile</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3017764">
                <a:tc>
                  <a:txBody>
                    <a:bodyPr/>
                    <a:lstStyle/>
                    <a:p>
                      <a:pPr marL="0" marR="0" lvl="0" indent="0" algn="just" defTabSz="914400" rtl="0" eaLnBrk="1" fontAlgn="base" latinLnBrk="0" hangingPunct="1">
                        <a:lnSpc>
                          <a:spcPct val="100000"/>
                        </a:lnSpc>
                        <a:spcBef>
                          <a:spcPct val="0"/>
                        </a:spcBef>
                        <a:spcAft>
                          <a:spcPct val="0"/>
                        </a:spcAft>
                        <a:buClrTx/>
                        <a:buSzTx/>
                        <a:buFont typeface="Arial" charset="0"/>
                        <a:buNone/>
                        <a:tabLst/>
                      </a:pPr>
                      <a:r>
                        <a:rPr kumimoji="0" lang="it-IT" sz="2400" b="0" i="0" u="none" strike="noStrike" cap="none" normalizeH="0" baseline="0" dirty="0">
                          <a:ln>
                            <a:noFill/>
                          </a:ln>
                          <a:solidFill>
                            <a:schemeClr val="bg1"/>
                          </a:solidFill>
                          <a:effectLst/>
                          <a:latin typeface="Calibri" pitchFamily="34" charset="0"/>
                        </a:rPr>
                        <a:t>Qualora a seguito di attività di vigilanza emerga un inadempimento nella erogazione della formazione prevista nel PFI, il personale ispettivo del Ministero del lavoro adotterà un </a:t>
                      </a:r>
                      <a:r>
                        <a:rPr kumimoji="0" lang="it-IT" sz="2400" b="1" i="0" u="sng" strike="noStrike" cap="none" normalizeH="0" baseline="0" dirty="0">
                          <a:ln>
                            <a:noFill/>
                          </a:ln>
                          <a:solidFill>
                            <a:srgbClr val="0070C0"/>
                          </a:solidFill>
                          <a:effectLst/>
                          <a:latin typeface="Calibri" pitchFamily="34" charset="0"/>
                        </a:rPr>
                        <a:t>provvedimento di disposizione</a:t>
                      </a:r>
                      <a:r>
                        <a:rPr kumimoji="0" lang="it-IT" sz="2400" b="0" i="0" u="none" strike="noStrike" cap="none" normalizeH="0" baseline="0" dirty="0">
                          <a:ln>
                            <a:noFill/>
                          </a:ln>
                          <a:solidFill>
                            <a:schemeClr val="bg1"/>
                          </a:solidFill>
                          <a:effectLst/>
                          <a:latin typeface="Calibri" pitchFamily="34" charset="0"/>
                        </a:rPr>
                        <a:t>, ai sensi dell’art. 14 d.lgs. 124/2004, assegnando </a:t>
                      </a:r>
                      <a:r>
                        <a:rPr kumimoji="0" lang="it-IT" sz="2400" b="1" i="0" u="none" strike="noStrike" cap="none" normalizeH="0" baseline="0" dirty="0">
                          <a:ln>
                            <a:noFill/>
                          </a:ln>
                          <a:solidFill>
                            <a:schemeClr val="bg1"/>
                          </a:solidFill>
                          <a:effectLst/>
                          <a:latin typeface="Calibri" pitchFamily="34" charset="0"/>
                        </a:rPr>
                        <a:t>un congruo termine al datore di lavoro per adempiere</a:t>
                      </a:r>
                      <a:r>
                        <a:rPr kumimoji="0" lang="it-IT" sz="2400" b="0" i="0" u="none" strike="noStrike" cap="none" normalizeH="0" baseline="0" dirty="0">
                          <a:ln>
                            <a:noFill/>
                          </a:ln>
                          <a:solidFill>
                            <a:schemeClr val="bg1"/>
                          </a:solidFill>
                          <a:effectLst/>
                          <a:latin typeface="Calibri" pitchFamily="34" charset="0"/>
                        </a:rPr>
                        <a:t>.</a:t>
                      </a:r>
                    </a:p>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it-IT" sz="2400" b="0" i="0" u="none" strike="noStrike" cap="none" normalizeH="0" baseline="0" dirty="0">
                          <a:ln>
                            <a:noFill/>
                          </a:ln>
                          <a:solidFill>
                            <a:schemeClr val="bg1"/>
                          </a:solidFill>
                          <a:effectLst/>
                          <a:latin typeface="Calibri" pitchFamily="34" charset="0"/>
                        </a:rPr>
                        <a:t>…</a:t>
                      </a:r>
                    </a:p>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it-IT" sz="2400" b="0" i="0" u="none" strike="noStrike" cap="none" normalizeH="0" baseline="0" dirty="0">
                          <a:ln>
                            <a:noFill/>
                          </a:ln>
                          <a:solidFill>
                            <a:schemeClr val="bg1"/>
                          </a:solidFill>
                          <a:effectLst/>
                          <a:latin typeface="Calibri" pitchFamily="34" charset="0"/>
                        </a:rPr>
                        <a:t>Art. 47, comma 1, Decreto Legislativo 15/6/2015, n. 81</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121869"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8F82D7E-43FC-4722-8AEB-095F596411E9}" type="slidenum">
              <a:rPr lang="it-IT" altLang="it-IT" sz="1200">
                <a:solidFill>
                  <a:srgbClr val="FFFFFF"/>
                </a:solidFill>
              </a:rPr>
              <a:pPr>
                <a:spcBef>
                  <a:spcPct val="0"/>
                </a:spcBef>
                <a:buFontTx/>
                <a:buNone/>
                <a:defRPr/>
              </a:pPr>
              <a:t>106</a:t>
            </a:fld>
            <a:endParaRPr lang="it-IT" altLang="it-IT" sz="1200">
              <a:solidFill>
                <a:srgbClr val="FFFFFF"/>
              </a:solidFill>
            </a:endParaRPr>
          </a:p>
        </p:txBody>
      </p:sp>
      <p:pic>
        <p:nvPicPr>
          <p:cNvPr id="121870"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209188356"/>
              </p:ext>
            </p:extLst>
          </p:nvPr>
        </p:nvGraphicFramePr>
        <p:xfrm>
          <a:off x="395288" y="1844675"/>
          <a:ext cx="8353425" cy="4359275"/>
        </p:xfrm>
        <a:graphic>
          <a:graphicData uri="http://schemas.openxmlformats.org/drawingml/2006/table">
            <a:tbl>
              <a:tblPr/>
              <a:tblGrid>
                <a:gridCol w="8353425">
                  <a:extLst>
                    <a:ext uri="{9D8B030D-6E8A-4147-A177-3AD203B41FA5}">
                      <a16:colId xmlns:a16="http://schemas.microsoft.com/office/drawing/2014/main" val="20000"/>
                    </a:ext>
                  </a:extLst>
                </a:gridCol>
              </a:tblGrid>
              <a:tr h="45726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tx1"/>
                          </a:solidFill>
                          <a:effectLst/>
                          <a:latin typeface="Calibri" pitchFamily="34" charset="0"/>
                        </a:rPr>
                        <a:t>4.7 SANZIONI PER LA MANCATA FORMAZIONE</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5726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sng" strike="noStrike" cap="none" normalizeH="0" baseline="0" dirty="0">
                          <a:ln>
                            <a:noFill/>
                          </a:ln>
                          <a:solidFill>
                            <a:schemeClr val="bg1"/>
                          </a:solidFill>
                          <a:effectLst/>
                          <a:latin typeface="Calibri" pitchFamily="34" charset="0"/>
                        </a:rPr>
                        <a:t>Inadempienza sanabile</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3444741">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it-IT" sz="2200" b="0" i="0" u="none" strike="noStrike" cap="none" normalizeH="0" baseline="0" dirty="0">
                          <a:ln>
                            <a:noFill/>
                          </a:ln>
                          <a:solidFill>
                            <a:schemeClr val="bg1"/>
                          </a:solidFill>
                          <a:effectLst/>
                          <a:latin typeface="Calibri" pitchFamily="34" charset="0"/>
                        </a:rPr>
                        <a:t>VERIFICHE ISPETTIVE</a:t>
                      </a:r>
                    </a:p>
                    <a:p>
                      <a:pPr marL="0" marR="0" indent="0" algn="just" defTabSz="914400" rtl="0" eaLnBrk="1" fontAlgn="auto" latinLnBrk="0" hangingPunct="1">
                        <a:lnSpc>
                          <a:spcPct val="100000"/>
                        </a:lnSpc>
                        <a:spcBef>
                          <a:spcPts val="0"/>
                        </a:spcBef>
                        <a:spcAft>
                          <a:spcPts val="0"/>
                        </a:spcAft>
                        <a:buClrTx/>
                        <a:buSzTx/>
                        <a:buFontTx/>
                        <a:buNone/>
                        <a:tabLst/>
                        <a:defRPr/>
                      </a:pPr>
                      <a:r>
                        <a:rPr lang="it-IT" sz="2200" kern="1200" dirty="0">
                          <a:solidFill>
                            <a:schemeClr val="bg1"/>
                          </a:solidFill>
                          <a:latin typeface="+mn-lt"/>
                          <a:ea typeface="+mn-ea"/>
                          <a:cs typeface="+mn-cs"/>
                        </a:rPr>
                        <a:t>Ai fini delle verifiche in questione </a:t>
                      </a:r>
                      <a:r>
                        <a:rPr lang="it-IT" sz="2200" u="sng" kern="1200" dirty="0">
                          <a:solidFill>
                            <a:schemeClr val="bg1"/>
                          </a:solidFill>
                          <a:latin typeface="+mn-lt"/>
                          <a:ea typeface="+mn-ea"/>
                          <a:cs typeface="+mn-cs"/>
                        </a:rPr>
                        <a:t>il personale ispettivo dovrà pertanto considerare la "</a:t>
                      </a:r>
                      <a:r>
                        <a:rPr lang="it-IT" sz="2200" b="1" u="sng" kern="1200" dirty="0">
                          <a:solidFill>
                            <a:schemeClr val="bg1"/>
                          </a:solidFill>
                          <a:latin typeface="+mn-lt"/>
                          <a:ea typeface="+mn-ea"/>
                          <a:cs typeface="+mn-cs"/>
                        </a:rPr>
                        <a:t>quantità</a:t>
                      </a:r>
                      <a:r>
                        <a:rPr lang="it-IT" sz="2200" u="sng" kern="1200" dirty="0">
                          <a:solidFill>
                            <a:schemeClr val="bg1"/>
                          </a:solidFill>
                          <a:latin typeface="+mn-lt"/>
                          <a:ea typeface="+mn-ea"/>
                          <a:cs typeface="+mn-cs"/>
                        </a:rPr>
                        <a:t>", i contenuti e le modalità della formazione </a:t>
                      </a:r>
                      <a:r>
                        <a:rPr lang="it-IT" sz="2200" kern="1200" dirty="0">
                          <a:solidFill>
                            <a:schemeClr val="bg1"/>
                          </a:solidFill>
                          <a:latin typeface="+mn-lt"/>
                          <a:ea typeface="+mn-ea"/>
                          <a:cs typeface="+mn-cs"/>
                        </a:rPr>
                        <a:t>formale individuata come tale dalla contrattazione collettiva e declinata nel piano formativo individuale provvedendo sia a verificare la documentazione che "certifica" la formazione svolta, sia ad acquisire le dichiarazioni del lavoratore interessato e di altri soggetti in grado di confermare l'effettività di tale formazione.</a:t>
                      </a:r>
                    </a:p>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it-IT" sz="2200" b="0" i="0" u="none" strike="noStrike" cap="none" normalizeH="0" baseline="0" dirty="0">
                          <a:ln>
                            <a:noFill/>
                          </a:ln>
                          <a:solidFill>
                            <a:schemeClr val="bg1"/>
                          </a:solidFill>
                          <a:effectLst/>
                          <a:latin typeface="Calibri" pitchFamily="34" charset="0"/>
                        </a:rPr>
                        <a:t>…</a:t>
                      </a:r>
                    </a:p>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lang="it-IT" sz="2200" b="1" kern="1200" cap="all" dirty="0">
                          <a:solidFill>
                            <a:schemeClr val="bg1"/>
                          </a:solidFill>
                          <a:latin typeface="+mn-lt"/>
                          <a:ea typeface="+mn-ea"/>
                          <a:cs typeface="+mn-cs"/>
                        </a:rPr>
                        <a:t>MINLAV – Circ. 21 gennaio 2013, n. 5</a:t>
                      </a:r>
                      <a:endParaRPr lang="it-IT" sz="2200" kern="1200" dirty="0">
                        <a:solidFill>
                          <a:schemeClr val="bg1"/>
                        </a:solidFill>
                        <a:latin typeface="+mn-lt"/>
                        <a:ea typeface="+mn-ea"/>
                        <a:cs typeface="+mn-cs"/>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122893"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769E706F-E5EE-4B64-B87E-9F348C951E5A}" type="slidenum">
              <a:rPr lang="it-IT" altLang="it-IT" sz="1200">
                <a:solidFill>
                  <a:srgbClr val="FFFFFF"/>
                </a:solidFill>
              </a:rPr>
              <a:pPr>
                <a:spcBef>
                  <a:spcPct val="0"/>
                </a:spcBef>
                <a:buFontTx/>
                <a:buNone/>
                <a:defRPr/>
              </a:pPr>
              <a:t>107</a:t>
            </a:fld>
            <a:endParaRPr lang="it-IT" altLang="it-IT" sz="1200">
              <a:solidFill>
                <a:srgbClr val="FFFFFF"/>
              </a:solidFill>
            </a:endParaRPr>
          </a:p>
        </p:txBody>
      </p:sp>
      <p:pic>
        <p:nvPicPr>
          <p:cNvPr id="122894"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3518354579"/>
              </p:ext>
            </p:extLst>
          </p:nvPr>
        </p:nvGraphicFramePr>
        <p:xfrm>
          <a:off x="395288" y="1844675"/>
          <a:ext cx="8353425" cy="4145148"/>
        </p:xfrm>
        <a:graphic>
          <a:graphicData uri="http://schemas.openxmlformats.org/drawingml/2006/table">
            <a:tbl>
              <a:tblPr/>
              <a:tblGrid>
                <a:gridCol w="8353425">
                  <a:extLst>
                    <a:ext uri="{9D8B030D-6E8A-4147-A177-3AD203B41FA5}">
                      <a16:colId xmlns:a16="http://schemas.microsoft.com/office/drawing/2014/main" val="20000"/>
                    </a:ext>
                  </a:extLst>
                </a:gridCol>
              </a:tblGrid>
              <a:tr h="4571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tx1"/>
                          </a:solidFill>
                          <a:effectLst/>
                          <a:latin typeface="Calibri" pitchFamily="34" charset="0"/>
                        </a:rPr>
                        <a:t>4.7 SANZIONI PER LA MANCATA FORMAZIONE</a:t>
                      </a:r>
                    </a:p>
                  </a:txBody>
                  <a:tcPr marT="45698" marB="4569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571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sng" strike="noStrike" cap="none" normalizeH="0" baseline="0" dirty="0">
                          <a:ln>
                            <a:noFill/>
                          </a:ln>
                          <a:solidFill>
                            <a:schemeClr val="bg1"/>
                          </a:solidFill>
                          <a:effectLst/>
                          <a:latin typeface="Calibri" pitchFamily="34" charset="0"/>
                        </a:rPr>
                        <a:t>Inadempienza sanabile</a:t>
                      </a:r>
                    </a:p>
                  </a:txBody>
                  <a:tcPr marT="45698" marB="4569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3230686">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it-IT" sz="2200" b="0" i="0" u="none" strike="noStrike" cap="none" normalizeH="0" baseline="0" dirty="0">
                          <a:ln>
                            <a:noFill/>
                          </a:ln>
                          <a:solidFill>
                            <a:schemeClr val="bg1"/>
                          </a:solidFill>
                          <a:effectLst/>
                          <a:latin typeface="Calibri" pitchFamily="34" charset="0"/>
                        </a:rPr>
                        <a:t>…</a:t>
                      </a:r>
                    </a:p>
                    <a:p>
                      <a:pPr marL="0" marR="0" indent="0" algn="just" defTabSz="914400" rtl="0" eaLnBrk="1" fontAlgn="auto" latinLnBrk="0" hangingPunct="1">
                        <a:lnSpc>
                          <a:spcPct val="100000"/>
                        </a:lnSpc>
                        <a:spcBef>
                          <a:spcPts val="0"/>
                        </a:spcBef>
                        <a:spcAft>
                          <a:spcPts val="0"/>
                        </a:spcAft>
                        <a:buClrTx/>
                        <a:buSzTx/>
                        <a:buFontTx/>
                        <a:buNone/>
                        <a:tabLst/>
                        <a:defRPr/>
                      </a:pPr>
                      <a:r>
                        <a:rPr lang="it-IT" sz="2400" kern="1200" dirty="0">
                          <a:solidFill>
                            <a:schemeClr val="bg1"/>
                          </a:solidFill>
                          <a:latin typeface="+mn-lt"/>
                          <a:ea typeface="+mn-ea"/>
                          <a:cs typeface="+mn-cs"/>
                        </a:rPr>
                        <a:t>Ciò premesso, l'emanazione della </a:t>
                      </a:r>
                      <a:r>
                        <a:rPr lang="it-IT" sz="2400" b="1" u="sng" kern="1200" dirty="0">
                          <a:solidFill>
                            <a:schemeClr val="bg1"/>
                          </a:solidFill>
                          <a:latin typeface="+mn-lt"/>
                          <a:ea typeface="+mn-ea"/>
                          <a:cs typeface="+mn-cs"/>
                        </a:rPr>
                        <a:t>disposizione</a:t>
                      </a:r>
                      <a:r>
                        <a:rPr lang="it-IT" sz="2400" kern="1200" dirty="0">
                          <a:solidFill>
                            <a:schemeClr val="bg1"/>
                          </a:solidFill>
                          <a:latin typeface="+mn-lt"/>
                          <a:ea typeface="+mn-ea"/>
                          <a:cs typeface="+mn-cs"/>
                        </a:rPr>
                        <a:t> dovrà tener conto della possibilità di recuperare il debito formativo, il che appare </a:t>
                      </a:r>
                      <a:r>
                        <a:rPr lang="it-IT" sz="2400" u="sng" kern="1200" dirty="0">
                          <a:solidFill>
                            <a:schemeClr val="bg1"/>
                          </a:solidFill>
                          <a:latin typeface="+mn-lt"/>
                          <a:ea typeface="+mn-ea"/>
                          <a:cs typeface="+mn-cs"/>
                        </a:rPr>
                        <a:t>proporzionalmente più difficile</a:t>
                      </a:r>
                      <a:r>
                        <a:rPr lang="it-IT" sz="2400" kern="1200" dirty="0">
                          <a:solidFill>
                            <a:schemeClr val="bg1"/>
                          </a:solidFill>
                          <a:latin typeface="+mn-lt"/>
                          <a:ea typeface="+mn-ea"/>
                          <a:cs typeface="+mn-cs"/>
                        </a:rPr>
                        <a:t> in relazione </a:t>
                      </a:r>
                      <a:r>
                        <a:rPr lang="it-IT" sz="2400" u="sng" kern="1200" dirty="0">
                          <a:solidFill>
                            <a:schemeClr val="bg1"/>
                          </a:solidFill>
                          <a:latin typeface="+mn-lt"/>
                          <a:ea typeface="+mn-ea"/>
                          <a:cs typeface="+mn-cs"/>
                        </a:rPr>
                        <a:t>all'approssimarsi</a:t>
                      </a:r>
                      <a:r>
                        <a:rPr lang="it-IT" sz="2400" kern="1200" dirty="0">
                          <a:solidFill>
                            <a:schemeClr val="bg1"/>
                          </a:solidFill>
                          <a:latin typeface="+mn-lt"/>
                          <a:ea typeface="+mn-ea"/>
                          <a:cs typeface="+mn-cs"/>
                        </a:rPr>
                        <a:t> della </a:t>
                      </a:r>
                      <a:r>
                        <a:rPr lang="it-IT" sz="2400" u="sng" kern="1200" dirty="0">
                          <a:solidFill>
                            <a:schemeClr val="bg1"/>
                          </a:solidFill>
                          <a:latin typeface="+mn-lt"/>
                          <a:ea typeface="+mn-ea"/>
                          <a:cs typeface="+mn-cs"/>
                        </a:rPr>
                        <a:t>scadenza</a:t>
                      </a:r>
                      <a:r>
                        <a:rPr lang="it-IT" sz="2400" kern="1200" dirty="0">
                          <a:solidFill>
                            <a:schemeClr val="bg1"/>
                          </a:solidFill>
                          <a:latin typeface="+mn-lt"/>
                          <a:ea typeface="+mn-ea"/>
                          <a:cs typeface="+mn-cs"/>
                        </a:rPr>
                        <a:t> del periodo formativo inizialmente individuato.</a:t>
                      </a:r>
                      <a:endParaRPr lang="it-IT" sz="2200" kern="1200" dirty="0">
                        <a:solidFill>
                          <a:schemeClr val="bg1"/>
                        </a:solidFill>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it-IT" sz="2200" b="0" i="0" u="none" strike="noStrike" cap="none" normalizeH="0" baseline="0" dirty="0">
                          <a:ln>
                            <a:noFill/>
                          </a:ln>
                          <a:solidFill>
                            <a:schemeClr val="bg1"/>
                          </a:solidFill>
                          <a:effectLst/>
                          <a:latin typeface="Calibri" pitchFamily="34" charset="0"/>
                        </a:rPr>
                        <a:t>…</a:t>
                      </a: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it-IT" sz="22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it-IT" sz="2200" b="0" i="0" u="none" strike="noStrike" cap="none" normalizeH="0" baseline="0" dirty="0">
                        <a:ln>
                          <a:noFill/>
                        </a:ln>
                        <a:solidFill>
                          <a:schemeClr val="bg1"/>
                        </a:solidFill>
                        <a:effectLst/>
                        <a:latin typeface="Calibri" pitchFamily="34" charset="0"/>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lang="it-IT" sz="2200" b="1" kern="1200" cap="all" dirty="0">
                          <a:solidFill>
                            <a:schemeClr val="bg1"/>
                          </a:solidFill>
                          <a:latin typeface="+mn-lt"/>
                          <a:ea typeface="+mn-ea"/>
                          <a:cs typeface="+mn-cs"/>
                        </a:rPr>
                        <a:t>MINLAV – Circ. 21 gennaio 2013, n. 5</a:t>
                      </a:r>
                      <a:endParaRPr lang="it-IT" sz="2200" kern="1200" dirty="0">
                        <a:solidFill>
                          <a:schemeClr val="bg1"/>
                        </a:solidFill>
                        <a:latin typeface="+mn-lt"/>
                        <a:ea typeface="+mn-ea"/>
                        <a:cs typeface="+mn-cs"/>
                      </a:endParaRPr>
                    </a:p>
                  </a:txBody>
                  <a:tcPr marT="45698" marB="4569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12391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4AC22C8-F472-48DB-8A36-B80CA2221BDB}" type="slidenum">
              <a:rPr lang="it-IT" altLang="it-IT" sz="1200">
                <a:solidFill>
                  <a:srgbClr val="FFFFFF"/>
                </a:solidFill>
              </a:rPr>
              <a:pPr>
                <a:spcBef>
                  <a:spcPct val="0"/>
                </a:spcBef>
                <a:buFontTx/>
                <a:buNone/>
                <a:defRPr/>
              </a:pPr>
              <a:t>108</a:t>
            </a:fld>
            <a:endParaRPr lang="it-IT" altLang="it-IT" sz="1200">
              <a:solidFill>
                <a:srgbClr val="FFFFFF"/>
              </a:solidFill>
            </a:endParaRPr>
          </a:p>
        </p:txBody>
      </p:sp>
      <p:pic>
        <p:nvPicPr>
          <p:cNvPr id="123918"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2006740702"/>
              </p:ext>
            </p:extLst>
          </p:nvPr>
        </p:nvGraphicFramePr>
        <p:xfrm>
          <a:off x="395288" y="1844675"/>
          <a:ext cx="8353425" cy="4297554"/>
        </p:xfrm>
        <a:graphic>
          <a:graphicData uri="http://schemas.openxmlformats.org/drawingml/2006/table">
            <a:tbl>
              <a:tblPr/>
              <a:tblGrid>
                <a:gridCol w="8353425">
                  <a:extLst>
                    <a:ext uri="{9D8B030D-6E8A-4147-A177-3AD203B41FA5}">
                      <a16:colId xmlns:a16="http://schemas.microsoft.com/office/drawing/2014/main" val="20000"/>
                    </a:ext>
                  </a:extLst>
                </a:gridCol>
              </a:tblGrid>
              <a:tr h="45714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tx1"/>
                          </a:solidFill>
                          <a:effectLst/>
                          <a:latin typeface="Calibri" pitchFamily="34" charset="0"/>
                        </a:rPr>
                        <a:t>4.7 SANZIONI PER LA MANCATA FORMAZIONE</a:t>
                      </a: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5714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i="0" u="none" strike="noStrike" cap="none" normalizeH="0" baseline="0" dirty="0">
                          <a:ln>
                            <a:noFill/>
                          </a:ln>
                          <a:solidFill>
                            <a:schemeClr val="bg1"/>
                          </a:solidFill>
                          <a:effectLst/>
                          <a:latin typeface="Calibri" pitchFamily="34" charset="0"/>
                        </a:rPr>
                        <a:t>La normativa in vigore</a:t>
                      </a: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3383082">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it-IT" sz="2400" b="0" i="0" u="none" strike="noStrike" cap="none" normalizeH="0" baseline="0" dirty="0">
                          <a:ln>
                            <a:noFill/>
                          </a:ln>
                          <a:solidFill>
                            <a:schemeClr val="bg1"/>
                          </a:solidFill>
                          <a:effectLst/>
                          <a:latin typeface="Calibri" pitchFamily="34" charset="0"/>
                        </a:rPr>
                        <a:t>…</a:t>
                      </a:r>
                    </a:p>
                    <a:p>
                      <a:pPr algn="just"/>
                      <a:r>
                        <a:rPr lang="it-IT" sz="2400" dirty="0">
                          <a:solidFill>
                            <a:schemeClr val="bg1"/>
                          </a:solidFill>
                        </a:rPr>
                        <a:t>Le inosservanze delle disposizioni legittimamente impartite dagli ispettori nell'esercizio delle loro funzioni sono punite con la sanzione amministrativa da euro 515,00 a euro 2.580,00</a:t>
                      </a:r>
                      <a:r>
                        <a:rPr lang="it-IT" sz="2400" baseline="0" dirty="0">
                          <a:solidFill>
                            <a:schemeClr val="bg1"/>
                          </a:solidFill>
                        </a:rPr>
                        <a:t> </a:t>
                      </a:r>
                      <a:r>
                        <a:rPr lang="it-IT" sz="2400" dirty="0">
                          <a:solidFill>
                            <a:schemeClr val="bg1"/>
                          </a:solidFill>
                        </a:rPr>
                        <a:t>quando per tali inosservanze non siano previste sanzioni diverse da altre leggi.</a:t>
                      </a:r>
                    </a:p>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it-IT" sz="2400" b="0" i="0" u="none" strike="noStrike" cap="none" normalizeH="0" baseline="0" dirty="0">
                          <a:ln>
                            <a:noFill/>
                          </a:ln>
                          <a:solidFill>
                            <a:schemeClr val="bg1"/>
                          </a:solidFill>
                          <a:effectLst/>
                          <a:latin typeface="Calibri" pitchFamily="34" charset="0"/>
                        </a:rPr>
                        <a:t>…</a:t>
                      </a: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it-IT" sz="2400" b="0" i="0" u="none" strike="noStrike" cap="none" normalizeH="0" baseline="0" dirty="0">
                        <a:ln>
                          <a:noFill/>
                        </a:ln>
                        <a:solidFill>
                          <a:schemeClr val="bg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it-IT" sz="2400" b="1" i="0" u="none" strike="noStrike" cap="none" normalizeH="0" baseline="0" dirty="0">
                          <a:ln>
                            <a:noFill/>
                          </a:ln>
                          <a:solidFill>
                            <a:schemeClr val="bg1"/>
                          </a:solidFill>
                          <a:effectLst/>
                          <a:latin typeface="Calibri" pitchFamily="34" charset="0"/>
                        </a:rPr>
                        <a:t>Art. 11, comma 1, DPR 19 marzo 1955, n. 520</a:t>
                      </a: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124941"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0F00F706-64A1-401C-BE2A-F5BE5F801A6F}" type="slidenum">
              <a:rPr lang="it-IT" altLang="it-IT" sz="1200">
                <a:solidFill>
                  <a:srgbClr val="FFFFFF"/>
                </a:solidFill>
              </a:rPr>
              <a:pPr>
                <a:spcBef>
                  <a:spcPct val="0"/>
                </a:spcBef>
                <a:buFontTx/>
                <a:buNone/>
                <a:defRPr/>
              </a:pPr>
              <a:t>109</a:t>
            </a:fld>
            <a:endParaRPr lang="it-IT" altLang="it-IT" sz="1200">
              <a:solidFill>
                <a:srgbClr val="FFFFFF"/>
              </a:solidFill>
            </a:endParaRPr>
          </a:p>
        </p:txBody>
      </p:sp>
      <p:pic>
        <p:nvPicPr>
          <p:cNvPr id="12494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2038030798"/>
              </p:ext>
            </p:extLst>
          </p:nvPr>
        </p:nvGraphicFramePr>
        <p:xfrm>
          <a:off x="395288" y="1844675"/>
          <a:ext cx="8353425" cy="4175496"/>
        </p:xfrm>
        <a:graphic>
          <a:graphicData uri="http://schemas.openxmlformats.org/drawingml/2006/table">
            <a:tbl>
              <a:tblPr/>
              <a:tblGrid>
                <a:gridCol w="8353425">
                  <a:extLst>
                    <a:ext uri="{9D8B030D-6E8A-4147-A177-3AD203B41FA5}">
                      <a16:colId xmlns:a16="http://schemas.microsoft.com/office/drawing/2014/main" val="20000"/>
                    </a:ext>
                  </a:extLst>
                </a:gridCol>
              </a:tblGrid>
              <a:tr h="45707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tx1"/>
                          </a:solidFill>
                          <a:effectLst/>
                          <a:latin typeface="Calibri" pitchFamily="34" charset="0"/>
                        </a:rPr>
                        <a:t>4.7 SANZIONI PER LA MANCATA FORMAZIONE</a:t>
                      </a:r>
                    </a:p>
                  </a:txBody>
                  <a:tcPr marT="45676" marB="456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5707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i="0" u="none" strike="noStrike" cap="none" normalizeH="0" baseline="0" dirty="0">
                          <a:ln>
                            <a:noFill/>
                          </a:ln>
                          <a:solidFill>
                            <a:schemeClr val="bg1"/>
                          </a:solidFill>
                          <a:effectLst/>
                          <a:latin typeface="Calibri" pitchFamily="34" charset="0"/>
                        </a:rPr>
                        <a:t>La normativa in vigore</a:t>
                      </a:r>
                    </a:p>
                  </a:txBody>
                  <a:tcPr marT="45676" marB="456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3260971">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it-IT" sz="2200" b="0" i="0" u="none" strike="noStrike" cap="none" normalizeH="0" baseline="0" dirty="0">
                          <a:ln>
                            <a:noFill/>
                          </a:ln>
                          <a:solidFill>
                            <a:schemeClr val="bg1"/>
                          </a:solidFill>
                          <a:effectLst/>
                          <a:latin typeface="Calibri" pitchFamily="34" charset="0"/>
                        </a:rPr>
                        <a:t>…</a:t>
                      </a:r>
                    </a:p>
                    <a:p>
                      <a:pPr algn="just"/>
                      <a:r>
                        <a:rPr lang="it-IT" sz="2400" kern="1200" dirty="0">
                          <a:solidFill>
                            <a:schemeClr val="bg1"/>
                          </a:solidFill>
                          <a:latin typeface="+mn-lt"/>
                          <a:ea typeface="+mn-ea"/>
                          <a:cs typeface="+mn-cs"/>
                        </a:rPr>
                        <a:t>Al fine di uniformare il comportamento ispettivo è dunque possibile fornire le indicazioni, sinteticamente esposte nella tabella che segue, circa la possibilità di emanare il </a:t>
                      </a:r>
                      <a:r>
                        <a:rPr lang="it-IT" sz="2400" b="1" kern="1200" dirty="0">
                          <a:solidFill>
                            <a:schemeClr val="bg1"/>
                          </a:solidFill>
                          <a:latin typeface="+mn-lt"/>
                          <a:ea typeface="+mn-ea"/>
                          <a:cs typeface="+mn-cs"/>
                        </a:rPr>
                        <a:t>provvedimento di disposizione</a:t>
                      </a:r>
                      <a:r>
                        <a:rPr lang="it-IT" sz="2400" kern="1200" dirty="0">
                          <a:solidFill>
                            <a:schemeClr val="bg1"/>
                          </a:solidFill>
                          <a:latin typeface="+mn-lt"/>
                          <a:ea typeface="+mn-ea"/>
                          <a:cs typeface="+mn-cs"/>
                        </a:rPr>
                        <a:t> </a:t>
                      </a:r>
                      <a:r>
                        <a:rPr lang="it-IT" sz="2400" u="sng" kern="1200" dirty="0">
                          <a:solidFill>
                            <a:schemeClr val="bg1"/>
                          </a:solidFill>
                          <a:latin typeface="+mn-lt"/>
                          <a:ea typeface="+mn-ea"/>
                          <a:cs typeface="+mn-cs"/>
                        </a:rPr>
                        <a:t>ovvero</a:t>
                      </a:r>
                      <a:r>
                        <a:rPr lang="it-IT" sz="2400" kern="1200" dirty="0">
                          <a:solidFill>
                            <a:schemeClr val="bg1"/>
                          </a:solidFill>
                          <a:latin typeface="+mn-lt"/>
                          <a:ea typeface="+mn-ea"/>
                          <a:cs typeface="+mn-cs"/>
                        </a:rPr>
                        <a:t> </a:t>
                      </a:r>
                      <a:r>
                        <a:rPr lang="it-IT" sz="2400" b="1" kern="1200" dirty="0">
                          <a:solidFill>
                            <a:schemeClr val="bg1"/>
                          </a:solidFill>
                          <a:latin typeface="+mn-lt"/>
                          <a:ea typeface="+mn-ea"/>
                          <a:cs typeface="+mn-cs"/>
                        </a:rPr>
                        <a:t>direttamente la sanzione </a:t>
                      </a:r>
                      <a:r>
                        <a:rPr lang="it-IT" sz="2400" kern="1200" dirty="0">
                          <a:solidFill>
                            <a:schemeClr val="bg1"/>
                          </a:solidFill>
                          <a:latin typeface="+mn-lt"/>
                          <a:ea typeface="+mn-ea"/>
                          <a:cs typeface="+mn-cs"/>
                        </a:rPr>
                        <a:t>di cui all'art. 7, comma 1, del </a:t>
                      </a:r>
                      <a:r>
                        <a:rPr lang="it-IT" sz="2400" kern="1200" dirty="0" err="1">
                          <a:solidFill>
                            <a:schemeClr val="bg1"/>
                          </a:solidFill>
                          <a:latin typeface="+mn-lt"/>
                          <a:ea typeface="+mn-ea"/>
                          <a:cs typeface="+mn-cs"/>
                        </a:rPr>
                        <a:t>D.Lgs.</a:t>
                      </a:r>
                      <a:r>
                        <a:rPr lang="it-IT" sz="2400" kern="1200" dirty="0">
                          <a:solidFill>
                            <a:schemeClr val="bg1"/>
                          </a:solidFill>
                          <a:latin typeface="+mn-lt"/>
                          <a:ea typeface="+mn-ea"/>
                          <a:cs typeface="+mn-cs"/>
                        </a:rPr>
                        <a:t> n. 167/2011.</a:t>
                      </a:r>
                    </a:p>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it-IT" sz="2200" b="0" i="0" u="none" strike="noStrike" cap="none" normalizeH="0" baseline="0" dirty="0">
                          <a:ln>
                            <a:noFill/>
                          </a:ln>
                          <a:solidFill>
                            <a:schemeClr val="bg1"/>
                          </a:solidFill>
                          <a:effectLst/>
                          <a:latin typeface="Calibri" pitchFamily="34" charset="0"/>
                        </a:rPr>
                        <a:t>…</a:t>
                      </a:r>
                    </a:p>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it-IT" sz="2200" b="0" i="0" u="none" strike="noStrike" cap="none" normalizeH="0" baseline="0" dirty="0">
                        <a:ln>
                          <a:noFill/>
                        </a:ln>
                        <a:solidFill>
                          <a:schemeClr val="bg1"/>
                        </a:solidFill>
                        <a:effectLst/>
                        <a:latin typeface="Calibri" pitchFamily="34" charset="0"/>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lang="it-IT" sz="2200" b="1" kern="1200" cap="all" dirty="0">
                          <a:solidFill>
                            <a:schemeClr val="bg1"/>
                          </a:solidFill>
                          <a:latin typeface="+mn-lt"/>
                          <a:ea typeface="+mn-ea"/>
                          <a:cs typeface="+mn-cs"/>
                        </a:rPr>
                        <a:t>MINLAV – Circ. 21 gennaio 2013, n. 5</a:t>
                      </a:r>
                      <a:endParaRPr lang="it-IT" sz="2200" kern="1200" dirty="0">
                        <a:solidFill>
                          <a:schemeClr val="bg1"/>
                        </a:solidFill>
                        <a:latin typeface="+mn-lt"/>
                        <a:ea typeface="+mn-ea"/>
                        <a:cs typeface="+mn-cs"/>
                      </a:endParaRPr>
                    </a:p>
                  </a:txBody>
                  <a:tcPr marT="45676" marB="456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125965"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D9C7B38D-A4E6-4F80-B541-B8BACA55025F}" type="slidenum">
              <a:rPr lang="it-IT" altLang="it-IT" sz="1200">
                <a:solidFill>
                  <a:srgbClr val="FFFFFF"/>
                </a:solidFill>
              </a:rPr>
              <a:pPr>
                <a:spcBef>
                  <a:spcPct val="0"/>
                </a:spcBef>
                <a:buFontTx/>
                <a:buNone/>
                <a:defRPr/>
              </a:pPr>
              <a:t>110</a:t>
            </a:fld>
            <a:endParaRPr lang="it-IT" altLang="it-IT" sz="1200">
              <a:solidFill>
                <a:srgbClr val="FFFFFF"/>
              </a:solidFill>
            </a:endParaRPr>
          </a:p>
        </p:txBody>
      </p:sp>
      <p:pic>
        <p:nvPicPr>
          <p:cNvPr id="12596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79"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20CFFD49-A10D-4E19-941D-5DD49032BC69}" type="slidenum">
              <a:rPr lang="it-IT" altLang="it-IT" sz="1200">
                <a:solidFill>
                  <a:srgbClr val="FFFFFF"/>
                </a:solidFill>
              </a:rPr>
              <a:pPr>
                <a:spcBef>
                  <a:spcPct val="0"/>
                </a:spcBef>
                <a:buFontTx/>
                <a:buNone/>
                <a:defRPr/>
              </a:pPr>
              <a:t>111</a:t>
            </a:fld>
            <a:endParaRPr lang="it-IT" altLang="it-IT" sz="1200">
              <a:solidFill>
                <a:srgbClr val="FFFFFF"/>
              </a:solidFill>
            </a:endParaRPr>
          </a:p>
        </p:txBody>
      </p:sp>
      <p:pic>
        <p:nvPicPr>
          <p:cNvPr id="126980"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81"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8313" y="1773238"/>
            <a:ext cx="8296275" cy="345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ttangolo arrotondato 2"/>
          <p:cNvSpPr/>
          <p:nvPr/>
        </p:nvSpPr>
        <p:spPr>
          <a:xfrm>
            <a:off x="4932363" y="5589588"/>
            <a:ext cx="2952750" cy="11318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dirty="0"/>
              <a:t>MLPS circ. 5/2013</a:t>
            </a:r>
          </a:p>
        </p:txBody>
      </p:sp>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003"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D7D464B2-9373-4D53-8D93-F436DAF33A2A}" type="slidenum">
              <a:rPr lang="it-IT" altLang="it-IT" sz="1200">
                <a:solidFill>
                  <a:srgbClr val="FFFFFF"/>
                </a:solidFill>
              </a:rPr>
              <a:pPr>
                <a:spcBef>
                  <a:spcPct val="0"/>
                </a:spcBef>
                <a:buFontTx/>
                <a:buNone/>
                <a:defRPr/>
              </a:pPr>
              <a:t>112</a:t>
            </a:fld>
            <a:endParaRPr lang="it-IT" altLang="it-IT" sz="1200">
              <a:solidFill>
                <a:srgbClr val="FFFFFF"/>
              </a:solidFill>
            </a:endParaRPr>
          </a:p>
        </p:txBody>
      </p:sp>
      <p:pic>
        <p:nvPicPr>
          <p:cNvPr id="128004"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05" name="Immagin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8313" y="1657350"/>
            <a:ext cx="8296275" cy="486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ttangolo arrotondato 2"/>
          <p:cNvSpPr/>
          <p:nvPr/>
        </p:nvSpPr>
        <p:spPr>
          <a:xfrm>
            <a:off x="250825" y="4797425"/>
            <a:ext cx="1728788" cy="11318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dirty="0"/>
              <a:t>MLPS circ. 5/2013</a:t>
            </a:r>
          </a:p>
        </p:txBody>
      </p:sp>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1066081712"/>
              </p:ext>
            </p:extLst>
          </p:nvPr>
        </p:nvGraphicFramePr>
        <p:xfrm>
          <a:off x="395288" y="1844675"/>
          <a:ext cx="8353425" cy="4321175"/>
        </p:xfrm>
        <a:graphic>
          <a:graphicData uri="http://schemas.openxmlformats.org/drawingml/2006/table">
            <a:tbl>
              <a:tblPr/>
              <a:tblGrid>
                <a:gridCol w="8353425">
                  <a:extLst>
                    <a:ext uri="{9D8B030D-6E8A-4147-A177-3AD203B41FA5}">
                      <a16:colId xmlns:a16="http://schemas.microsoft.com/office/drawing/2014/main" val="20000"/>
                    </a:ext>
                  </a:extLst>
                </a:gridCol>
              </a:tblGrid>
              <a:tr h="55399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tx1"/>
                          </a:solidFill>
                          <a:effectLst/>
                          <a:latin typeface="Calibri" pitchFamily="34" charset="0"/>
                        </a:rPr>
                        <a:t>4.8 ALTRE SANZIONI AMMINISTRATIVE</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5399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i="0" u="none" strike="noStrike" cap="none" normalizeH="0" baseline="0" dirty="0">
                          <a:ln>
                            <a:noFill/>
                          </a:ln>
                          <a:solidFill>
                            <a:schemeClr val="bg1"/>
                          </a:solidFill>
                          <a:effectLst/>
                          <a:latin typeface="Calibri" pitchFamily="34" charset="0"/>
                        </a:rPr>
                        <a:t>Art. 47, comma 2, Disposizioni finali</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3213181">
                <a:tc>
                  <a:txBody>
                    <a:bodyPr/>
                    <a:lstStyle/>
                    <a:p>
                      <a:pPr marL="0" indent="0" algn="just" eaLnBrk="1" hangingPunct="1"/>
                      <a:r>
                        <a:rPr lang="it-IT" sz="2400" b="1" dirty="0">
                          <a:solidFill>
                            <a:schemeClr val="bg1"/>
                          </a:solidFill>
                        </a:rPr>
                        <a:t>Il datore di lavoro è punito con la sanzione amministrativa pecuniaria da 100 a 600 euro, per la violazione de:</a:t>
                      </a:r>
                    </a:p>
                    <a:p>
                      <a:pPr marL="0" indent="0" algn="just" eaLnBrk="1" hangingPunct="1"/>
                      <a:endParaRPr lang="it-IT" sz="2400" dirty="0">
                        <a:solidFill>
                          <a:schemeClr val="bg1"/>
                        </a:solidFill>
                      </a:endParaRPr>
                    </a:p>
                    <a:p>
                      <a:pPr marL="0" indent="0" algn="just" eaLnBrk="1" hangingPunct="1">
                        <a:buFont typeface="Arial" pitchFamily="34" charset="0"/>
                        <a:buChar char="•"/>
                      </a:pPr>
                      <a:r>
                        <a:rPr lang="it-IT" sz="2400" b="1" u="sng" baseline="0" dirty="0">
                          <a:solidFill>
                            <a:schemeClr val="bg1"/>
                          </a:solidFill>
                        </a:rPr>
                        <a:t> art. 42, comma 1</a:t>
                      </a:r>
                      <a:r>
                        <a:rPr lang="it-IT" sz="2400" baseline="0" dirty="0">
                          <a:solidFill>
                            <a:schemeClr val="bg1"/>
                          </a:solidFill>
                        </a:rPr>
                        <a:t>:</a:t>
                      </a:r>
                    </a:p>
                    <a:p>
                      <a:pPr marL="0" indent="0" algn="just" eaLnBrk="1" hangingPunct="1"/>
                      <a:r>
                        <a:rPr lang="it-IT" sz="2400" dirty="0">
                          <a:solidFill>
                            <a:schemeClr val="bg1"/>
                          </a:solidFill>
                        </a:rPr>
                        <a:t>“</a:t>
                      </a:r>
                      <a:r>
                        <a:rPr lang="it-IT" sz="2400" i="1" dirty="0">
                          <a:solidFill>
                            <a:schemeClr val="bg1"/>
                          </a:solidFill>
                        </a:rPr>
                        <a:t>Il contratto di apprendistato è stipulato in forma scritta ai fini della prova</a:t>
                      </a:r>
                      <a:r>
                        <a:rPr lang="it-IT" sz="2400" dirty="0">
                          <a:solidFill>
                            <a:schemeClr val="bg1"/>
                          </a:solidFill>
                        </a:rPr>
                        <a:t>”</a:t>
                      </a:r>
                    </a:p>
                    <a:p>
                      <a:pPr marL="0" indent="0" eaLnBrk="1" hangingPunct="1"/>
                      <a:endParaRPr lang="it-IT" altLang="it-IT" sz="2400" b="1" dirty="0">
                        <a:solidFill>
                          <a:schemeClr val="bg1"/>
                        </a:solidFill>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155661"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4043E19-AFCD-49E3-A55A-D7421CBD0403}" type="slidenum">
              <a:rPr lang="it-IT" altLang="it-IT" sz="1200">
                <a:solidFill>
                  <a:srgbClr val="FFFFFF"/>
                </a:solidFill>
              </a:rPr>
              <a:pPr>
                <a:spcBef>
                  <a:spcPct val="0"/>
                </a:spcBef>
                <a:buFontTx/>
                <a:buNone/>
                <a:defRPr/>
              </a:pPr>
              <a:t>113</a:t>
            </a:fld>
            <a:endParaRPr lang="it-IT" altLang="it-IT" sz="1200">
              <a:solidFill>
                <a:srgbClr val="FFFFFF"/>
              </a:solidFill>
            </a:endParaRPr>
          </a:p>
        </p:txBody>
      </p:sp>
      <p:sp>
        <p:nvSpPr>
          <p:cNvPr id="7" name="Freccia in giù 6"/>
          <p:cNvSpPr/>
          <p:nvPr/>
        </p:nvSpPr>
        <p:spPr>
          <a:xfrm>
            <a:off x="4284663" y="5157788"/>
            <a:ext cx="484187" cy="9779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pic>
        <p:nvPicPr>
          <p:cNvPr id="155663"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10" name="CasellaDiTesto 9"/>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1927206925"/>
              </p:ext>
            </p:extLst>
          </p:nvPr>
        </p:nvGraphicFramePr>
        <p:xfrm>
          <a:off x="539750" y="1660525"/>
          <a:ext cx="8208963" cy="5084763"/>
        </p:xfrm>
        <a:graphic>
          <a:graphicData uri="http://schemas.openxmlformats.org/drawingml/2006/table">
            <a:tbl>
              <a:tblPr/>
              <a:tblGrid>
                <a:gridCol w="8208963">
                  <a:extLst>
                    <a:ext uri="{9D8B030D-6E8A-4147-A177-3AD203B41FA5}">
                      <a16:colId xmlns:a16="http://schemas.microsoft.com/office/drawing/2014/main" val="20000"/>
                    </a:ext>
                  </a:extLst>
                </a:gridCol>
              </a:tblGrid>
              <a:tr h="45719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tx1"/>
                          </a:solidFill>
                          <a:effectLst/>
                          <a:latin typeface="Calibri" pitchFamily="34" charset="0"/>
                        </a:rPr>
                        <a:t>4.8 ALTRE SANZIONI AMMINISTRATIVE</a:t>
                      </a:r>
                    </a:p>
                  </a:txBody>
                  <a:tcPr marL="91441" marR="91441"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5719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i="0" u="none" strike="noStrike" cap="none" normalizeH="0" baseline="0" dirty="0">
                          <a:ln>
                            <a:noFill/>
                          </a:ln>
                          <a:solidFill>
                            <a:schemeClr val="bg1"/>
                          </a:solidFill>
                          <a:effectLst/>
                          <a:latin typeface="Calibri" pitchFamily="34" charset="0"/>
                        </a:rPr>
                        <a:t>Art. 47, comma 2, Disposizioni finali</a:t>
                      </a:r>
                    </a:p>
                  </a:txBody>
                  <a:tcPr marL="91441" marR="91441"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4170371">
                <a:tc>
                  <a:txBody>
                    <a:bodyPr/>
                    <a:lstStyle/>
                    <a:p>
                      <a:pPr marL="0" marR="0" indent="0" algn="just" defTabSz="914400" rtl="0" eaLnBrk="1" fontAlgn="auto" latinLnBrk="0" hangingPunct="1">
                        <a:lnSpc>
                          <a:spcPct val="100000"/>
                        </a:lnSpc>
                        <a:spcBef>
                          <a:spcPts val="0"/>
                        </a:spcBef>
                        <a:spcAft>
                          <a:spcPts val="0"/>
                        </a:spcAft>
                        <a:buClrTx/>
                        <a:buSzTx/>
                        <a:buFont typeface="Arial" pitchFamily="34" charset="0"/>
                        <a:buChar char="•"/>
                        <a:tabLst/>
                        <a:defRPr/>
                      </a:pPr>
                      <a:r>
                        <a:rPr lang="it-IT" sz="2400" b="1" u="sng" baseline="0" dirty="0">
                          <a:solidFill>
                            <a:schemeClr val="bg1"/>
                          </a:solidFill>
                        </a:rPr>
                        <a:t> le previsioni contrattuali collettive attuative dei principi di cui all'articolo 42, comma 5, lettere a), b) e c)</a:t>
                      </a:r>
                      <a:r>
                        <a:rPr lang="it-IT" sz="2400" baseline="0" dirty="0">
                          <a:solidFill>
                            <a:schemeClr val="bg1"/>
                          </a:solidFill>
                        </a:rPr>
                        <a:t>:</a:t>
                      </a:r>
                    </a:p>
                    <a:p>
                      <a:pPr marL="457200" marR="0" indent="-457200" algn="just" defTabSz="914400" rtl="0" eaLnBrk="1" fontAlgn="auto" latinLnBrk="0" hangingPunct="1">
                        <a:lnSpc>
                          <a:spcPct val="100000"/>
                        </a:lnSpc>
                        <a:spcBef>
                          <a:spcPts val="0"/>
                        </a:spcBef>
                        <a:spcAft>
                          <a:spcPts val="0"/>
                        </a:spcAft>
                        <a:buClrTx/>
                        <a:buSzTx/>
                        <a:buFont typeface="Arial" pitchFamily="34" charset="0"/>
                        <a:buAutoNum type="alphaLcParenR"/>
                        <a:tabLst/>
                        <a:defRPr/>
                      </a:pPr>
                      <a:r>
                        <a:rPr lang="it-IT" sz="2400" i="1" dirty="0">
                          <a:solidFill>
                            <a:schemeClr val="bg1"/>
                          </a:solidFill>
                        </a:rPr>
                        <a:t>divieto di retribuzione a cottimo</a:t>
                      </a:r>
                    </a:p>
                    <a:p>
                      <a:pPr marL="457200" marR="0" indent="-457200" algn="just" defTabSz="914400" rtl="0" eaLnBrk="1" fontAlgn="auto" latinLnBrk="0" hangingPunct="1">
                        <a:lnSpc>
                          <a:spcPct val="100000"/>
                        </a:lnSpc>
                        <a:spcBef>
                          <a:spcPts val="0"/>
                        </a:spcBef>
                        <a:spcAft>
                          <a:spcPts val="0"/>
                        </a:spcAft>
                        <a:buClrTx/>
                        <a:buSzTx/>
                        <a:buFont typeface="Arial" pitchFamily="34" charset="0"/>
                        <a:buAutoNum type="alphaLcParenR"/>
                        <a:tabLst/>
                        <a:defRPr/>
                      </a:pPr>
                      <a:r>
                        <a:rPr lang="it-IT" sz="2400" i="1" dirty="0">
                          <a:solidFill>
                            <a:schemeClr val="bg1"/>
                          </a:solidFill>
                        </a:rPr>
                        <a:t>possibilità di inquadrare il lavoratore fino a due livelli inferiori rispetto a quello spettante</a:t>
                      </a:r>
                      <a:r>
                        <a:rPr lang="it-IT" sz="2400" dirty="0">
                          <a:solidFill>
                            <a:schemeClr val="bg1"/>
                          </a:solidFill>
                        </a:rPr>
                        <a:t> in applicazione del contratto collettivo nazionale di lavoro ai lavoratori addetti a mansioni che richiedono qualificazioni corrispondenti a quelle al cui conseguimento è finalizzato il contratto, o, in alternativa, di stabilire la retribuzione dell'apprendista in misura percentuale e proporzionata all'anzianità di servizio;</a:t>
                      </a:r>
                    </a:p>
                    <a:p>
                      <a:pPr marL="457200" marR="0" indent="-457200" algn="just" defTabSz="914400" rtl="0" eaLnBrk="1" fontAlgn="auto" latinLnBrk="0" hangingPunct="1">
                        <a:lnSpc>
                          <a:spcPct val="100000"/>
                        </a:lnSpc>
                        <a:spcBef>
                          <a:spcPts val="0"/>
                        </a:spcBef>
                        <a:spcAft>
                          <a:spcPts val="0"/>
                        </a:spcAft>
                        <a:buClrTx/>
                        <a:buSzTx/>
                        <a:buFont typeface="Arial" pitchFamily="34" charset="0"/>
                        <a:buAutoNum type="alphaLcParenR"/>
                        <a:tabLst/>
                        <a:defRPr/>
                      </a:pPr>
                      <a:r>
                        <a:rPr lang="it-IT" sz="2400" i="1" dirty="0">
                          <a:solidFill>
                            <a:schemeClr val="bg1"/>
                          </a:solidFill>
                        </a:rPr>
                        <a:t>presenza di un tutore o referente aziendale</a:t>
                      </a:r>
                      <a:endParaRPr lang="it-IT" altLang="it-IT" sz="2400" b="1" i="1" dirty="0">
                        <a:solidFill>
                          <a:schemeClr val="bg1"/>
                        </a:solidFill>
                      </a:endParaRPr>
                    </a:p>
                  </a:txBody>
                  <a:tcPr marL="91441" marR="91441"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156685"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CC56F666-A02A-46EB-9CC0-06AB0F2033FB}" type="slidenum">
              <a:rPr lang="it-IT" altLang="it-IT" sz="1200">
                <a:solidFill>
                  <a:srgbClr val="FFFFFF"/>
                </a:solidFill>
              </a:rPr>
              <a:pPr>
                <a:spcBef>
                  <a:spcPct val="0"/>
                </a:spcBef>
                <a:buFontTx/>
                <a:buNone/>
                <a:defRPr/>
              </a:pPr>
              <a:t>114</a:t>
            </a:fld>
            <a:endParaRPr lang="it-IT" altLang="it-IT" sz="1200">
              <a:solidFill>
                <a:srgbClr val="FFFFFF"/>
              </a:solidFill>
            </a:endParaRPr>
          </a:p>
        </p:txBody>
      </p:sp>
      <p:pic>
        <p:nvPicPr>
          <p:cNvPr id="15668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465730869"/>
              </p:ext>
            </p:extLst>
          </p:nvPr>
        </p:nvGraphicFramePr>
        <p:xfrm>
          <a:off x="395288" y="1844675"/>
          <a:ext cx="8353425" cy="2468682"/>
        </p:xfrm>
        <a:graphic>
          <a:graphicData uri="http://schemas.openxmlformats.org/drawingml/2006/table">
            <a:tbl>
              <a:tblPr/>
              <a:tblGrid>
                <a:gridCol w="8353425">
                  <a:extLst>
                    <a:ext uri="{9D8B030D-6E8A-4147-A177-3AD203B41FA5}">
                      <a16:colId xmlns:a16="http://schemas.microsoft.com/office/drawing/2014/main" val="20000"/>
                    </a:ext>
                  </a:extLst>
                </a:gridCol>
              </a:tblGrid>
              <a:tr h="45711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tx1"/>
                          </a:solidFill>
                          <a:effectLst/>
                          <a:latin typeface="Calibri" pitchFamily="34" charset="0"/>
                        </a:rPr>
                        <a:t>4.8 ALTRE SANZIONI AMMINISTRATIVE</a:t>
                      </a:r>
                    </a:p>
                  </a:txBody>
                  <a:tcPr marT="45687" marB="456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5711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i="0" u="none" strike="noStrike" cap="none" normalizeH="0" baseline="0" dirty="0">
                          <a:ln>
                            <a:noFill/>
                          </a:ln>
                          <a:solidFill>
                            <a:schemeClr val="bg1"/>
                          </a:solidFill>
                          <a:effectLst/>
                          <a:latin typeface="Calibri" pitchFamily="34" charset="0"/>
                        </a:rPr>
                        <a:t>Art. 47, comma 2, Disposizioni finali</a:t>
                      </a:r>
                    </a:p>
                  </a:txBody>
                  <a:tcPr marT="45687" marB="456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1554334">
                <a:tc>
                  <a:txBody>
                    <a:bodyPr/>
                    <a:lstStyle/>
                    <a:p>
                      <a:pPr marL="0" indent="0" eaLnBrk="1" hangingPunct="1"/>
                      <a:endParaRPr lang="it-IT" sz="2400" dirty="0">
                        <a:solidFill>
                          <a:schemeClr val="bg1"/>
                        </a:solidFill>
                      </a:endParaRPr>
                    </a:p>
                    <a:p>
                      <a:pPr marL="0" indent="0" algn="ctr" eaLnBrk="1" hangingPunct="1"/>
                      <a:r>
                        <a:rPr lang="it-IT" sz="2400" b="1" dirty="0">
                          <a:solidFill>
                            <a:schemeClr val="bg1"/>
                          </a:solidFill>
                        </a:rPr>
                        <a:t>In caso di recidiva la sanzione amministrativa pecuniaria è aumentata da 300 a 1500 euro.</a:t>
                      </a:r>
                    </a:p>
                    <a:p>
                      <a:pPr marL="0" indent="0" eaLnBrk="1" hangingPunct="1"/>
                      <a:endParaRPr lang="it-IT" altLang="it-IT" sz="2400" b="1" dirty="0">
                        <a:solidFill>
                          <a:schemeClr val="bg1"/>
                        </a:solidFill>
                      </a:endParaRPr>
                    </a:p>
                  </a:txBody>
                  <a:tcPr marT="45687" marB="4568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157709"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2D9DF175-FE87-4177-9A7C-9CD86A4DFF86}" type="slidenum">
              <a:rPr lang="it-IT" altLang="it-IT" sz="1200">
                <a:solidFill>
                  <a:srgbClr val="FFFFFF"/>
                </a:solidFill>
              </a:rPr>
              <a:pPr>
                <a:spcBef>
                  <a:spcPct val="0"/>
                </a:spcBef>
                <a:buFontTx/>
                <a:buNone/>
                <a:defRPr/>
              </a:pPr>
              <a:t>115</a:t>
            </a:fld>
            <a:endParaRPr lang="it-IT" altLang="it-IT" sz="1200">
              <a:solidFill>
                <a:srgbClr val="FFFFFF"/>
              </a:solidFill>
            </a:endParaRPr>
          </a:p>
        </p:txBody>
      </p:sp>
      <p:pic>
        <p:nvPicPr>
          <p:cNvPr id="157710"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2223642906"/>
              </p:ext>
            </p:extLst>
          </p:nvPr>
        </p:nvGraphicFramePr>
        <p:xfrm>
          <a:off x="395288" y="1844675"/>
          <a:ext cx="8353425" cy="2682240"/>
        </p:xfrm>
        <a:graphic>
          <a:graphicData uri="http://schemas.openxmlformats.org/drawingml/2006/table">
            <a:tbl>
              <a:tblPr/>
              <a:tblGrid>
                <a:gridCol w="8353425">
                  <a:extLst>
                    <a:ext uri="{9D8B030D-6E8A-4147-A177-3AD203B41FA5}">
                      <a16:colId xmlns:a16="http://schemas.microsoft.com/office/drawing/2014/main" val="20000"/>
                    </a:ext>
                  </a:extLst>
                </a:gridCol>
              </a:tblGrid>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tx1"/>
                          </a:solidFill>
                          <a:effectLst/>
                          <a:latin typeface="Calibri" pitchFamily="34" charset="0"/>
                        </a:rPr>
                        <a:t>4.9 LE LINEE GUIDA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71475">
                <a:tc>
                  <a:txBody>
                    <a:bodyPr/>
                    <a:lstStyle/>
                    <a:p>
                      <a:pPr marL="0" marR="0" lvl="0" indent="0" algn="just" defTabSz="914400" rtl="0" eaLnBrk="1" fontAlgn="base" latinLnBrk="0" hangingPunct="1">
                        <a:lnSpc>
                          <a:spcPct val="100000"/>
                        </a:lnSpc>
                        <a:spcBef>
                          <a:spcPct val="0"/>
                        </a:spcBef>
                        <a:spcAft>
                          <a:spcPct val="0"/>
                        </a:spcAft>
                        <a:buClrTx/>
                        <a:buSzTx/>
                        <a:buFont typeface="Arial" charset="0"/>
                        <a:buNone/>
                        <a:tabLst/>
                      </a:pPr>
                      <a:r>
                        <a:rPr kumimoji="0" lang="it-IT" sz="2000" b="0" i="0" u="none" strike="noStrike" cap="none" normalizeH="0" baseline="0" dirty="0">
                          <a:ln>
                            <a:noFill/>
                          </a:ln>
                          <a:solidFill>
                            <a:schemeClr val="bg1"/>
                          </a:solidFill>
                          <a:effectLst/>
                          <a:latin typeface="Calibri" pitchFamily="34" charset="0"/>
                        </a:rPr>
                        <a:t>Il </a:t>
                      </a:r>
                      <a:r>
                        <a:rPr kumimoji="0" lang="it-IT" sz="2000" b="1" i="0" u="none" strike="noStrike" cap="none" normalizeH="0" baseline="0" dirty="0">
                          <a:ln>
                            <a:noFill/>
                          </a:ln>
                          <a:solidFill>
                            <a:schemeClr val="bg1"/>
                          </a:solidFill>
                          <a:effectLst/>
                          <a:latin typeface="Calibri" pitchFamily="34" charset="0"/>
                        </a:rPr>
                        <a:t>17 ottobre 2013</a:t>
                      </a:r>
                      <a:r>
                        <a:rPr kumimoji="0" lang="it-IT" sz="2000" b="0" i="0" u="none" strike="noStrike" cap="none" normalizeH="0" baseline="0" dirty="0">
                          <a:ln>
                            <a:noFill/>
                          </a:ln>
                          <a:solidFill>
                            <a:schemeClr val="bg1"/>
                          </a:solidFill>
                          <a:effectLst/>
                          <a:latin typeface="Calibri" pitchFamily="34" charset="0"/>
                        </a:rPr>
                        <a:t> le Regioni e le Province autonome di Trento e Bolzano, ad esclusione della Regione Puglia, hanno approvato le linee guida per la disciplina del contratto di apprendistato professionalizzante o contratto di mestiere.</a:t>
                      </a:r>
                    </a:p>
                    <a:p>
                      <a:pPr marL="0" marR="0" lvl="0" indent="0" algn="just" defTabSz="914400" rtl="0" eaLnBrk="1" fontAlgn="base" latinLnBrk="0" hangingPunct="1">
                        <a:lnSpc>
                          <a:spcPct val="100000"/>
                        </a:lnSpc>
                        <a:spcBef>
                          <a:spcPct val="0"/>
                        </a:spcBef>
                        <a:spcAft>
                          <a:spcPct val="0"/>
                        </a:spcAft>
                        <a:buClrTx/>
                        <a:buSzTx/>
                        <a:buFont typeface="Arial" charset="0"/>
                        <a:buNone/>
                        <a:tabLst/>
                      </a:pPr>
                      <a:r>
                        <a:rPr kumimoji="0" lang="it-IT" sz="2000" b="0" i="0" u="none" strike="noStrike" cap="none" normalizeH="0" baseline="0" dirty="0">
                          <a:ln>
                            <a:noFill/>
                          </a:ln>
                          <a:solidFill>
                            <a:schemeClr val="bg1"/>
                          </a:solidFill>
                          <a:effectLst/>
                          <a:latin typeface="Calibri" pitchFamily="34" charset="0"/>
                        </a:rPr>
                        <a:t>Il </a:t>
                      </a:r>
                      <a:r>
                        <a:rPr kumimoji="0" lang="it-IT" sz="2000" b="1" i="0" u="none" strike="noStrike" cap="none" normalizeH="0" baseline="0" dirty="0">
                          <a:ln>
                            <a:noFill/>
                          </a:ln>
                          <a:solidFill>
                            <a:schemeClr val="bg1"/>
                          </a:solidFill>
                          <a:effectLst/>
                          <a:latin typeface="Calibri" pitchFamily="34" charset="0"/>
                        </a:rPr>
                        <a:t>20 febbraio 2014</a:t>
                      </a:r>
                      <a:r>
                        <a:rPr kumimoji="0" lang="it-IT" sz="2000" b="0" i="0" u="none" strike="noStrike" cap="none" normalizeH="0" baseline="0" dirty="0">
                          <a:ln>
                            <a:noFill/>
                          </a:ln>
                          <a:solidFill>
                            <a:schemeClr val="bg1"/>
                          </a:solidFill>
                          <a:effectLst/>
                          <a:latin typeface="Calibri" pitchFamily="34" charset="0"/>
                        </a:rPr>
                        <a:t> la Conferenza Stato-Regioni ha adottato le linee guida per la disciplina del contratto di apprendistato professionalizzante o contratto di mestiere.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10343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ACD58F52-F6A2-4DDC-AB8C-E1D438963917}" type="slidenum">
              <a:rPr lang="it-IT" altLang="it-IT" sz="1200">
                <a:solidFill>
                  <a:srgbClr val="FFFFFF"/>
                </a:solidFill>
              </a:rPr>
              <a:pPr>
                <a:spcBef>
                  <a:spcPct val="0"/>
                </a:spcBef>
                <a:buFontTx/>
                <a:buNone/>
                <a:defRPr/>
              </a:pPr>
              <a:t>116</a:t>
            </a:fld>
            <a:endParaRPr lang="it-IT" altLang="it-IT" sz="1200">
              <a:solidFill>
                <a:srgbClr val="FFFFFF"/>
              </a:solidFill>
            </a:endParaRPr>
          </a:p>
        </p:txBody>
      </p:sp>
      <p:pic>
        <p:nvPicPr>
          <p:cNvPr id="103438"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3811081882"/>
              </p:ext>
            </p:extLst>
          </p:nvPr>
        </p:nvGraphicFramePr>
        <p:xfrm>
          <a:off x="395288" y="1844675"/>
          <a:ext cx="8353425" cy="1768345"/>
        </p:xfrm>
        <a:graphic>
          <a:graphicData uri="http://schemas.openxmlformats.org/drawingml/2006/table">
            <a:tbl>
              <a:tblPr/>
              <a:tblGrid>
                <a:gridCol w="8353425">
                  <a:extLst>
                    <a:ext uri="{9D8B030D-6E8A-4147-A177-3AD203B41FA5}">
                      <a16:colId xmlns:a16="http://schemas.microsoft.com/office/drawing/2014/main" val="20000"/>
                    </a:ext>
                  </a:extLst>
                </a:gridCol>
              </a:tblGrid>
              <a:tr h="45733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tx1"/>
                          </a:solidFill>
                          <a:effectLst/>
                          <a:latin typeface="Calibri" pitchFamily="34" charset="0"/>
                        </a:rPr>
                        <a:t>4.9 LE LINEE GUIDA</a:t>
                      </a:r>
                    </a:p>
                  </a:txBody>
                  <a:tcPr marT="45733" marB="457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311015">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it-IT" sz="2000" b="1" i="0" u="none" strike="noStrike" cap="none" normalizeH="0" baseline="0" dirty="0">
                          <a:ln>
                            <a:noFill/>
                          </a:ln>
                          <a:solidFill>
                            <a:schemeClr val="bg1"/>
                          </a:solidFill>
                          <a:effectLst/>
                          <a:latin typeface="Calibri" pitchFamily="34" charset="0"/>
                        </a:rPr>
                        <a:t>Entrata in vigore delle linee guida</a:t>
                      </a:r>
                    </a:p>
                    <a:p>
                      <a:pPr marL="0" marR="0" lvl="0" indent="0" algn="just" defTabSz="914400" rtl="0" eaLnBrk="1" fontAlgn="base" latinLnBrk="0" hangingPunct="1">
                        <a:lnSpc>
                          <a:spcPct val="100000"/>
                        </a:lnSpc>
                        <a:spcBef>
                          <a:spcPct val="0"/>
                        </a:spcBef>
                        <a:spcAft>
                          <a:spcPct val="0"/>
                        </a:spcAft>
                        <a:buClrTx/>
                        <a:buSzTx/>
                        <a:buFont typeface="Arial" charset="0"/>
                        <a:buNone/>
                        <a:tabLst/>
                      </a:pPr>
                      <a:r>
                        <a:rPr kumimoji="0" lang="it-IT" sz="2000" b="0" i="0" u="none" strike="noStrike" cap="none" normalizeH="0" baseline="0" dirty="0">
                          <a:ln>
                            <a:noFill/>
                          </a:ln>
                          <a:solidFill>
                            <a:schemeClr val="bg1"/>
                          </a:solidFill>
                          <a:effectLst/>
                          <a:latin typeface="Calibri" pitchFamily="34" charset="0"/>
                        </a:rPr>
                        <a:t>Le linee guida dovranno essere ratificate dalla varie Regioni entro sei mesi dalla data di approvazione delle linee guida in Conferenza Stato-Regioni (scadenza 20/8/2014).</a:t>
                      </a:r>
                    </a:p>
                  </a:txBody>
                  <a:tcPr marT="45733" marB="457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104461"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E7E6B9A8-E199-4CA4-B73A-2BB1DFC21D51}" type="slidenum">
              <a:rPr lang="it-IT" altLang="it-IT" sz="1200">
                <a:solidFill>
                  <a:srgbClr val="FFFFFF"/>
                </a:solidFill>
              </a:rPr>
              <a:pPr>
                <a:spcBef>
                  <a:spcPct val="0"/>
                </a:spcBef>
                <a:buFontTx/>
                <a:buNone/>
                <a:defRPr/>
              </a:pPr>
              <a:t>117</a:t>
            </a:fld>
            <a:endParaRPr lang="it-IT" altLang="it-IT" sz="1200">
              <a:solidFill>
                <a:srgbClr val="FFFFFF"/>
              </a:solidFill>
            </a:endParaRPr>
          </a:p>
        </p:txBody>
      </p:sp>
      <p:pic>
        <p:nvPicPr>
          <p:cNvPr id="10446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3310537824"/>
              </p:ext>
            </p:extLst>
          </p:nvPr>
        </p:nvGraphicFramePr>
        <p:xfrm>
          <a:off x="395288" y="1844675"/>
          <a:ext cx="8353425" cy="3992760"/>
        </p:xfrm>
        <a:graphic>
          <a:graphicData uri="http://schemas.openxmlformats.org/drawingml/2006/table">
            <a:tbl>
              <a:tblPr/>
              <a:tblGrid>
                <a:gridCol w="8353425">
                  <a:extLst>
                    <a:ext uri="{9D8B030D-6E8A-4147-A177-3AD203B41FA5}">
                      <a16:colId xmlns:a16="http://schemas.microsoft.com/office/drawing/2014/main" val="20000"/>
                    </a:ext>
                  </a:extLst>
                </a:gridCol>
              </a:tblGrid>
              <a:tr h="45714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tx1"/>
                          </a:solidFill>
                          <a:effectLst/>
                          <a:latin typeface="Calibri" pitchFamily="34" charset="0"/>
                        </a:rPr>
                        <a:t>4.9 LE LINEE GUIDA</a:t>
                      </a:r>
                    </a:p>
                  </a:txBody>
                  <a:tcPr marT="45700" marB="457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920129">
                <a:tc>
                  <a:txBody>
                    <a:bodyPr/>
                    <a:lstStyle/>
                    <a:p>
                      <a:pPr marL="0" marR="0" lvl="0" indent="0" algn="just" defTabSz="914400" rtl="0" eaLnBrk="1" fontAlgn="base" latinLnBrk="0" hangingPunct="1">
                        <a:lnSpc>
                          <a:spcPct val="100000"/>
                        </a:lnSpc>
                        <a:spcBef>
                          <a:spcPct val="0"/>
                        </a:spcBef>
                        <a:spcAft>
                          <a:spcPct val="0"/>
                        </a:spcAft>
                        <a:buClrTx/>
                        <a:buSzTx/>
                        <a:buFont typeface="Arial" charset="0"/>
                        <a:buNone/>
                        <a:tabLst/>
                      </a:pPr>
                      <a:r>
                        <a:rPr kumimoji="0" lang="it-IT" sz="2000" b="1" i="0" u="none" strike="noStrike" cap="none" normalizeH="0" baseline="0" dirty="0">
                          <a:ln>
                            <a:noFill/>
                          </a:ln>
                          <a:solidFill>
                            <a:schemeClr val="bg1"/>
                          </a:solidFill>
                          <a:effectLst/>
                          <a:latin typeface="Calibri" pitchFamily="34" charset="0"/>
                        </a:rPr>
                        <a:t>L’Offerta formativa è da intendersi obbligatoria nella misura in cui sia disciplinata come tale nell’ambito della regolamentazione regionale</a:t>
                      </a:r>
                      <a:r>
                        <a:rPr kumimoji="0" lang="it-IT" sz="2000" b="0" i="0" u="none" strike="noStrike" cap="none" normalizeH="0" baseline="0" dirty="0">
                          <a:ln>
                            <a:noFill/>
                          </a:ln>
                          <a:solidFill>
                            <a:schemeClr val="bg1"/>
                          </a:solidFill>
                          <a:effectLst/>
                          <a:latin typeface="Calibri" pitchFamily="34" charset="0"/>
                        </a:rPr>
                        <a:t>, anche attraverso specifici accordi, e sia realmente disponibile per l’impresa e l’apprendista, ovvero , in via sussidiaria e cedevole, sia definita obbligatoria dalla disciplina contrattale vigente (in tal caso, durata, contenuti e modalità di realizzazione sono stabiliti dalla contrattazione collettiva di riferimento).</a:t>
                      </a:r>
                    </a:p>
                  </a:txBody>
                  <a:tcPr marT="45700" marB="457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1615341">
                <a:tc>
                  <a:txBody>
                    <a:bodyPr/>
                    <a:lstStyle/>
                    <a:p>
                      <a:pPr marL="0" marR="0" lvl="0" indent="0" algn="just" defTabSz="914400" rtl="0" eaLnBrk="1" fontAlgn="base" latinLnBrk="0" hangingPunct="1">
                        <a:lnSpc>
                          <a:spcPct val="100000"/>
                        </a:lnSpc>
                        <a:spcBef>
                          <a:spcPct val="0"/>
                        </a:spcBef>
                        <a:spcAft>
                          <a:spcPct val="0"/>
                        </a:spcAft>
                        <a:buClrTx/>
                        <a:buSzTx/>
                        <a:buFont typeface="Arial" charset="0"/>
                        <a:buNone/>
                        <a:tabLst/>
                      </a:pPr>
                      <a:r>
                        <a:rPr kumimoji="0" lang="it-IT" sz="2000" b="0" i="0" u="none" strike="noStrike" cap="none" normalizeH="0" baseline="0" dirty="0">
                          <a:ln>
                            <a:noFill/>
                          </a:ln>
                          <a:solidFill>
                            <a:schemeClr val="bg1"/>
                          </a:solidFill>
                          <a:effectLst/>
                          <a:latin typeface="Calibri" pitchFamily="34" charset="0"/>
                        </a:rPr>
                        <a:t>Si intende realmente disponibile un’offerta formativa formalmente approvata e finanziata dalla pubblica amministrazione competente, che consenta all’impresa l’iscrizione all’offerta medesima affinché </a:t>
                      </a:r>
                      <a:r>
                        <a:rPr kumimoji="0" lang="it-IT" sz="2000" b="1" i="0" u="none" strike="noStrike" cap="none" normalizeH="0" baseline="0" dirty="0">
                          <a:ln>
                            <a:noFill/>
                          </a:ln>
                          <a:solidFill>
                            <a:schemeClr val="bg1"/>
                          </a:solidFill>
                          <a:effectLst/>
                          <a:latin typeface="Calibri" pitchFamily="34" charset="0"/>
                        </a:rPr>
                        <a:t>le attività formative possano essere avviate entro sei mesi dalla data di assunzione dell’apprendista.</a:t>
                      </a:r>
                    </a:p>
                  </a:txBody>
                  <a:tcPr marT="45700" marB="457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bl>
          </a:graphicData>
        </a:graphic>
      </p:graphicFrame>
      <p:sp>
        <p:nvSpPr>
          <p:cNvPr id="10548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A3CC613D-E47C-4581-A889-699559E35EED}" type="slidenum">
              <a:rPr lang="it-IT" altLang="it-IT" sz="1200">
                <a:solidFill>
                  <a:srgbClr val="FFFFFF"/>
                </a:solidFill>
              </a:rPr>
              <a:pPr>
                <a:spcBef>
                  <a:spcPct val="0"/>
                </a:spcBef>
                <a:buFontTx/>
                <a:buNone/>
                <a:defRPr/>
              </a:pPr>
              <a:t>118</a:t>
            </a:fld>
            <a:endParaRPr lang="it-IT" altLang="it-IT" sz="1200">
              <a:solidFill>
                <a:srgbClr val="FFFFFF"/>
              </a:solidFill>
            </a:endParaRPr>
          </a:p>
        </p:txBody>
      </p:sp>
      <p:pic>
        <p:nvPicPr>
          <p:cNvPr id="105488"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129163824"/>
              </p:ext>
            </p:extLst>
          </p:nvPr>
        </p:nvGraphicFramePr>
        <p:xfrm>
          <a:off x="395288" y="1844675"/>
          <a:ext cx="8353425" cy="3383148"/>
        </p:xfrm>
        <a:graphic>
          <a:graphicData uri="http://schemas.openxmlformats.org/drawingml/2006/table">
            <a:tbl>
              <a:tblPr/>
              <a:tblGrid>
                <a:gridCol w="8353425">
                  <a:extLst>
                    <a:ext uri="{9D8B030D-6E8A-4147-A177-3AD203B41FA5}">
                      <a16:colId xmlns:a16="http://schemas.microsoft.com/office/drawing/2014/main" val="20000"/>
                    </a:ext>
                  </a:extLst>
                </a:gridCol>
              </a:tblGrid>
              <a:tr h="45714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tx1"/>
                          </a:solidFill>
                          <a:effectLst/>
                          <a:latin typeface="Calibri" pitchFamily="34" charset="0"/>
                        </a:rPr>
                        <a:t>4.9 LE LINEE GUIDA</a:t>
                      </a:r>
                    </a:p>
                  </a:txBody>
                  <a:tcPr marT="45698" marB="4569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96184">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it-IT" sz="2000" b="1" i="0" u="none" strike="noStrike" cap="none" normalizeH="0" baseline="0" dirty="0">
                          <a:ln>
                            <a:noFill/>
                          </a:ln>
                          <a:solidFill>
                            <a:schemeClr val="bg1"/>
                          </a:solidFill>
                          <a:effectLst/>
                          <a:latin typeface="Calibri" pitchFamily="34" charset="0"/>
                        </a:rPr>
                        <a:t>Recupero Formazione (</a:t>
                      </a:r>
                      <a:r>
                        <a:rPr kumimoji="0" lang="it-IT" sz="2000" b="1" i="0" u="none" strike="noStrike" cap="none" normalizeH="0" baseline="0" dirty="0" err="1">
                          <a:ln>
                            <a:noFill/>
                          </a:ln>
                          <a:solidFill>
                            <a:schemeClr val="bg1"/>
                          </a:solidFill>
                          <a:effectLst/>
                          <a:latin typeface="Calibri" pitchFamily="34" charset="0"/>
                        </a:rPr>
                        <a:t>MinLav</a:t>
                      </a:r>
                      <a:r>
                        <a:rPr kumimoji="0" lang="it-IT" sz="2000" b="1" i="0" u="none" strike="noStrike" cap="none" normalizeH="0" baseline="0" dirty="0">
                          <a:ln>
                            <a:noFill/>
                          </a:ln>
                          <a:solidFill>
                            <a:schemeClr val="bg1"/>
                          </a:solidFill>
                          <a:effectLst/>
                          <a:latin typeface="Calibri" pitchFamily="34" charset="0"/>
                        </a:rPr>
                        <a:t> – Circ. 5/2013)</a:t>
                      </a:r>
                    </a:p>
                  </a:txBody>
                  <a:tcPr marT="45698" marB="4569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2529697">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it-IT" sz="2000" b="0" i="0" u="none" strike="noStrike" cap="none" normalizeH="0" baseline="0" dirty="0">
                          <a:ln>
                            <a:noFill/>
                          </a:ln>
                          <a:solidFill>
                            <a:schemeClr val="bg1"/>
                          </a:solidFill>
                          <a:effectLst/>
                          <a:latin typeface="Calibri" pitchFamily="34" charset="0"/>
                        </a:rPr>
                        <a:t>…</a:t>
                      </a:r>
                    </a:p>
                    <a:p>
                      <a:pPr marL="0" marR="0" lvl="0" indent="0" algn="just" defTabSz="914400" rtl="0" eaLnBrk="1" fontAlgn="base" latinLnBrk="0" hangingPunct="1">
                        <a:lnSpc>
                          <a:spcPct val="100000"/>
                        </a:lnSpc>
                        <a:spcBef>
                          <a:spcPct val="0"/>
                        </a:spcBef>
                        <a:spcAft>
                          <a:spcPct val="0"/>
                        </a:spcAft>
                        <a:buClrTx/>
                        <a:buSzTx/>
                        <a:buFont typeface="Arial" charset="0"/>
                        <a:buNone/>
                        <a:tabLst/>
                      </a:pPr>
                      <a:r>
                        <a:rPr kumimoji="0" lang="it-IT" sz="2000" b="0" i="0" u="none" strike="noStrike" cap="none" normalizeH="0" baseline="0" dirty="0">
                          <a:ln>
                            <a:noFill/>
                          </a:ln>
                          <a:solidFill>
                            <a:schemeClr val="bg1"/>
                          </a:solidFill>
                          <a:effectLst/>
                          <a:latin typeface="Calibri" pitchFamily="34" charset="0"/>
                        </a:rPr>
                        <a:t>L’eventuale attivazione dei percorsi formativi regionali solo dopo l’avvio del rapporto di apprendistato </a:t>
                      </a:r>
                      <a:r>
                        <a:rPr kumimoji="0" lang="it-IT" sz="2000" b="1" i="0" u="none" strike="noStrike" cap="none" normalizeH="0" baseline="0" dirty="0">
                          <a:ln>
                            <a:noFill/>
                          </a:ln>
                          <a:solidFill>
                            <a:schemeClr val="bg1"/>
                          </a:solidFill>
                          <a:effectLst/>
                          <a:latin typeface="Calibri" pitchFamily="34" charset="0"/>
                        </a:rPr>
                        <a:t>non comporterà automaticamente un obbligo di “recupero”, in capo al datore di lavoro,</a:t>
                      </a:r>
                      <a:r>
                        <a:rPr kumimoji="0" lang="it-IT" sz="2000" b="0" i="0" u="none" strike="noStrike" cap="none" normalizeH="0" baseline="0" dirty="0">
                          <a:ln>
                            <a:noFill/>
                          </a:ln>
                          <a:solidFill>
                            <a:schemeClr val="bg1"/>
                          </a:solidFill>
                          <a:effectLst/>
                          <a:latin typeface="Calibri" pitchFamily="34" charset="0"/>
                        </a:rPr>
                        <a:t> di tutta la formazione non effettuata nel periodo antecedente, ferma restando la possibilità, da parte delle Regioni, di disciplinare specificatamente gli obblighi formativi concernenti i rapporti di apprendistato già avviati.</a:t>
                      </a:r>
                    </a:p>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it-IT" sz="2000" b="0" i="0" u="none" strike="noStrike" cap="none" normalizeH="0" baseline="0" dirty="0">
                          <a:ln>
                            <a:noFill/>
                          </a:ln>
                          <a:solidFill>
                            <a:schemeClr val="bg1"/>
                          </a:solidFill>
                          <a:effectLst/>
                          <a:latin typeface="Calibri" pitchFamily="34" charset="0"/>
                        </a:rPr>
                        <a:t>…</a:t>
                      </a:r>
                    </a:p>
                  </a:txBody>
                  <a:tcPr marT="45698" marB="4569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bl>
          </a:graphicData>
        </a:graphic>
      </p:graphicFrame>
      <p:sp>
        <p:nvSpPr>
          <p:cNvPr id="106511"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75078052-3D37-42B8-8A8D-74C50127A06E}" type="slidenum">
              <a:rPr lang="it-IT" altLang="it-IT" sz="1200">
                <a:solidFill>
                  <a:srgbClr val="FFFFFF"/>
                </a:solidFill>
              </a:rPr>
              <a:pPr>
                <a:spcBef>
                  <a:spcPct val="0"/>
                </a:spcBef>
                <a:buFontTx/>
                <a:buNone/>
                <a:defRPr/>
              </a:pPr>
              <a:t>119</a:t>
            </a:fld>
            <a:endParaRPr lang="it-IT" altLang="it-IT" sz="1200">
              <a:solidFill>
                <a:srgbClr val="FFFFFF"/>
              </a:solidFill>
            </a:endParaRPr>
          </a:p>
        </p:txBody>
      </p:sp>
      <p:pic>
        <p:nvPicPr>
          <p:cNvPr id="10651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2099400433"/>
              </p:ext>
            </p:extLst>
          </p:nvPr>
        </p:nvGraphicFramePr>
        <p:xfrm>
          <a:off x="395288" y="1844675"/>
          <a:ext cx="8353425" cy="3597203"/>
        </p:xfrm>
        <a:graphic>
          <a:graphicData uri="http://schemas.openxmlformats.org/drawingml/2006/table">
            <a:tbl>
              <a:tblPr/>
              <a:tblGrid>
                <a:gridCol w="8353425">
                  <a:extLst>
                    <a:ext uri="{9D8B030D-6E8A-4147-A177-3AD203B41FA5}">
                      <a16:colId xmlns:a16="http://schemas.microsoft.com/office/drawing/2014/main" val="20000"/>
                    </a:ext>
                  </a:extLst>
                </a:gridCol>
              </a:tblGrid>
              <a:tr h="45727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tx1"/>
                          </a:solidFill>
                          <a:effectLst/>
                          <a:latin typeface="Calibri" pitchFamily="34" charset="0"/>
                        </a:rPr>
                        <a:t>4.9 LE LINEE GUIDA</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139931">
                <a:tc>
                  <a:txBody>
                    <a:bodyPr/>
                    <a:lstStyle/>
                    <a:p>
                      <a:pPr marL="0" marR="0" lvl="0" indent="0" algn="just" defTabSz="914400" rtl="0" eaLnBrk="1" fontAlgn="base" latinLnBrk="0" hangingPunct="1">
                        <a:lnSpc>
                          <a:spcPct val="100000"/>
                        </a:lnSpc>
                        <a:spcBef>
                          <a:spcPct val="0"/>
                        </a:spcBef>
                        <a:spcAft>
                          <a:spcPct val="0"/>
                        </a:spcAft>
                        <a:buClrTx/>
                        <a:buSzTx/>
                        <a:buFont typeface="Arial" charset="0"/>
                        <a:buNone/>
                        <a:tabLst/>
                      </a:pPr>
                      <a:r>
                        <a:rPr kumimoji="0" lang="it-IT" sz="2000" b="0" i="0" u="none" strike="noStrike" cap="none" normalizeH="0" baseline="0" dirty="0">
                          <a:ln>
                            <a:noFill/>
                          </a:ln>
                          <a:solidFill>
                            <a:schemeClr val="bg1"/>
                          </a:solidFill>
                          <a:effectLst/>
                          <a:latin typeface="Calibri" pitchFamily="34" charset="0"/>
                        </a:rPr>
                        <a:t>La durata della FBeT sarà determinata sulla base del titolo di studio posseduto dall’apprendista al momento dell’assunzione:</a:t>
                      </a:r>
                    </a:p>
                    <a:p>
                      <a:pPr marL="342900" marR="0" lvl="0" indent="-342900" algn="just" defTabSz="914400" rtl="0" eaLnBrk="1" fontAlgn="base" latinLnBrk="0" hangingPunct="1">
                        <a:lnSpc>
                          <a:spcPct val="100000"/>
                        </a:lnSpc>
                        <a:spcBef>
                          <a:spcPct val="0"/>
                        </a:spcBef>
                        <a:spcAft>
                          <a:spcPct val="0"/>
                        </a:spcAft>
                        <a:buClrTx/>
                        <a:buSzTx/>
                        <a:buFont typeface="Arial"/>
                        <a:buChar char="•"/>
                        <a:tabLst/>
                      </a:pPr>
                      <a:r>
                        <a:rPr kumimoji="0" lang="it-IT" sz="2000" b="1" i="0" u="none" strike="noStrike" cap="none" normalizeH="0" baseline="0" dirty="0">
                          <a:ln>
                            <a:noFill/>
                          </a:ln>
                          <a:solidFill>
                            <a:schemeClr val="bg1"/>
                          </a:solidFill>
                          <a:effectLst/>
                          <a:latin typeface="Calibri" pitchFamily="34" charset="0"/>
                        </a:rPr>
                        <a:t>120 ore</a:t>
                      </a:r>
                      <a:r>
                        <a:rPr kumimoji="0" lang="it-IT" sz="2000" b="0" i="0" u="none" strike="noStrike" cap="none" normalizeH="0" baseline="0" dirty="0">
                          <a:ln>
                            <a:noFill/>
                          </a:ln>
                          <a:solidFill>
                            <a:schemeClr val="bg1"/>
                          </a:solidFill>
                          <a:effectLst/>
                          <a:latin typeface="Calibri" pitchFamily="34" charset="0"/>
                        </a:rPr>
                        <a:t>, per gli apprendisti privi di titolo, in possesso di licenza elementare e/o della sola licenza si scuola secondaria di I grado;</a:t>
                      </a:r>
                    </a:p>
                    <a:p>
                      <a:pPr marL="342900" marR="0" lvl="0" indent="-342900" algn="just" defTabSz="914400" rtl="0" eaLnBrk="1" fontAlgn="base" latinLnBrk="0" hangingPunct="1">
                        <a:lnSpc>
                          <a:spcPct val="100000"/>
                        </a:lnSpc>
                        <a:spcBef>
                          <a:spcPct val="0"/>
                        </a:spcBef>
                        <a:spcAft>
                          <a:spcPct val="0"/>
                        </a:spcAft>
                        <a:buClrTx/>
                        <a:buSzTx/>
                        <a:buFont typeface="Arial"/>
                        <a:buChar char="•"/>
                        <a:tabLst/>
                      </a:pPr>
                      <a:r>
                        <a:rPr kumimoji="0" lang="it-IT" sz="2000" b="1" i="0" u="none" strike="noStrike" cap="none" normalizeH="0" baseline="0" dirty="0">
                          <a:ln>
                            <a:noFill/>
                          </a:ln>
                          <a:solidFill>
                            <a:schemeClr val="bg1"/>
                          </a:solidFill>
                          <a:effectLst/>
                          <a:latin typeface="Calibri" pitchFamily="34" charset="0"/>
                        </a:rPr>
                        <a:t>80 ore</a:t>
                      </a:r>
                      <a:r>
                        <a:rPr kumimoji="0" lang="it-IT" sz="2000" b="0" i="0" u="none" strike="noStrike" cap="none" normalizeH="0" baseline="0" dirty="0">
                          <a:ln>
                            <a:noFill/>
                          </a:ln>
                          <a:solidFill>
                            <a:schemeClr val="bg1"/>
                          </a:solidFill>
                          <a:effectLst/>
                          <a:latin typeface="Calibri" pitchFamily="34" charset="0"/>
                        </a:rPr>
                        <a:t>, per gli apprendisti in possesso di diploma di scuola secondaria di II grado o di qualifica o diploma di istruzione e formazione professionale;</a:t>
                      </a:r>
                    </a:p>
                    <a:p>
                      <a:pPr marL="342900" marR="0" lvl="0" indent="-342900" algn="just" defTabSz="914400" rtl="0" eaLnBrk="1" fontAlgn="base" latinLnBrk="0" hangingPunct="1">
                        <a:lnSpc>
                          <a:spcPct val="100000"/>
                        </a:lnSpc>
                        <a:spcBef>
                          <a:spcPct val="0"/>
                        </a:spcBef>
                        <a:spcAft>
                          <a:spcPct val="0"/>
                        </a:spcAft>
                        <a:buClrTx/>
                        <a:buSzTx/>
                        <a:buFont typeface="Arial"/>
                        <a:buChar char="•"/>
                        <a:tabLst/>
                      </a:pPr>
                      <a:r>
                        <a:rPr kumimoji="0" lang="it-IT" sz="2000" b="1" i="0" u="none" strike="noStrike" cap="none" normalizeH="0" baseline="0" dirty="0">
                          <a:ln>
                            <a:noFill/>
                          </a:ln>
                          <a:solidFill>
                            <a:schemeClr val="bg1"/>
                          </a:solidFill>
                          <a:effectLst/>
                          <a:latin typeface="Calibri" pitchFamily="34" charset="0"/>
                        </a:rPr>
                        <a:t>40 ore</a:t>
                      </a:r>
                      <a:r>
                        <a:rPr kumimoji="0" lang="it-IT" sz="2000" b="0" i="0" u="none" strike="noStrike" cap="none" normalizeH="0" baseline="0" dirty="0">
                          <a:ln>
                            <a:noFill/>
                          </a:ln>
                          <a:solidFill>
                            <a:schemeClr val="bg1"/>
                          </a:solidFill>
                          <a:effectLst/>
                          <a:latin typeface="Calibri" pitchFamily="34" charset="0"/>
                        </a:rPr>
                        <a:t>, per gli apprendisti in possesso di laurea o titolo almeno equivalente.</a:t>
                      </a:r>
                    </a:p>
                    <a:p>
                      <a:pPr marL="0" marR="0" lvl="0" indent="0" algn="just" defTabSz="914400" rtl="0" eaLnBrk="1" fontAlgn="base" latinLnBrk="0" hangingPunct="1">
                        <a:lnSpc>
                          <a:spcPct val="100000"/>
                        </a:lnSpc>
                        <a:spcBef>
                          <a:spcPct val="0"/>
                        </a:spcBef>
                        <a:spcAft>
                          <a:spcPct val="0"/>
                        </a:spcAft>
                        <a:buClrTx/>
                        <a:buSzTx/>
                        <a:buFont typeface="Arial"/>
                        <a:buNone/>
                        <a:tabLst/>
                      </a:pPr>
                      <a:r>
                        <a:rPr kumimoji="0" lang="it-IT" sz="2000" b="0" i="0" u="none" strike="noStrike" cap="none" normalizeH="0" baseline="0" dirty="0">
                          <a:ln>
                            <a:noFill/>
                          </a:ln>
                          <a:solidFill>
                            <a:schemeClr val="bg1"/>
                          </a:solidFill>
                          <a:effectLst/>
                          <a:latin typeface="Calibri" pitchFamily="34" charset="0"/>
                        </a:rPr>
                        <a:t>Tali durate possono essere ulteriormente ridotte per gli apprendisti che abbiano completato in precedenti rapporti di apprendistato, uno o più moduli formativi.</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107533"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49B94674-C980-4FA5-BDD1-1A6026205A94}" type="slidenum">
              <a:rPr lang="it-IT" altLang="it-IT" sz="1200">
                <a:solidFill>
                  <a:srgbClr val="FFFFFF"/>
                </a:solidFill>
              </a:rPr>
              <a:pPr>
                <a:spcBef>
                  <a:spcPct val="0"/>
                </a:spcBef>
                <a:buFontTx/>
                <a:buNone/>
                <a:defRPr/>
              </a:pPr>
              <a:t>120</a:t>
            </a:fld>
            <a:endParaRPr lang="it-IT" altLang="it-IT" sz="1200">
              <a:solidFill>
                <a:srgbClr val="FFFFFF"/>
              </a:solidFill>
            </a:endParaRPr>
          </a:p>
        </p:txBody>
      </p:sp>
      <p:pic>
        <p:nvPicPr>
          <p:cNvPr id="107534"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282041256"/>
              </p:ext>
            </p:extLst>
          </p:nvPr>
        </p:nvGraphicFramePr>
        <p:xfrm>
          <a:off x="395288" y="1844675"/>
          <a:ext cx="8353425" cy="3292398"/>
        </p:xfrm>
        <a:graphic>
          <a:graphicData uri="http://schemas.openxmlformats.org/drawingml/2006/table">
            <a:tbl>
              <a:tblPr/>
              <a:tblGrid>
                <a:gridCol w="8353425">
                  <a:extLst>
                    <a:ext uri="{9D8B030D-6E8A-4147-A177-3AD203B41FA5}">
                      <a16:colId xmlns:a16="http://schemas.microsoft.com/office/drawing/2014/main" val="20000"/>
                    </a:ext>
                  </a:extLst>
                </a:gridCol>
              </a:tblGrid>
              <a:tr h="45727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tx1"/>
                          </a:solidFill>
                          <a:effectLst/>
                          <a:latin typeface="Calibri" pitchFamily="34" charset="0"/>
                        </a:rPr>
                        <a:t>4.9 LE LINEE GUIDA</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2835121">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it-IT" sz="2000" b="1" i="0" u="none" strike="noStrike" cap="none" normalizeH="0" baseline="0" dirty="0">
                          <a:ln>
                            <a:noFill/>
                          </a:ln>
                          <a:solidFill>
                            <a:schemeClr val="bg1"/>
                          </a:solidFill>
                          <a:effectLst/>
                          <a:latin typeface="Calibri" pitchFamily="34" charset="0"/>
                        </a:rPr>
                        <a:t>Contenuti della FBeT</a:t>
                      </a:r>
                    </a:p>
                    <a:p>
                      <a:pPr marL="0" marR="0" lvl="0" indent="0" algn="just" defTabSz="914400" rtl="0" eaLnBrk="1" fontAlgn="base" latinLnBrk="0" hangingPunct="1">
                        <a:lnSpc>
                          <a:spcPct val="100000"/>
                        </a:lnSpc>
                        <a:spcBef>
                          <a:spcPct val="0"/>
                        </a:spcBef>
                        <a:spcAft>
                          <a:spcPct val="0"/>
                        </a:spcAft>
                        <a:buClrTx/>
                        <a:buSzTx/>
                        <a:buFont typeface="Arial" charset="0"/>
                        <a:buNone/>
                        <a:tabLst/>
                      </a:pPr>
                      <a:r>
                        <a:rPr kumimoji="0" lang="it-IT" sz="2000" b="0" i="0" u="none" strike="noStrike" cap="none" normalizeH="0" baseline="0" dirty="0">
                          <a:ln>
                            <a:noFill/>
                          </a:ln>
                          <a:solidFill>
                            <a:schemeClr val="bg1"/>
                          </a:solidFill>
                          <a:effectLst/>
                          <a:latin typeface="Calibri" pitchFamily="34" charset="0"/>
                        </a:rPr>
                        <a:t>I contenuti della FBeT dovranno prevedere indicativamente una selezione tra le seguenti competenze:</a:t>
                      </a:r>
                    </a:p>
                    <a:p>
                      <a:pPr marL="0" marR="0" lvl="0" indent="0" algn="just" defTabSz="914400" rtl="0" eaLnBrk="1" fontAlgn="base" latinLnBrk="0" hangingPunct="1">
                        <a:lnSpc>
                          <a:spcPct val="100000"/>
                        </a:lnSpc>
                        <a:spcBef>
                          <a:spcPct val="0"/>
                        </a:spcBef>
                        <a:spcAft>
                          <a:spcPct val="0"/>
                        </a:spcAft>
                        <a:buClrTx/>
                        <a:buSzTx/>
                        <a:buFont typeface="Arial" charset="0"/>
                        <a:buNone/>
                        <a:tabLst/>
                      </a:pPr>
                      <a:r>
                        <a:rPr kumimoji="0" lang="it-IT" sz="2000" b="1" i="0" u="none" strike="noStrike" cap="none" normalizeH="0" baseline="0" dirty="0">
                          <a:ln>
                            <a:noFill/>
                          </a:ln>
                          <a:solidFill>
                            <a:schemeClr val="bg1"/>
                          </a:solidFill>
                          <a:effectLst/>
                          <a:latin typeface="Calibri" pitchFamily="34" charset="0"/>
                        </a:rPr>
                        <a:t>1.</a:t>
                      </a:r>
                      <a:r>
                        <a:rPr kumimoji="0" lang="it-IT" sz="2000" b="0" i="0" u="none" strike="noStrike" cap="none" normalizeH="0" baseline="0" dirty="0">
                          <a:ln>
                            <a:noFill/>
                          </a:ln>
                          <a:solidFill>
                            <a:schemeClr val="bg1"/>
                          </a:solidFill>
                          <a:effectLst/>
                          <a:latin typeface="Calibri" pitchFamily="34" charset="0"/>
                        </a:rPr>
                        <a:t> Sicurezza sul lavoro; </a:t>
                      </a:r>
                      <a:r>
                        <a:rPr kumimoji="0" lang="it-IT" sz="2000" b="1" i="0" u="none" strike="noStrike" cap="none" normalizeH="0" baseline="0" dirty="0">
                          <a:ln>
                            <a:noFill/>
                          </a:ln>
                          <a:solidFill>
                            <a:schemeClr val="bg1"/>
                          </a:solidFill>
                          <a:effectLst/>
                          <a:latin typeface="Calibri" pitchFamily="34" charset="0"/>
                        </a:rPr>
                        <a:t>2. </a:t>
                      </a:r>
                      <a:r>
                        <a:rPr kumimoji="0" lang="it-IT" sz="2000" b="0" i="0" u="none" strike="noStrike" cap="none" normalizeH="0" baseline="0" dirty="0">
                          <a:ln>
                            <a:noFill/>
                          </a:ln>
                          <a:solidFill>
                            <a:schemeClr val="bg1"/>
                          </a:solidFill>
                          <a:effectLst/>
                          <a:latin typeface="Calibri" pitchFamily="34" charset="0"/>
                        </a:rPr>
                        <a:t>Organizzazione e qualità aziendale; </a:t>
                      </a:r>
                      <a:r>
                        <a:rPr kumimoji="0" lang="it-IT" sz="2000" b="1" i="0" u="none" strike="noStrike" cap="none" normalizeH="0" baseline="0" dirty="0">
                          <a:ln>
                            <a:noFill/>
                          </a:ln>
                          <a:solidFill>
                            <a:schemeClr val="bg1"/>
                          </a:solidFill>
                          <a:effectLst/>
                          <a:latin typeface="Calibri" pitchFamily="34" charset="0"/>
                        </a:rPr>
                        <a:t>3. </a:t>
                      </a:r>
                      <a:r>
                        <a:rPr kumimoji="0" lang="it-IT" sz="2000" b="0" i="0" u="none" strike="noStrike" cap="none" normalizeH="0" baseline="0" dirty="0">
                          <a:ln>
                            <a:noFill/>
                          </a:ln>
                          <a:solidFill>
                            <a:schemeClr val="bg1"/>
                          </a:solidFill>
                          <a:effectLst/>
                          <a:latin typeface="Calibri" pitchFamily="34" charset="0"/>
                        </a:rPr>
                        <a:t>Relazione e comunicazione nell’ambito lavorativo; </a:t>
                      </a:r>
                      <a:r>
                        <a:rPr kumimoji="0" lang="it-IT" sz="2000" b="1" i="0" u="none" strike="noStrike" cap="none" normalizeH="0" baseline="0" dirty="0">
                          <a:ln>
                            <a:noFill/>
                          </a:ln>
                          <a:solidFill>
                            <a:schemeClr val="bg1"/>
                          </a:solidFill>
                          <a:effectLst/>
                          <a:latin typeface="Calibri" pitchFamily="34" charset="0"/>
                        </a:rPr>
                        <a:t>4. </a:t>
                      </a:r>
                      <a:r>
                        <a:rPr kumimoji="0" lang="it-IT" sz="2000" b="0" i="0" u="none" strike="noStrike" cap="none" normalizeH="0" baseline="0" dirty="0">
                          <a:ln>
                            <a:noFill/>
                          </a:ln>
                          <a:solidFill>
                            <a:schemeClr val="bg1"/>
                          </a:solidFill>
                          <a:effectLst/>
                          <a:latin typeface="Calibri" pitchFamily="34" charset="0"/>
                        </a:rPr>
                        <a:t>Diritti e doveri del lavoratore e dell’impresa, legislazione del lavoro, contrattazione collettiva; </a:t>
                      </a:r>
                      <a:r>
                        <a:rPr kumimoji="0" lang="it-IT" sz="2000" b="1" i="0" u="none" strike="noStrike" cap="none" normalizeH="0" baseline="0" dirty="0">
                          <a:ln>
                            <a:noFill/>
                          </a:ln>
                          <a:solidFill>
                            <a:schemeClr val="bg1"/>
                          </a:solidFill>
                          <a:effectLst/>
                          <a:latin typeface="Calibri" pitchFamily="34" charset="0"/>
                        </a:rPr>
                        <a:t>5. </a:t>
                      </a:r>
                      <a:r>
                        <a:rPr kumimoji="0" lang="it-IT" sz="2000" b="0" i="0" u="none" strike="noStrike" cap="none" normalizeH="0" baseline="0" dirty="0">
                          <a:ln>
                            <a:noFill/>
                          </a:ln>
                          <a:solidFill>
                            <a:schemeClr val="bg1"/>
                          </a:solidFill>
                          <a:effectLst/>
                          <a:latin typeface="Calibri" pitchFamily="34" charset="0"/>
                        </a:rPr>
                        <a:t>Competenze di base e trasversali; </a:t>
                      </a:r>
                      <a:r>
                        <a:rPr kumimoji="0" lang="it-IT" sz="2000" b="1" i="0" u="none" strike="noStrike" cap="none" normalizeH="0" baseline="0" dirty="0">
                          <a:ln>
                            <a:noFill/>
                          </a:ln>
                          <a:solidFill>
                            <a:schemeClr val="bg1"/>
                          </a:solidFill>
                          <a:effectLst/>
                          <a:latin typeface="Calibri" pitchFamily="34" charset="0"/>
                        </a:rPr>
                        <a:t>6. </a:t>
                      </a:r>
                      <a:r>
                        <a:rPr kumimoji="0" lang="it-IT" sz="2000" b="0" i="0" u="none" strike="noStrike" cap="none" normalizeH="0" baseline="0" dirty="0">
                          <a:ln>
                            <a:noFill/>
                          </a:ln>
                          <a:solidFill>
                            <a:schemeClr val="bg1"/>
                          </a:solidFill>
                          <a:effectLst/>
                          <a:latin typeface="Calibri" pitchFamily="34" charset="0"/>
                        </a:rPr>
                        <a:t>Competenza digitale; </a:t>
                      </a:r>
                      <a:r>
                        <a:rPr kumimoji="0" lang="it-IT" sz="2000" b="1" i="0" u="none" strike="noStrike" cap="none" normalizeH="0" baseline="0" dirty="0">
                          <a:ln>
                            <a:noFill/>
                          </a:ln>
                          <a:solidFill>
                            <a:schemeClr val="bg1"/>
                          </a:solidFill>
                          <a:effectLst/>
                          <a:latin typeface="Calibri" pitchFamily="34" charset="0"/>
                        </a:rPr>
                        <a:t>7. </a:t>
                      </a:r>
                      <a:r>
                        <a:rPr kumimoji="0" lang="it-IT" sz="2000" b="0" i="0" u="none" strike="noStrike" cap="none" normalizeH="0" baseline="0" dirty="0">
                          <a:ln>
                            <a:noFill/>
                          </a:ln>
                          <a:solidFill>
                            <a:schemeClr val="bg1"/>
                          </a:solidFill>
                          <a:effectLst/>
                          <a:latin typeface="Calibri" pitchFamily="34" charset="0"/>
                        </a:rPr>
                        <a:t>Competenze sociali e civiche; </a:t>
                      </a:r>
                      <a:r>
                        <a:rPr kumimoji="0" lang="it-IT" sz="2000" b="1" i="0" u="none" strike="noStrike" cap="none" normalizeH="0" baseline="0" dirty="0">
                          <a:ln>
                            <a:noFill/>
                          </a:ln>
                          <a:solidFill>
                            <a:schemeClr val="bg1"/>
                          </a:solidFill>
                          <a:effectLst/>
                          <a:latin typeface="Calibri" pitchFamily="34" charset="0"/>
                        </a:rPr>
                        <a:t>8. </a:t>
                      </a:r>
                      <a:r>
                        <a:rPr kumimoji="0" lang="it-IT" sz="2000" b="0" i="0" u="none" strike="noStrike" cap="none" normalizeH="0" baseline="0" dirty="0">
                          <a:ln>
                            <a:noFill/>
                          </a:ln>
                          <a:solidFill>
                            <a:schemeClr val="bg1"/>
                          </a:solidFill>
                          <a:effectLst/>
                          <a:latin typeface="Calibri" pitchFamily="34" charset="0"/>
                        </a:rPr>
                        <a:t>Spirito di iniziativa e imprenditorialità; </a:t>
                      </a:r>
                      <a:r>
                        <a:rPr kumimoji="0" lang="it-IT" sz="2000" b="1" i="0" u="none" strike="noStrike" cap="none" normalizeH="0" baseline="0" dirty="0">
                          <a:ln>
                            <a:noFill/>
                          </a:ln>
                          <a:solidFill>
                            <a:schemeClr val="bg1"/>
                          </a:solidFill>
                          <a:effectLst/>
                          <a:latin typeface="Calibri" pitchFamily="34" charset="0"/>
                        </a:rPr>
                        <a:t>9. </a:t>
                      </a:r>
                      <a:r>
                        <a:rPr kumimoji="0" lang="it-IT" sz="2000" b="0" i="0" u="none" strike="noStrike" cap="none" normalizeH="0" baseline="0" dirty="0">
                          <a:ln>
                            <a:noFill/>
                          </a:ln>
                          <a:solidFill>
                            <a:schemeClr val="bg1"/>
                          </a:solidFill>
                          <a:effectLst/>
                          <a:latin typeface="Calibri" pitchFamily="34" charset="0"/>
                        </a:rPr>
                        <a:t>Elementi di base della professione/mestiere.</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10855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CA79BE52-201E-41C9-A816-B9E92E37F456}" type="slidenum">
              <a:rPr lang="it-IT" altLang="it-IT" sz="1200">
                <a:solidFill>
                  <a:srgbClr val="FFFFFF"/>
                </a:solidFill>
              </a:rPr>
              <a:pPr>
                <a:spcBef>
                  <a:spcPct val="0"/>
                </a:spcBef>
                <a:buFontTx/>
                <a:buNone/>
                <a:defRPr/>
              </a:pPr>
              <a:t>121</a:t>
            </a:fld>
            <a:endParaRPr lang="it-IT" altLang="it-IT" sz="1200">
              <a:solidFill>
                <a:srgbClr val="FFFFFF"/>
              </a:solidFill>
            </a:endParaRPr>
          </a:p>
        </p:txBody>
      </p:sp>
      <p:pic>
        <p:nvPicPr>
          <p:cNvPr id="108558"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621110462"/>
              </p:ext>
            </p:extLst>
          </p:nvPr>
        </p:nvGraphicFramePr>
        <p:xfrm>
          <a:off x="395288" y="1772816"/>
          <a:ext cx="8353425" cy="1463524"/>
        </p:xfrm>
        <a:graphic>
          <a:graphicData uri="http://schemas.openxmlformats.org/drawingml/2006/table">
            <a:tbl>
              <a:tblPr/>
              <a:tblGrid>
                <a:gridCol w="8353425">
                  <a:extLst>
                    <a:ext uri="{9D8B030D-6E8A-4147-A177-3AD203B41FA5}">
                      <a16:colId xmlns:a16="http://schemas.microsoft.com/office/drawing/2014/main" val="20000"/>
                    </a:ext>
                  </a:extLst>
                </a:gridCol>
              </a:tblGrid>
              <a:tr h="45735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tx1"/>
                          </a:solidFill>
                          <a:effectLst/>
                          <a:latin typeface="Calibri" pitchFamily="34" charset="0"/>
                        </a:rPr>
                        <a:t>4.9 LE LINEE GUIDA</a:t>
                      </a: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006173">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it-IT" sz="2000" b="1" i="0" u="none" strike="noStrike" cap="none" normalizeH="0" baseline="0" dirty="0">
                          <a:ln>
                            <a:noFill/>
                          </a:ln>
                          <a:solidFill>
                            <a:schemeClr val="bg1"/>
                          </a:solidFill>
                          <a:effectLst/>
                          <a:latin typeface="Calibri" pitchFamily="34" charset="0"/>
                        </a:rPr>
                        <a:t>Formazione a Distanza</a:t>
                      </a:r>
                    </a:p>
                    <a:p>
                      <a:pPr marL="0" marR="0" lvl="0" indent="0" algn="just" defTabSz="914400" rtl="0" eaLnBrk="1" fontAlgn="base" latinLnBrk="0" hangingPunct="1">
                        <a:lnSpc>
                          <a:spcPct val="100000"/>
                        </a:lnSpc>
                        <a:spcBef>
                          <a:spcPct val="0"/>
                        </a:spcBef>
                        <a:spcAft>
                          <a:spcPct val="0"/>
                        </a:spcAft>
                        <a:buClrTx/>
                        <a:buSzTx/>
                        <a:buFont typeface="Arial" charset="0"/>
                        <a:buNone/>
                        <a:tabLst/>
                      </a:pPr>
                      <a:r>
                        <a:rPr kumimoji="0" lang="it-IT" sz="2000" b="0" i="0" u="none" strike="noStrike" cap="none" normalizeH="0" baseline="0" dirty="0">
                          <a:ln>
                            <a:noFill/>
                          </a:ln>
                          <a:solidFill>
                            <a:schemeClr val="bg1"/>
                          </a:solidFill>
                          <a:effectLst/>
                          <a:latin typeface="Calibri" pitchFamily="34" charset="0"/>
                        </a:rPr>
                        <a:t>La FBeT può realizzarsi in FAD con modalità disciplinate dalle Regioni e dalle Province autonome di Trento e Bolzano.</a:t>
                      </a: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109581"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EAFFEC24-28C9-4E6E-871B-C6BA24C0BB76}" type="slidenum">
              <a:rPr lang="it-IT" altLang="it-IT" sz="1200">
                <a:solidFill>
                  <a:srgbClr val="FFFFFF"/>
                </a:solidFill>
              </a:rPr>
              <a:pPr>
                <a:spcBef>
                  <a:spcPct val="0"/>
                </a:spcBef>
                <a:buFontTx/>
                <a:buNone/>
                <a:defRPr/>
              </a:pPr>
              <a:t>122</a:t>
            </a:fld>
            <a:endParaRPr lang="it-IT" altLang="it-IT" sz="1200">
              <a:solidFill>
                <a:srgbClr val="FFFFFF"/>
              </a:solidFill>
            </a:endParaRPr>
          </a:p>
        </p:txBody>
      </p:sp>
      <p:pic>
        <p:nvPicPr>
          <p:cNvPr id="10958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2193431243"/>
              </p:ext>
            </p:extLst>
          </p:nvPr>
        </p:nvGraphicFramePr>
        <p:xfrm>
          <a:off x="395288" y="1844675"/>
          <a:ext cx="8353425" cy="2073160"/>
        </p:xfrm>
        <a:graphic>
          <a:graphicData uri="http://schemas.openxmlformats.org/drawingml/2006/table">
            <a:tbl>
              <a:tblPr/>
              <a:tblGrid>
                <a:gridCol w="8353425">
                  <a:extLst>
                    <a:ext uri="{9D8B030D-6E8A-4147-A177-3AD203B41FA5}">
                      <a16:colId xmlns:a16="http://schemas.microsoft.com/office/drawing/2014/main" val="20000"/>
                    </a:ext>
                  </a:extLst>
                </a:gridCol>
              </a:tblGrid>
              <a:tr h="45731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tx1"/>
                          </a:solidFill>
                          <a:effectLst/>
                          <a:latin typeface="Calibri" pitchFamily="34" charset="0"/>
                        </a:rPr>
                        <a:t>4.9 LE LINEE GUIDA</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615845">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it-IT" sz="2000" b="1" i="0" u="none" strike="noStrike" cap="none" normalizeH="0" baseline="0" dirty="0">
                          <a:ln>
                            <a:noFill/>
                          </a:ln>
                          <a:solidFill>
                            <a:schemeClr val="bg1"/>
                          </a:solidFill>
                          <a:effectLst/>
                          <a:latin typeface="Calibri" pitchFamily="34" charset="0"/>
                        </a:rPr>
                        <a:t>Formazione Interna</a:t>
                      </a:r>
                    </a:p>
                    <a:p>
                      <a:pPr marL="0" marR="0" lvl="0" indent="0" algn="just" defTabSz="914400" rtl="0" eaLnBrk="1" fontAlgn="base" latinLnBrk="0" hangingPunct="1">
                        <a:lnSpc>
                          <a:spcPct val="100000"/>
                        </a:lnSpc>
                        <a:spcBef>
                          <a:spcPct val="0"/>
                        </a:spcBef>
                        <a:spcAft>
                          <a:spcPct val="0"/>
                        </a:spcAft>
                        <a:buClrTx/>
                        <a:buSzTx/>
                        <a:buFont typeface="Arial" charset="0"/>
                        <a:buNone/>
                        <a:tabLst/>
                      </a:pPr>
                      <a:r>
                        <a:rPr kumimoji="0" lang="it-IT" sz="2000" b="0" i="0" u="none" strike="noStrike" cap="none" normalizeH="0" baseline="0" dirty="0">
                          <a:ln>
                            <a:noFill/>
                          </a:ln>
                          <a:solidFill>
                            <a:schemeClr val="bg1"/>
                          </a:solidFill>
                          <a:effectLst/>
                          <a:latin typeface="Calibri" pitchFamily="34" charset="0"/>
                        </a:rPr>
                        <a:t>Le imprese che intendono erogare la FBeT in modalità interna devono disporre:</a:t>
                      </a:r>
                    </a:p>
                    <a:p>
                      <a:pPr marL="342900" marR="0" lvl="0" indent="-342900" algn="just" defTabSz="914400" rtl="0" eaLnBrk="1" fontAlgn="base" latinLnBrk="0" hangingPunct="1">
                        <a:lnSpc>
                          <a:spcPct val="100000"/>
                        </a:lnSpc>
                        <a:spcBef>
                          <a:spcPct val="0"/>
                        </a:spcBef>
                        <a:spcAft>
                          <a:spcPct val="0"/>
                        </a:spcAft>
                        <a:buClrTx/>
                        <a:buSzTx/>
                        <a:buFont typeface="Arial"/>
                        <a:buChar char="•"/>
                        <a:tabLst/>
                      </a:pPr>
                      <a:r>
                        <a:rPr kumimoji="0" lang="it-IT" sz="2000" b="0" i="0" u="none" strike="noStrike" cap="none" normalizeH="0" baseline="0" dirty="0">
                          <a:ln>
                            <a:noFill/>
                          </a:ln>
                          <a:solidFill>
                            <a:schemeClr val="bg1"/>
                          </a:solidFill>
                          <a:effectLst/>
                          <a:latin typeface="Calibri" pitchFamily="34" charset="0"/>
                        </a:rPr>
                        <a:t>di luoghi idonei alla formazione, distinti da quelli normalmente destinati alla produzione di beni e servizi;</a:t>
                      </a:r>
                    </a:p>
                    <a:p>
                      <a:pPr marL="342900" marR="0" lvl="0" indent="-342900" algn="just" defTabSz="914400" rtl="0" eaLnBrk="1" fontAlgn="base" latinLnBrk="0" hangingPunct="1">
                        <a:lnSpc>
                          <a:spcPct val="100000"/>
                        </a:lnSpc>
                        <a:spcBef>
                          <a:spcPct val="0"/>
                        </a:spcBef>
                        <a:spcAft>
                          <a:spcPct val="0"/>
                        </a:spcAft>
                        <a:buClrTx/>
                        <a:buSzTx/>
                        <a:buFont typeface="Arial"/>
                        <a:buChar char="•"/>
                        <a:tabLst/>
                      </a:pPr>
                      <a:r>
                        <a:rPr kumimoji="0" lang="it-IT" sz="2000" b="0" i="0" u="none" strike="noStrike" cap="none" normalizeH="0" baseline="0" dirty="0">
                          <a:ln>
                            <a:noFill/>
                          </a:ln>
                          <a:solidFill>
                            <a:schemeClr val="bg1"/>
                          </a:solidFill>
                          <a:effectLst/>
                          <a:latin typeface="Calibri" pitchFamily="34" charset="0"/>
                        </a:rPr>
                        <a:t>di risorse umane con adeguate capacità e competenze.</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110605"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D78B2D24-684B-488C-A6F8-4D880974C077}" type="slidenum">
              <a:rPr lang="it-IT" altLang="it-IT" sz="1200">
                <a:solidFill>
                  <a:srgbClr val="FFFFFF"/>
                </a:solidFill>
              </a:rPr>
              <a:pPr>
                <a:spcBef>
                  <a:spcPct val="0"/>
                </a:spcBef>
                <a:buFontTx/>
                <a:buNone/>
                <a:defRPr/>
              </a:pPr>
              <a:t>123</a:t>
            </a:fld>
            <a:endParaRPr lang="it-IT" altLang="it-IT" sz="1200">
              <a:solidFill>
                <a:srgbClr val="FFFFFF"/>
              </a:solidFill>
            </a:endParaRPr>
          </a:p>
        </p:txBody>
      </p:sp>
      <p:pic>
        <p:nvPicPr>
          <p:cNvPr id="11060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3720395129"/>
              </p:ext>
            </p:extLst>
          </p:nvPr>
        </p:nvGraphicFramePr>
        <p:xfrm>
          <a:off x="395288" y="1844675"/>
          <a:ext cx="8353425" cy="1768345"/>
        </p:xfrm>
        <a:graphic>
          <a:graphicData uri="http://schemas.openxmlformats.org/drawingml/2006/table">
            <a:tbl>
              <a:tblPr/>
              <a:tblGrid>
                <a:gridCol w="8353425">
                  <a:extLst>
                    <a:ext uri="{9D8B030D-6E8A-4147-A177-3AD203B41FA5}">
                      <a16:colId xmlns:a16="http://schemas.microsoft.com/office/drawing/2014/main" val="20000"/>
                    </a:ext>
                  </a:extLst>
                </a:gridCol>
              </a:tblGrid>
              <a:tr h="45733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tx1"/>
                          </a:solidFill>
                          <a:effectLst/>
                          <a:latin typeface="Calibri" pitchFamily="34" charset="0"/>
                        </a:rPr>
                        <a:t>4.9 LE LINEE GUIDA</a:t>
                      </a:r>
                    </a:p>
                  </a:txBody>
                  <a:tcPr marT="45733" marB="457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311015">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it-IT" sz="2000" b="1" i="0" u="none" strike="noStrike" cap="none" normalizeH="0" baseline="0" dirty="0">
                          <a:ln>
                            <a:noFill/>
                          </a:ln>
                          <a:solidFill>
                            <a:schemeClr val="bg1"/>
                          </a:solidFill>
                          <a:effectLst/>
                          <a:latin typeface="Calibri" pitchFamily="34" charset="0"/>
                        </a:rPr>
                        <a:t>Piano Formativo Individuale</a:t>
                      </a:r>
                    </a:p>
                    <a:p>
                      <a:pPr marL="0" marR="0" lvl="0" indent="0" algn="just" defTabSz="914400" rtl="0" eaLnBrk="1" fontAlgn="base" latinLnBrk="0" hangingPunct="1">
                        <a:lnSpc>
                          <a:spcPct val="100000"/>
                        </a:lnSpc>
                        <a:spcBef>
                          <a:spcPct val="0"/>
                        </a:spcBef>
                        <a:spcAft>
                          <a:spcPct val="0"/>
                        </a:spcAft>
                        <a:buClrTx/>
                        <a:buSzTx/>
                        <a:buFont typeface="Arial" charset="0"/>
                        <a:buNone/>
                        <a:tabLst/>
                      </a:pPr>
                      <a:r>
                        <a:rPr kumimoji="0" lang="it-IT" sz="2000" b="0" i="0" u="none" strike="noStrike" cap="none" normalizeH="0" baseline="0" dirty="0">
                          <a:ln>
                            <a:noFill/>
                          </a:ln>
                          <a:solidFill>
                            <a:schemeClr val="bg1"/>
                          </a:solidFill>
                          <a:effectLst/>
                          <a:latin typeface="Calibri" pitchFamily="34" charset="0"/>
                        </a:rPr>
                        <a:t>Il piano formativo individuale di cui all’articolo 2, comma 1, lettera a) del d.lgs. 167/2011 è obbligatorio esclusivamente in relazione alla formazione per l’acquisizione delle competenze tecnico-professionali e specialistiche.</a:t>
                      </a:r>
                    </a:p>
                  </a:txBody>
                  <a:tcPr marT="45733" marB="457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111629"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7EA3D7EB-E1C3-40C6-8587-9C6343A55D79}" type="slidenum">
              <a:rPr lang="it-IT" altLang="it-IT" sz="1200">
                <a:solidFill>
                  <a:srgbClr val="FFFFFF"/>
                </a:solidFill>
              </a:rPr>
              <a:pPr>
                <a:spcBef>
                  <a:spcPct val="0"/>
                </a:spcBef>
                <a:buFontTx/>
                <a:buNone/>
                <a:defRPr/>
              </a:pPr>
              <a:t>124</a:t>
            </a:fld>
            <a:endParaRPr lang="it-IT" altLang="it-IT" sz="1200">
              <a:solidFill>
                <a:srgbClr val="FFFFFF"/>
              </a:solidFill>
            </a:endParaRPr>
          </a:p>
        </p:txBody>
      </p:sp>
      <p:pic>
        <p:nvPicPr>
          <p:cNvPr id="111630"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ttangolo arrotondato 1"/>
          <p:cNvSpPr/>
          <p:nvPr/>
        </p:nvSpPr>
        <p:spPr>
          <a:xfrm>
            <a:off x="684213" y="5013325"/>
            <a:ext cx="4392612" cy="15113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dirty="0"/>
              <a:t>PREVISIONE RIPRESA DAL D.LGS. 81/2015</a:t>
            </a:r>
          </a:p>
        </p:txBody>
      </p:sp>
      <p:cxnSp>
        <p:nvCxnSpPr>
          <p:cNvPr id="4" name="Connettore 2 3"/>
          <p:cNvCxnSpPr/>
          <p:nvPr/>
        </p:nvCxnSpPr>
        <p:spPr>
          <a:xfrm flipH="1">
            <a:off x="3492500" y="3716338"/>
            <a:ext cx="1439863" cy="10080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Segnaposto piè di pagina 2"/>
          <p:cNvSpPr>
            <a:spLocks noGrp="1"/>
          </p:cNvSpPr>
          <p:nvPr>
            <p:ph type="ftr" sz="quarter" idx="11"/>
          </p:nvPr>
        </p:nvSpPr>
        <p:spPr/>
        <p:txBody>
          <a:bodyPr/>
          <a:lstStyle/>
          <a:p>
            <a:pPr>
              <a:defRPr/>
            </a:pPr>
            <a:r>
              <a:rPr lang="it-IT"/>
              <a:t>Ultimo aggiornamento 15 settembre 2019</a:t>
            </a:r>
          </a:p>
        </p:txBody>
      </p:sp>
      <p:sp>
        <p:nvSpPr>
          <p:cNvPr id="10" name="CasellaDiTesto 9"/>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2444059680"/>
              </p:ext>
            </p:extLst>
          </p:nvPr>
        </p:nvGraphicFramePr>
        <p:xfrm>
          <a:off x="395288" y="1844675"/>
          <a:ext cx="8353425" cy="2073160"/>
        </p:xfrm>
        <a:graphic>
          <a:graphicData uri="http://schemas.openxmlformats.org/drawingml/2006/table">
            <a:tbl>
              <a:tblPr/>
              <a:tblGrid>
                <a:gridCol w="8353425">
                  <a:extLst>
                    <a:ext uri="{9D8B030D-6E8A-4147-A177-3AD203B41FA5}">
                      <a16:colId xmlns:a16="http://schemas.microsoft.com/office/drawing/2014/main" val="20000"/>
                    </a:ext>
                  </a:extLst>
                </a:gridCol>
              </a:tblGrid>
              <a:tr h="45731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tx1"/>
                          </a:solidFill>
                          <a:effectLst/>
                          <a:latin typeface="Calibri" pitchFamily="34" charset="0"/>
                        </a:rPr>
                        <a:t>4.9 LE LINEE GUIDA</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615845">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it-IT" sz="2000" b="1" i="0" u="none" strike="noStrike" cap="none" normalizeH="0" baseline="0" dirty="0">
                          <a:ln>
                            <a:noFill/>
                          </a:ln>
                          <a:solidFill>
                            <a:schemeClr val="bg1"/>
                          </a:solidFill>
                          <a:effectLst/>
                          <a:latin typeface="Calibri" pitchFamily="34" charset="0"/>
                        </a:rPr>
                        <a:t>Libretto Formativo</a:t>
                      </a:r>
                    </a:p>
                    <a:p>
                      <a:pPr marL="0" marR="0" lvl="0" indent="0" algn="just" defTabSz="914400" rtl="0" eaLnBrk="1" fontAlgn="base" latinLnBrk="0" hangingPunct="1">
                        <a:lnSpc>
                          <a:spcPct val="100000"/>
                        </a:lnSpc>
                        <a:spcBef>
                          <a:spcPct val="0"/>
                        </a:spcBef>
                        <a:spcAft>
                          <a:spcPct val="0"/>
                        </a:spcAft>
                        <a:buClrTx/>
                        <a:buSzTx/>
                        <a:buFont typeface="Arial" charset="0"/>
                        <a:buNone/>
                        <a:tabLst/>
                      </a:pPr>
                      <a:r>
                        <a:rPr kumimoji="0" lang="it-IT" sz="2000" b="0" i="0" u="none" strike="noStrike" cap="none" normalizeH="0" baseline="0" dirty="0">
                          <a:ln>
                            <a:noFill/>
                          </a:ln>
                          <a:solidFill>
                            <a:schemeClr val="bg1"/>
                          </a:solidFill>
                          <a:effectLst/>
                          <a:latin typeface="Calibri" pitchFamily="34" charset="0"/>
                        </a:rPr>
                        <a:t>La formazione effettuata deve essere registrata sul libretto formativo.</a:t>
                      </a:r>
                    </a:p>
                    <a:p>
                      <a:pPr marL="0" marR="0" lvl="0" indent="0" algn="just" defTabSz="914400" rtl="0" eaLnBrk="1" fontAlgn="base" latinLnBrk="0" hangingPunct="1">
                        <a:lnSpc>
                          <a:spcPct val="100000"/>
                        </a:lnSpc>
                        <a:spcBef>
                          <a:spcPct val="0"/>
                        </a:spcBef>
                        <a:spcAft>
                          <a:spcPct val="0"/>
                        </a:spcAft>
                        <a:buClrTx/>
                        <a:buSzTx/>
                        <a:buFont typeface="Arial" charset="0"/>
                        <a:buNone/>
                        <a:tabLst/>
                      </a:pPr>
                      <a:r>
                        <a:rPr kumimoji="0" lang="it-IT" sz="2000" b="0" i="0" u="none" strike="noStrike" cap="none" normalizeH="0" baseline="0" dirty="0">
                          <a:ln>
                            <a:noFill/>
                          </a:ln>
                          <a:solidFill>
                            <a:schemeClr val="bg1"/>
                          </a:solidFill>
                          <a:effectLst/>
                          <a:latin typeface="Calibri" pitchFamily="34" charset="0"/>
                        </a:rPr>
                        <a:t>In mancanza del libretto formativo la registrazione viene effettuata su un documento che abbia i contenuti minimi del libretto formativo di cui al D.M. 10 ottobre 2005.</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112653"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C8530CB2-77E6-477E-B39A-CCCE0CB0B7C1}" type="slidenum">
              <a:rPr lang="it-IT" altLang="it-IT" sz="1200">
                <a:solidFill>
                  <a:srgbClr val="FFFFFF"/>
                </a:solidFill>
              </a:rPr>
              <a:pPr>
                <a:spcBef>
                  <a:spcPct val="0"/>
                </a:spcBef>
                <a:buFontTx/>
                <a:buNone/>
                <a:defRPr/>
              </a:pPr>
              <a:t>125</a:t>
            </a:fld>
            <a:endParaRPr lang="it-IT" altLang="it-IT" sz="1200">
              <a:solidFill>
                <a:srgbClr val="FFFFFF"/>
              </a:solidFill>
            </a:endParaRPr>
          </a:p>
        </p:txBody>
      </p:sp>
      <p:pic>
        <p:nvPicPr>
          <p:cNvPr id="112654"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688" name="Group 16"/>
          <p:cNvGraphicFramePr>
            <a:graphicFrameLocks noGrp="1"/>
          </p:cNvGraphicFramePr>
          <p:nvPr>
            <p:extLst>
              <p:ext uri="{D42A27DB-BD31-4B8C-83A1-F6EECF244321}">
                <p14:modId xmlns:p14="http://schemas.microsoft.com/office/powerpoint/2010/main" val="1045468224"/>
              </p:ext>
            </p:extLst>
          </p:nvPr>
        </p:nvGraphicFramePr>
        <p:xfrm>
          <a:off x="395288" y="1844675"/>
          <a:ext cx="8353425" cy="1463524"/>
        </p:xfrm>
        <a:graphic>
          <a:graphicData uri="http://schemas.openxmlformats.org/drawingml/2006/table">
            <a:tbl>
              <a:tblPr/>
              <a:tblGrid>
                <a:gridCol w="8353425">
                  <a:extLst>
                    <a:ext uri="{9D8B030D-6E8A-4147-A177-3AD203B41FA5}">
                      <a16:colId xmlns:a16="http://schemas.microsoft.com/office/drawing/2014/main" val="20000"/>
                    </a:ext>
                  </a:extLst>
                </a:gridCol>
              </a:tblGrid>
              <a:tr h="45735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a:ln>
                            <a:noFill/>
                          </a:ln>
                          <a:solidFill>
                            <a:schemeClr val="tx1"/>
                          </a:solidFill>
                          <a:effectLst/>
                          <a:latin typeface="Calibri" pitchFamily="34" charset="0"/>
                        </a:rPr>
                        <a:t>4.9 LE LINEE GUIDA</a:t>
                      </a: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006173">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it-IT" sz="2000" b="1" i="0" u="none" strike="noStrike" cap="none" normalizeH="0" baseline="0" dirty="0">
                          <a:ln>
                            <a:noFill/>
                          </a:ln>
                          <a:solidFill>
                            <a:schemeClr val="bg1"/>
                          </a:solidFill>
                          <a:effectLst/>
                          <a:latin typeface="Calibri" pitchFamily="34" charset="0"/>
                        </a:rPr>
                        <a:t>Azienda </a:t>
                      </a:r>
                      <a:r>
                        <a:rPr kumimoji="0" lang="it-IT" sz="2000" b="1" i="0" u="none" strike="noStrike" cap="none" normalizeH="0" baseline="0" dirty="0" err="1">
                          <a:ln>
                            <a:noFill/>
                          </a:ln>
                          <a:solidFill>
                            <a:schemeClr val="bg1"/>
                          </a:solidFill>
                          <a:effectLst/>
                          <a:latin typeface="Calibri" pitchFamily="34" charset="0"/>
                        </a:rPr>
                        <a:t>multilocalizzate</a:t>
                      </a:r>
                      <a:endParaRPr kumimoji="0" lang="it-IT" sz="2000" b="1" i="0" u="none" strike="noStrike" cap="none" normalizeH="0" baseline="0" dirty="0">
                        <a:ln>
                          <a:noFill/>
                        </a:ln>
                        <a:solidFill>
                          <a:schemeClr val="bg1"/>
                        </a:solidFill>
                        <a:effectLst/>
                        <a:latin typeface="Calibri" pitchFamily="34" charset="0"/>
                      </a:endParaRPr>
                    </a:p>
                    <a:p>
                      <a:pPr marL="0" marR="0" lvl="0" indent="0" algn="just" defTabSz="914400" rtl="0" eaLnBrk="1" fontAlgn="base" latinLnBrk="0" hangingPunct="1">
                        <a:lnSpc>
                          <a:spcPct val="100000"/>
                        </a:lnSpc>
                        <a:spcBef>
                          <a:spcPct val="0"/>
                        </a:spcBef>
                        <a:spcAft>
                          <a:spcPct val="0"/>
                        </a:spcAft>
                        <a:buClrTx/>
                        <a:buSzTx/>
                        <a:buFont typeface="Arial" charset="0"/>
                        <a:buNone/>
                        <a:tabLst/>
                      </a:pPr>
                      <a:r>
                        <a:rPr kumimoji="0" lang="it-IT" sz="2000" b="0" i="0" u="none" strike="noStrike" cap="none" normalizeH="0" baseline="0" dirty="0">
                          <a:ln>
                            <a:noFill/>
                          </a:ln>
                          <a:solidFill>
                            <a:schemeClr val="bg1"/>
                          </a:solidFill>
                          <a:effectLst/>
                          <a:latin typeface="Calibri" pitchFamily="34" charset="0"/>
                        </a:rPr>
                        <a:t>Le imprese che hanno sedi in più Regioni, per l’offerta formativa pubblica possono adottare la disciplina della Regione dove è ubicata la sede legale.</a:t>
                      </a: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113677"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E812CEFF-EA06-47B1-88ED-AD534C6899F8}" type="slidenum">
              <a:rPr lang="it-IT" altLang="it-IT" sz="1200">
                <a:solidFill>
                  <a:srgbClr val="FFFFFF"/>
                </a:solidFill>
              </a:rPr>
              <a:pPr>
                <a:spcBef>
                  <a:spcPct val="0"/>
                </a:spcBef>
                <a:buFontTx/>
                <a:buNone/>
                <a:defRPr/>
              </a:pPr>
              <a:t>126</a:t>
            </a:fld>
            <a:endParaRPr lang="it-IT" altLang="it-IT" sz="1200">
              <a:solidFill>
                <a:srgbClr val="FFFFFF"/>
              </a:solidFill>
            </a:endParaRPr>
          </a:p>
        </p:txBody>
      </p:sp>
      <p:pic>
        <p:nvPicPr>
          <p:cNvPr id="113678"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9203" name="Sottotitolo 2"/>
          <p:cNvSpPr>
            <a:spLocks noGrp="1"/>
          </p:cNvSpPr>
          <p:nvPr>
            <p:ph type="subTitle" idx="1"/>
          </p:nvPr>
        </p:nvSpPr>
        <p:spPr>
          <a:xfrm>
            <a:off x="468313" y="1628775"/>
            <a:ext cx="8151812" cy="4725988"/>
          </a:xfrm>
        </p:spPr>
        <p:txBody>
          <a:bodyPr/>
          <a:lstStyle/>
          <a:p>
            <a:r>
              <a:rPr lang="it-IT" altLang="it-IT" sz="2400" b="1" dirty="0">
                <a:solidFill>
                  <a:srgbClr val="0070C0"/>
                </a:solidFill>
              </a:rPr>
              <a:t>4.10 POSSIBILITA’ DI DISTACCO</a:t>
            </a:r>
          </a:p>
          <a:p>
            <a:pPr algn="just"/>
            <a:r>
              <a:rPr lang="it-IT" altLang="it-IT" sz="2000" dirty="0">
                <a:solidFill>
                  <a:srgbClr val="000000"/>
                </a:solidFill>
              </a:rPr>
              <a:t>Il Ministero del lavoro con </a:t>
            </a:r>
            <a:r>
              <a:rPr lang="it-IT" altLang="it-IT" sz="2000" b="1" dirty="0">
                <a:solidFill>
                  <a:srgbClr val="000000"/>
                </a:solidFill>
              </a:rPr>
              <a:t>nota del 17 gennaio 2019, </a:t>
            </a:r>
            <a:r>
              <a:rPr lang="it-IT" altLang="it-IT" sz="2000" b="1" dirty="0" err="1">
                <a:solidFill>
                  <a:srgbClr val="000000"/>
                </a:solidFill>
              </a:rPr>
              <a:t>Prot</a:t>
            </a:r>
            <a:r>
              <a:rPr lang="it-IT" altLang="it-IT" sz="2000" b="1" dirty="0">
                <a:solidFill>
                  <a:srgbClr val="000000"/>
                </a:solidFill>
              </a:rPr>
              <a:t>. N. 1188 </a:t>
            </a:r>
            <a:r>
              <a:rPr lang="it-IT" altLang="it-IT" sz="2000" dirty="0">
                <a:solidFill>
                  <a:srgbClr val="000000"/>
                </a:solidFill>
              </a:rPr>
              <a:t>fornisce delle indicazioni circa la possibilità di disporre il distacco dell’apprendista.</a:t>
            </a:r>
          </a:p>
          <a:p>
            <a:pPr algn="just"/>
            <a:r>
              <a:rPr lang="it-IT" altLang="it-IT" sz="2000" dirty="0">
                <a:solidFill>
                  <a:srgbClr val="000000"/>
                </a:solidFill>
              </a:rPr>
              <a:t>Con questa nota, sostanzialmente, viene confermato quanto già affermato con la </a:t>
            </a:r>
            <a:r>
              <a:rPr lang="it-IT" altLang="it-IT" sz="2000" b="1" dirty="0">
                <a:solidFill>
                  <a:srgbClr val="000000"/>
                </a:solidFill>
              </a:rPr>
              <a:t>nota n. 290 del 12 gennaio 2018 </a:t>
            </a:r>
            <a:r>
              <a:rPr lang="it-IT" altLang="it-IT" sz="2000" dirty="0">
                <a:solidFill>
                  <a:srgbClr val="000000"/>
                </a:solidFill>
              </a:rPr>
              <a:t>circa la compatibilità tra il contratto di apprendistato ed il distacco.</a:t>
            </a:r>
          </a:p>
          <a:p>
            <a:pPr algn="just"/>
            <a:r>
              <a:rPr lang="it-IT" altLang="it-IT" sz="2000" dirty="0">
                <a:solidFill>
                  <a:srgbClr val="000000"/>
                </a:solidFill>
              </a:rPr>
              <a:t>Due sono gli elementi fondamentali perché il distacco dell’apprendista sia lecito:</a:t>
            </a:r>
          </a:p>
          <a:p>
            <a:pPr marL="457200" indent="-457200" algn="just">
              <a:buFont typeface="Arial" panose="020B0604020202020204" pitchFamily="34" charset="0"/>
              <a:buChar char="•"/>
            </a:pPr>
            <a:r>
              <a:rPr lang="it-IT" altLang="it-IT" sz="2000" dirty="0">
                <a:solidFill>
                  <a:srgbClr val="000000"/>
                </a:solidFill>
              </a:rPr>
              <a:t>Tutor</a:t>
            </a:r>
          </a:p>
          <a:p>
            <a:pPr marL="457200" indent="-457200" algn="just">
              <a:buFont typeface="Arial" panose="020B0604020202020204" pitchFamily="34" charset="0"/>
              <a:buChar char="•"/>
            </a:pPr>
            <a:r>
              <a:rPr lang="it-IT" altLang="it-IT" sz="2000" dirty="0">
                <a:solidFill>
                  <a:srgbClr val="000000"/>
                </a:solidFill>
              </a:rPr>
              <a:t>Piano formativo </a:t>
            </a:r>
          </a:p>
          <a:p>
            <a:pPr algn="just"/>
            <a:endParaRPr lang="it-IT" altLang="it-IT" sz="2000" dirty="0">
              <a:solidFill>
                <a:srgbClr val="000000"/>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EA6B1420-D1FD-4B2B-AEC6-E12582F36582}" type="slidenum">
              <a:rPr lang="it-IT" altLang="it-IT" sz="1200">
                <a:solidFill>
                  <a:srgbClr val="FFFFFF"/>
                </a:solidFill>
              </a:rPr>
              <a:pPr>
                <a:spcBef>
                  <a:spcPct val="0"/>
                </a:spcBef>
                <a:buFontTx/>
                <a:buNone/>
                <a:defRPr/>
              </a:pPr>
              <a:t>127</a:t>
            </a:fld>
            <a:endParaRPr lang="it-IT" altLang="it-IT" sz="1200">
              <a:solidFill>
                <a:srgbClr val="FFFFFF"/>
              </a:solidFill>
            </a:endParaRPr>
          </a:p>
        </p:txBody>
      </p:sp>
      <p:pic>
        <p:nvPicPr>
          <p:cNvPr id="17920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
        <p:nvSpPr>
          <p:cNvPr id="3" name="Freccia in giù 2"/>
          <p:cNvSpPr/>
          <p:nvPr/>
        </p:nvSpPr>
        <p:spPr>
          <a:xfrm>
            <a:off x="4139952" y="4835042"/>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59204527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9203" name="Sottotitolo 2"/>
          <p:cNvSpPr>
            <a:spLocks noGrp="1"/>
          </p:cNvSpPr>
          <p:nvPr>
            <p:ph type="subTitle" idx="1"/>
          </p:nvPr>
        </p:nvSpPr>
        <p:spPr>
          <a:xfrm>
            <a:off x="468313" y="1628775"/>
            <a:ext cx="8151812" cy="4725988"/>
          </a:xfrm>
        </p:spPr>
        <p:txBody>
          <a:bodyPr/>
          <a:lstStyle/>
          <a:p>
            <a:pPr algn="just"/>
            <a:endParaRPr lang="it-IT" sz="2000" dirty="0">
              <a:solidFill>
                <a:schemeClr val="bg1"/>
              </a:solidFill>
            </a:endParaRPr>
          </a:p>
          <a:p>
            <a:pPr algn="just"/>
            <a:r>
              <a:rPr lang="it-IT" sz="2000" dirty="0">
                <a:solidFill>
                  <a:schemeClr val="bg1"/>
                </a:solidFill>
              </a:rPr>
              <a:t>Infatti, la normativa vigente non vieta la possibilità di distaccare gli apprendisti, fatti salvi i requisiti previsti dalla normativa per la legittimità dei rispettivi istituti.</a:t>
            </a:r>
          </a:p>
          <a:p>
            <a:pPr algn="just"/>
            <a:endParaRPr lang="it-IT" sz="2000" dirty="0">
              <a:solidFill>
                <a:schemeClr val="bg1"/>
              </a:solidFill>
            </a:endParaRPr>
          </a:p>
          <a:p>
            <a:pPr algn="just"/>
            <a:r>
              <a:rPr lang="it-IT" sz="2000" dirty="0">
                <a:solidFill>
                  <a:schemeClr val="bg1"/>
                </a:solidFill>
              </a:rPr>
              <a:t> « Le modalità concrete in cui avviene il distacco devono, comunque, </a:t>
            </a:r>
            <a:r>
              <a:rPr lang="it-IT" sz="2000" b="1" dirty="0">
                <a:solidFill>
                  <a:schemeClr val="bg1"/>
                </a:solidFill>
              </a:rPr>
              <a:t>garantire all'apprendista il regolare adempimento dell'obbligo di formazione </a:t>
            </a:r>
            <a:r>
              <a:rPr lang="it-IT" sz="2000" dirty="0">
                <a:solidFill>
                  <a:schemeClr val="bg1"/>
                </a:solidFill>
              </a:rPr>
              <a:t>interna ed esterna, la cui responsabilità rimane in capo al datore di lavoro, nonché consentire la </a:t>
            </a:r>
            <a:r>
              <a:rPr lang="it-IT" sz="2000" b="1" dirty="0">
                <a:solidFill>
                  <a:schemeClr val="bg1"/>
                </a:solidFill>
              </a:rPr>
              <a:t>necessaria assistenza del tutor</a:t>
            </a:r>
            <a:r>
              <a:rPr lang="it-IT" sz="2000" dirty="0">
                <a:solidFill>
                  <a:schemeClr val="bg1"/>
                </a:solidFill>
              </a:rPr>
              <a:t>, il quale deve essere posto in condizione di svolgere i compiti e le funzioni a lui assegnate dalla specifica disciplina regionale e/o collettiva, al fine di non incorrere nelle violazioni di cui all'articolo 47, comma 2, del d.lgs. n. 81/2015».</a:t>
            </a:r>
          </a:p>
          <a:p>
            <a:pPr algn="just"/>
            <a:r>
              <a:rPr lang="it-IT" sz="2000" dirty="0">
                <a:solidFill>
                  <a:schemeClr val="bg1"/>
                </a:solidFill>
              </a:rPr>
              <a:t> </a:t>
            </a:r>
            <a:endParaRPr lang="it-IT" altLang="it-IT" sz="2000" b="1"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EA6B1420-D1FD-4B2B-AEC6-E12582F36582}" type="slidenum">
              <a:rPr lang="it-IT" altLang="it-IT" sz="1200">
                <a:solidFill>
                  <a:srgbClr val="FFFFFF"/>
                </a:solidFill>
              </a:rPr>
              <a:pPr>
                <a:spcBef>
                  <a:spcPct val="0"/>
                </a:spcBef>
                <a:buFontTx/>
                <a:buNone/>
                <a:defRPr/>
              </a:pPr>
              <a:t>128</a:t>
            </a:fld>
            <a:endParaRPr lang="it-IT" altLang="it-IT" sz="1200">
              <a:solidFill>
                <a:srgbClr val="FFFFFF"/>
              </a:solidFill>
            </a:endParaRPr>
          </a:p>
        </p:txBody>
      </p:sp>
      <p:pic>
        <p:nvPicPr>
          <p:cNvPr id="17920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316686014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9203" name="Sottotitolo 2"/>
          <p:cNvSpPr>
            <a:spLocks noGrp="1"/>
          </p:cNvSpPr>
          <p:nvPr>
            <p:ph type="subTitle" idx="1"/>
          </p:nvPr>
        </p:nvSpPr>
        <p:spPr>
          <a:xfrm>
            <a:off x="468313" y="1628775"/>
            <a:ext cx="8151812" cy="4725988"/>
          </a:xfrm>
        </p:spPr>
        <p:txBody>
          <a:bodyPr/>
          <a:lstStyle/>
          <a:p>
            <a:pPr algn="just"/>
            <a:endParaRPr lang="it-IT" sz="2000" dirty="0">
              <a:solidFill>
                <a:schemeClr val="bg1"/>
              </a:solidFill>
            </a:endParaRPr>
          </a:p>
          <a:p>
            <a:pPr algn="just"/>
            <a:r>
              <a:rPr lang="it-IT" sz="2000" dirty="0">
                <a:solidFill>
                  <a:schemeClr val="bg1"/>
                </a:solidFill>
              </a:rPr>
              <a:t>Pertanto, anche nel contesto produttivo del </a:t>
            </a:r>
            <a:r>
              <a:rPr lang="it-IT" sz="2000" dirty="0" err="1">
                <a:solidFill>
                  <a:schemeClr val="bg1"/>
                </a:solidFill>
              </a:rPr>
              <a:t>distaccatario</a:t>
            </a:r>
            <a:r>
              <a:rPr lang="it-IT" sz="2000" dirty="0">
                <a:solidFill>
                  <a:schemeClr val="bg1"/>
                </a:solidFill>
              </a:rPr>
              <a:t>, dovrà essere prevista la presenza del tutor, verificando puntualmente l'effettivo esercizio dei compiti a lui attribuiti dalla contrattazione collettiva.</a:t>
            </a:r>
          </a:p>
          <a:p>
            <a:pPr algn="just"/>
            <a:endParaRPr lang="it-IT" sz="2000" dirty="0">
              <a:solidFill>
                <a:schemeClr val="bg1"/>
              </a:solidFill>
            </a:endParaRPr>
          </a:p>
          <a:p>
            <a:pPr algn="just"/>
            <a:r>
              <a:rPr lang="it-IT" sz="2000" dirty="0">
                <a:solidFill>
                  <a:schemeClr val="bg1"/>
                </a:solidFill>
              </a:rPr>
              <a:t> </a:t>
            </a:r>
          </a:p>
          <a:p>
            <a:pPr algn="just"/>
            <a:r>
              <a:rPr lang="it-IT" sz="2000" dirty="0">
                <a:solidFill>
                  <a:schemeClr val="bg1"/>
                </a:solidFill>
              </a:rPr>
              <a:t>Per il secondo elemento di cui si diceva occorre tenere presente che è necessario che il distacco sia previsto nel piano formativo dell'apprendista.</a:t>
            </a:r>
          </a:p>
          <a:p>
            <a:pPr algn="just"/>
            <a:endParaRPr lang="it-IT" sz="2000" dirty="0">
              <a:solidFill>
                <a:schemeClr val="bg1"/>
              </a:solidFill>
            </a:endParaRPr>
          </a:p>
          <a:p>
            <a:pPr algn="just"/>
            <a:endParaRPr lang="it-IT" sz="2000"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EA6B1420-D1FD-4B2B-AEC6-E12582F36582}" type="slidenum">
              <a:rPr lang="it-IT" altLang="it-IT" sz="1200">
                <a:solidFill>
                  <a:srgbClr val="FFFFFF"/>
                </a:solidFill>
              </a:rPr>
              <a:pPr>
                <a:spcBef>
                  <a:spcPct val="0"/>
                </a:spcBef>
                <a:buFontTx/>
                <a:buNone/>
                <a:defRPr/>
              </a:pPr>
              <a:t>129</a:t>
            </a:fld>
            <a:endParaRPr lang="it-IT" altLang="it-IT" sz="1200">
              <a:solidFill>
                <a:srgbClr val="FFFFFF"/>
              </a:solidFill>
            </a:endParaRPr>
          </a:p>
        </p:txBody>
      </p:sp>
      <p:pic>
        <p:nvPicPr>
          <p:cNvPr id="17920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106638389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9203" name="Sottotitolo 2"/>
          <p:cNvSpPr>
            <a:spLocks noGrp="1"/>
          </p:cNvSpPr>
          <p:nvPr>
            <p:ph type="subTitle" idx="1"/>
          </p:nvPr>
        </p:nvSpPr>
        <p:spPr>
          <a:xfrm>
            <a:off x="468313" y="1628775"/>
            <a:ext cx="8151812" cy="4725988"/>
          </a:xfrm>
        </p:spPr>
        <p:txBody>
          <a:bodyPr/>
          <a:lstStyle/>
          <a:p>
            <a:pPr algn="just"/>
            <a:r>
              <a:rPr lang="it-IT" sz="2000" dirty="0">
                <a:solidFill>
                  <a:schemeClr val="bg1"/>
                </a:solidFill>
              </a:rPr>
              <a:t>Inoltre non va dimenticato che per prevenire possibili situazioni elusive, nonché per evitare che possano essere compromesse le finalità del rapporto di apprendistato, è necessario che il </a:t>
            </a:r>
            <a:r>
              <a:rPr lang="it-IT" sz="2000" b="1" dirty="0">
                <a:solidFill>
                  <a:schemeClr val="bg1"/>
                </a:solidFill>
              </a:rPr>
              <a:t>temporaneo inserimento dell'apprendista</a:t>
            </a:r>
            <a:r>
              <a:rPr lang="it-IT" sz="2000" dirty="0">
                <a:solidFill>
                  <a:schemeClr val="bg1"/>
                </a:solidFill>
              </a:rPr>
              <a:t> distaccato in un contesto produttivo e organizzativo diverso da quello per il quale è stato assunto, </a:t>
            </a:r>
            <a:r>
              <a:rPr lang="it-IT" sz="2000" b="1" dirty="0">
                <a:solidFill>
                  <a:schemeClr val="bg1"/>
                </a:solidFill>
              </a:rPr>
              <a:t>abbia durata limitata e contenuta rispetto al complessivo periodo dell'apprendistato</a:t>
            </a:r>
            <a:r>
              <a:rPr lang="it-IT" sz="2000" dirty="0">
                <a:solidFill>
                  <a:schemeClr val="bg1"/>
                </a:solidFill>
              </a:rPr>
              <a:t>. </a:t>
            </a:r>
          </a:p>
          <a:p>
            <a:pPr algn="just"/>
            <a:endParaRPr lang="it-IT" sz="2000" dirty="0">
              <a:solidFill>
                <a:schemeClr val="bg1"/>
              </a:solidFill>
            </a:endParaRPr>
          </a:p>
          <a:p>
            <a:pPr algn="just"/>
            <a:r>
              <a:rPr lang="it-IT" sz="2000" dirty="0">
                <a:solidFill>
                  <a:schemeClr val="bg1"/>
                </a:solidFill>
              </a:rPr>
              <a:t>Fra l’altro il distacco nei suoi elementi distintivi prevede proprio la temporaneità oltre che l’interesse.</a:t>
            </a:r>
          </a:p>
          <a:p>
            <a:pPr algn="just"/>
            <a:endParaRPr lang="it-IT" altLang="it-IT" sz="2000" b="1"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EA6B1420-D1FD-4B2B-AEC6-E12582F36582}" type="slidenum">
              <a:rPr lang="it-IT" altLang="it-IT" sz="1200">
                <a:solidFill>
                  <a:srgbClr val="FFFFFF"/>
                </a:solidFill>
              </a:rPr>
              <a:pPr>
                <a:spcBef>
                  <a:spcPct val="0"/>
                </a:spcBef>
                <a:buFontTx/>
                <a:buNone/>
                <a:defRPr/>
              </a:pPr>
              <a:t>130</a:t>
            </a:fld>
            <a:endParaRPr lang="it-IT" altLang="it-IT" sz="1200">
              <a:solidFill>
                <a:srgbClr val="FFFFFF"/>
              </a:solidFill>
            </a:endParaRPr>
          </a:p>
        </p:txBody>
      </p:sp>
      <p:pic>
        <p:nvPicPr>
          <p:cNvPr id="17920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114269437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9203" name="Sottotitolo 2"/>
          <p:cNvSpPr>
            <a:spLocks noGrp="1"/>
          </p:cNvSpPr>
          <p:nvPr>
            <p:ph type="subTitle" idx="1"/>
          </p:nvPr>
        </p:nvSpPr>
        <p:spPr>
          <a:xfrm>
            <a:off x="468313" y="1628775"/>
            <a:ext cx="8151812" cy="4725988"/>
          </a:xfrm>
        </p:spPr>
        <p:txBody>
          <a:bodyPr/>
          <a:lstStyle/>
          <a:p>
            <a:pPr algn="just"/>
            <a:r>
              <a:rPr lang="it-IT" altLang="it-IT" sz="2000" dirty="0">
                <a:solidFill>
                  <a:srgbClr val="000000"/>
                </a:solidFill>
              </a:rPr>
              <a:t>Addirittura nelle due note ministeriali si arriva a dire che insieme al distacco dell’apprendista se venisse distaccato anche il suo tutor ciò rafforzerebbe le ragioni del distacco, ma questo evidentemente non è possibile.</a:t>
            </a:r>
          </a:p>
          <a:p>
            <a:pPr algn="just"/>
            <a:r>
              <a:rPr lang="it-IT" altLang="it-IT" sz="2000" dirty="0">
                <a:solidFill>
                  <a:srgbClr val="000000"/>
                </a:solidFill>
              </a:rPr>
              <a:t>Ed infatti conclude la nota in esame che non è possibile far coincidere la durata del distacco con quella della durata dell’apprendistato poiché come giustificazione dell’interesse il datore di lavoro non potrebbe addurre quella della formazione dell’apprendista.</a:t>
            </a:r>
          </a:p>
          <a:p>
            <a:pPr algn="just"/>
            <a:r>
              <a:rPr lang="it-IT" altLang="it-IT" sz="2000" dirty="0">
                <a:solidFill>
                  <a:srgbClr val="000000"/>
                </a:solidFill>
              </a:rPr>
              <a:t>Infatti occorre che la formazione, interna ed esterna, venga seguitata ad essere impartita all’apprendista, che venga nominato un tutor e che la possibilità del distacco sia contenuta nel piano formativo.</a:t>
            </a:r>
          </a:p>
          <a:p>
            <a:pPr algn="just"/>
            <a:r>
              <a:rPr lang="it-IT" altLang="it-IT" sz="2000" dirty="0">
                <a:solidFill>
                  <a:srgbClr val="000000"/>
                </a:solidFill>
              </a:rPr>
              <a:t>Piano Formativo che può anche essere integrato in corsa e non occorre che sin dall’origine abbia previsto in astratto la possibilità del distacco.</a:t>
            </a: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EA6B1420-D1FD-4B2B-AEC6-E12582F36582}" type="slidenum">
              <a:rPr lang="it-IT" altLang="it-IT" sz="1200">
                <a:solidFill>
                  <a:srgbClr val="FFFFFF"/>
                </a:solidFill>
              </a:rPr>
              <a:pPr>
                <a:spcBef>
                  <a:spcPct val="0"/>
                </a:spcBef>
                <a:buFontTx/>
                <a:buNone/>
                <a:defRPr/>
              </a:pPr>
              <a:t>131</a:t>
            </a:fld>
            <a:endParaRPr lang="it-IT" altLang="it-IT" sz="1200">
              <a:solidFill>
                <a:srgbClr val="FFFFFF"/>
              </a:solidFill>
            </a:endParaRPr>
          </a:p>
        </p:txBody>
      </p:sp>
      <p:pic>
        <p:nvPicPr>
          <p:cNvPr id="17920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367156831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8723" name="Sottotitolo 2"/>
          <p:cNvSpPr>
            <a:spLocks noGrp="1"/>
          </p:cNvSpPr>
          <p:nvPr>
            <p:ph type="subTitle" idx="1"/>
          </p:nvPr>
        </p:nvSpPr>
        <p:spPr>
          <a:xfrm>
            <a:off x="1371600" y="2259013"/>
            <a:ext cx="6400800" cy="1125537"/>
          </a:xfrm>
        </p:spPr>
        <p:txBody>
          <a:bodyPr/>
          <a:lstStyle/>
          <a:p>
            <a:pPr eaLnBrk="1" hangingPunct="1"/>
            <a:endParaRPr lang="it-IT" altLang="it-IT" b="1" dirty="0">
              <a:solidFill>
                <a:schemeClr val="accent1"/>
              </a:solidFill>
            </a:endParaRPr>
          </a:p>
          <a:p>
            <a:pPr eaLnBrk="1" hangingPunct="1"/>
            <a:r>
              <a:rPr lang="it-IT" altLang="it-IT" b="1" dirty="0">
                <a:solidFill>
                  <a:srgbClr val="00B050"/>
                </a:solidFill>
              </a:rPr>
              <a:t>5.</a:t>
            </a:r>
          </a:p>
          <a:p>
            <a:pPr eaLnBrk="1" hangingPunct="1"/>
            <a:r>
              <a:rPr lang="it-IT" altLang="it-IT" b="1" dirty="0">
                <a:solidFill>
                  <a:srgbClr val="00B050"/>
                </a:solidFill>
              </a:rPr>
              <a:t>APPRENDISTATO PERCETTORI SUSSIDI DI DISOCCUPAZIONE </a:t>
            </a:r>
          </a:p>
        </p:txBody>
      </p:sp>
      <p:sp>
        <p:nvSpPr>
          <p:cNvPr id="158724"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2EE89209-0604-458B-9354-1F0A413C83CD}" type="slidenum">
              <a:rPr lang="it-IT" altLang="it-IT" sz="1200">
                <a:solidFill>
                  <a:srgbClr val="FFFFFF"/>
                </a:solidFill>
              </a:rPr>
              <a:pPr>
                <a:spcBef>
                  <a:spcPct val="0"/>
                </a:spcBef>
                <a:buFontTx/>
                <a:buNone/>
                <a:defRPr/>
              </a:pPr>
              <a:t>132</a:t>
            </a:fld>
            <a:endParaRPr lang="it-IT" altLang="it-IT" sz="1200">
              <a:solidFill>
                <a:srgbClr val="FFFFFF"/>
              </a:solidFill>
            </a:endParaRPr>
          </a:p>
        </p:txBody>
      </p:sp>
      <p:pic>
        <p:nvPicPr>
          <p:cNvPr id="1587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476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Sottotitolo 2"/>
          <p:cNvSpPr>
            <a:spLocks noGrp="1"/>
          </p:cNvSpPr>
          <p:nvPr>
            <p:ph type="subTitle" idx="1"/>
          </p:nvPr>
        </p:nvSpPr>
        <p:spPr>
          <a:xfrm>
            <a:off x="468313" y="1628775"/>
            <a:ext cx="8151812" cy="4725988"/>
          </a:xfrm>
        </p:spPr>
        <p:txBody>
          <a:bodyPr/>
          <a:lstStyle/>
          <a:p>
            <a:pPr eaLnBrk="1" hangingPunct="1">
              <a:defRPr/>
            </a:pPr>
            <a:r>
              <a:rPr lang="it-IT" altLang="it-IT" sz="2800" b="1" dirty="0">
                <a:solidFill>
                  <a:schemeClr val="bg1"/>
                </a:solidFill>
              </a:rPr>
              <a:t>Fonti</a:t>
            </a:r>
          </a:p>
          <a:p>
            <a:pPr eaLnBrk="1" hangingPunct="1">
              <a:defRPr/>
            </a:pPr>
            <a:endParaRPr lang="it-IT" altLang="it-IT" sz="2800" dirty="0">
              <a:solidFill>
                <a:schemeClr val="bg1"/>
              </a:solidFill>
            </a:endParaRPr>
          </a:p>
          <a:p>
            <a:pPr marL="457200" indent="-457200" algn="just" eaLnBrk="1" hangingPunct="1">
              <a:buFont typeface="Arial" panose="020B0604020202020204" pitchFamily="34" charset="0"/>
              <a:buChar char="•"/>
              <a:defRPr/>
            </a:pPr>
            <a:r>
              <a:rPr lang="it-IT" altLang="it-IT" sz="2400" dirty="0">
                <a:solidFill>
                  <a:schemeClr val="bg1"/>
                </a:solidFill>
              </a:rPr>
              <a:t>art. 47, comma 4, </a:t>
            </a:r>
            <a:r>
              <a:rPr lang="it-IT" altLang="it-IT" sz="2400" dirty="0" err="1">
                <a:solidFill>
                  <a:schemeClr val="bg1"/>
                </a:solidFill>
              </a:rPr>
              <a:t>D.Lgs.</a:t>
            </a:r>
            <a:r>
              <a:rPr lang="it-IT" altLang="it-IT" sz="2400" dirty="0">
                <a:solidFill>
                  <a:schemeClr val="bg1"/>
                </a:solidFill>
              </a:rPr>
              <a:t> n. 81 del 15/6/2015, </a:t>
            </a:r>
          </a:p>
          <a:p>
            <a:pPr marL="457200" indent="-457200" algn="just" eaLnBrk="1" hangingPunct="1">
              <a:buFont typeface="Arial" panose="020B0604020202020204" pitchFamily="34" charset="0"/>
              <a:buChar char="•"/>
              <a:defRPr/>
            </a:pPr>
            <a:r>
              <a:rPr lang="it-IT" altLang="it-IT" sz="2400" dirty="0">
                <a:solidFill>
                  <a:schemeClr val="bg1"/>
                </a:solidFill>
              </a:rPr>
              <a:t>Messaggio INPS n. 2243 del 31/5/2017</a:t>
            </a:r>
          </a:p>
          <a:p>
            <a:pPr marL="457200" indent="-457200" algn="just" eaLnBrk="1" hangingPunct="1">
              <a:buFont typeface="Arial" panose="020B0604020202020204" pitchFamily="34" charset="0"/>
              <a:buChar char="•"/>
              <a:defRPr/>
            </a:pPr>
            <a:r>
              <a:rPr lang="it-IT" altLang="it-IT" sz="2400" dirty="0">
                <a:solidFill>
                  <a:schemeClr val="bg1"/>
                </a:solidFill>
              </a:rPr>
              <a:t>Circolare INPS 108/2018 (chiarimenti su regimi contributivi)</a:t>
            </a:r>
          </a:p>
        </p:txBody>
      </p:sp>
      <p:sp>
        <p:nvSpPr>
          <p:cNvPr id="1597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71BEDD6E-AEC1-4E3C-BE27-F1B0D69358D9}" type="slidenum">
              <a:rPr lang="it-IT" altLang="it-IT" sz="1200">
                <a:solidFill>
                  <a:srgbClr val="FFFFFF"/>
                </a:solidFill>
              </a:rPr>
              <a:pPr>
                <a:spcBef>
                  <a:spcPct val="0"/>
                </a:spcBef>
                <a:buFontTx/>
                <a:buNone/>
                <a:defRPr/>
              </a:pPr>
              <a:t>133</a:t>
            </a:fld>
            <a:endParaRPr lang="it-IT" altLang="it-IT" sz="1200">
              <a:solidFill>
                <a:srgbClr val="FFFFFF"/>
              </a:solidFill>
            </a:endParaRPr>
          </a:p>
        </p:txBody>
      </p:sp>
      <p:pic>
        <p:nvPicPr>
          <p:cNvPr id="159749"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Sottotitolo 2"/>
          <p:cNvSpPr>
            <a:spLocks noGrp="1"/>
          </p:cNvSpPr>
          <p:nvPr>
            <p:ph type="subTitle" idx="1"/>
          </p:nvPr>
        </p:nvSpPr>
        <p:spPr>
          <a:xfrm>
            <a:off x="468313" y="1628775"/>
            <a:ext cx="8135937" cy="4537075"/>
          </a:xfrm>
        </p:spPr>
        <p:txBody>
          <a:bodyPr/>
          <a:lstStyle/>
          <a:p>
            <a:pPr algn="just" eaLnBrk="1" hangingPunct="1"/>
            <a:r>
              <a:rPr lang="it-IT" altLang="it-IT" sz="2200" dirty="0">
                <a:solidFill>
                  <a:schemeClr val="bg1"/>
                </a:solidFill>
              </a:rPr>
              <a:t>La formazione integrata in un contratto di lavoro può essere utile, non solo per i giovani, ma anche per coloro che intendono acquisire nuove competenze per reinserirsi nel mondo di lavoro. Per questo, tramite l’</a:t>
            </a:r>
            <a:r>
              <a:rPr lang="it-IT" altLang="it-IT" sz="2200" b="1" u="sng" dirty="0">
                <a:solidFill>
                  <a:schemeClr val="bg1"/>
                </a:solidFill>
              </a:rPr>
              <a:t>apprendistato professionalizzante</a:t>
            </a:r>
            <a:r>
              <a:rPr lang="it-IT" altLang="it-IT" sz="2200" dirty="0">
                <a:solidFill>
                  <a:schemeClr val="bg1"/>
                </a:solidFill>
              </a:rPr>
              <a:t>, è possibile assumere anche lavoratori </a:t>
            </a:r>
            <a:r>
              <a:rPr lang="it-IT" altLang="it-IT" sz="2200" strike="sngStrike" dirty="0">
                <a:solidFill>
                  <a:schemeClr val="bg1"/>
                </a:solidFill>
              </a:rPr>
              <a:t>(in mobilità o)</a:t>
            </a:r>
            <a:r>
              <a:rPr lang="it-IT" altLang="it-IT" sz="2200" dirty="0">
                <a:solidFill>
                  <a:schemeClr val="bg1"/>
                </a:solidFill>
              </a:rPr>
              <a:t> percettori di un trattamento di disoccupazione. Data la specifica finalità di riqualificazione professionale non è previsto alcun limite di età per tale rapporto di apprendistato. L'</a:t>
            </a:r>
            <a:r>
              <a:rPr lang="it-IT" altLang="it-IT" sz="2200" dirty="0">
                <a:solidFill>
                  <a:schemeClr val="bg1"/>
                </a:solidFill>
                <a:hlinkClick r:id="rId4" tooltip="Vai all'interpello"/>
              </a:rPr>
              <a:t>interpello 5/2017</a:t>
            </a:r>
            <a:r>
              <a:rPr lang="it-IT" altLang="it-IT" sz="2200" dirty="0">
                <a:solidFill>
                  <a:schemeClr val="bg1"/>
                </a:solidFill>
              </a:rPr>
              <a:t> fornisce dei chiarimenti sugli obblighi formativi previsti per questa particolare fattispecie di apprendistato.</a:t>
            </a:r>
          </a:p>
          <a:p>
            <a:pPr algn="just" eaLnBrk="1" hangingPunct="1"/>
            <a:r>
              <a:rPr lang="it-IT" altLang="it-IT" sz="2200" b="1" u="sng" dirty="0">
                <a:solidFill>
                  <a:schemeClr val="bg1"/>
                </a:solidFill>
              </a:rPr>
              <a:t>In particolare, al pari dei lavoratori che hanno già eseguito la formazione di base e trasversale in precedenti rapporti di apprendistato, i lavoratori che hanno già intrattenuto altri rapporti di lavoro sono esonerati dall’onere formativo di base e trasversale.</a:t>
            </a:r>
          </a:p>
        </p:txBody>
      </p:sp>
      <p:sp>
        <p:nvSpPr>
          <p:cNvPr id="5124"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79E1C269-9746-4044-B9BC-93436DF1E7ED}" type="slidenum">
              <a:rPr lang="it-IT" altLang="it-IT" sz="1200" smtClean="0">
                <a:solidFill>
                  <a:srgbClr val="FFFFFF"/>
                </a:solidFill>
              </a:rPr>
              <a:pPr>
                <a:spcBef>
                  <a:spcPct val="0"/>
                </a:spcBef>
                <a:buFontTx/>
                <a:buNone/>
                <a:defRPr/>
              </a:pPr>
              <a:t>134</a:t>
            </a:fld>
            <a:endParaRPr lang="it-IT" altLang="it-IT" sz="1200">
              <a:solidFill>
                <a:srgbClr val="FFFFFF"/>
              </a:solidFill>
            </a:endParaRPr>
          </a:p>
        </p:txBody>
      </p:sp>
      <p:pic>
        <p:nvPicPr>
          <p:cNvPr id="7173" name="Immagin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858099409"/>
      </p:ext>
    </p:extLst>
  </p:cSld>
  <p:clrMapOvr>
    <a:masterClrMapping/>
  </p:clrMapOvr>
  <p:transition spd="slow"/>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0771" name="Sottotitolo 2"/>
          <p:cNvSpPr>
            <a:spLocks noGrp="1"/>
          </p:cNvSpPr>
          <p:nvPr>
            <p:ph type="subTitle" idx="1"/>
          </p:nvPr>
        </p:nvSpPr>
        <p:spPr>
          <a:xfrm>
            <a:off x="468313" y="1628775"/>
            <a:ext cx="8151812" cy="4725988"/>
          </a:xfrm>
        </p:spPr>
        <p:txBody>
          <a:bodyPr/>
          <a:lstStyle/>
          <a:p>
            <a:pPr algn="just"/>
            <a:endParaRPr lang="it-IT" altLang="it-IT" sz="2400">
              <a:solidFill>
                <a:schemeClr val="bg1"/>
              </a:solidFill>
            </a:endParaRPr>
          </a:p>
          <a:p>
            <a:pPr algn="just"/>
            <a:r>
              <a:rPr lang="it-IT" altLang="it-IT" sz="2400">
                <a:solidFill>
                  <a:schemeClr val="bg1"/>
                </a:solidFill>
              </a:rPr>
              <a:t>Il </a:t>
            </a:r>
            <a:r>
              <a:rPr lang="it-IT" altLang="it-IT" sz="2400" b="1">
                <a:solidFill>
                  <a:srgbClr val="0070C0"/>
                </a:solidFill>
              </a:rPr>
              <a:t>Mess. INPS 31 maggio 2017, n. 2243 </a:t>
            </a:r>
            <a:r>
              <a:rPr lang="it-IT" altLang="it-IT" sz="2400">
                <a:solidFill>
                  <a:schemeClr val="bg1"/>
                </a:solidFill>
              </a:rPr>
              <a:t>ha dettato </a:t>
            </a:r>
            <a:r>
              <a:rPr lang="it-IT" altLang="it-IT" sz="2400" b="1">
                <a:solidFill>
                  <a:schemeClr val="bg1"/>
                </a:solidFill>
              </a:rPr>
              <a:t>disposizioni inerenti all’assunzione con contratto di apprendistato professionalizzante di:</a:t>
            </a:r>
          </a:p>
          <a:p>
            <a:pPr algn="just">
              <a:buFont typeface="Arial" charset="0"/>
              <a:buChar char="•"/>
            </a:pPr>
            <a:r>
              <a:rPr lang="it-IT" altLang="it-IT" sz="2400" b="1">
                <a:solidFill>
                  <a:schemeClr val="bg1"/>
                </a:solidFill>
              </a:rPr>
              <a:t> lavoratori iscritti nelle </a:t>
            </a:r>
            <a:r>
              <a:rPr lang="it-IT" altLang="it-IT" sz="2400" b="1" u="sng">
                <a:solidFill>
                  <a:schemeClr val="bg1"/>
                </a:solidFill>
              </a:rPr>
              <a:t>liste di mobilità</a:t>
            </a:r>
            <a:r>
              <a:rPr lang="it-IT" altLang="it-IT" sz="2400">
                <a:solidFill>
                  <a:schemeClr val="bg1"/>
                </a:solidFill>
              </a:rPr>
              <a:t>, in considerazione dell’abrogazione, a far data dal 1° gennaio 2017, delle relative liste speciali, </a:t>
            </a:r>
          </a:p>
          <a:p>
            <a:pPr algn="just">
              <a:buFont typeface="Arial" charset="0"/>
              <a:buChar char="•"/>
            </a:pPr>
            <a:r>
              <a:rPr lang="it-IT" altLang="it-IT" sz="2400">
                <a:solidFill>
                  <a:schemeClr val="bg1"/>
                </a:solidFill>
              </a:rPr>
              <a:t> nonché con riferimento ai </a:t>
            </a:r>
            <a:r>
              <a:rPr lang="it-IT" altLang="it-IT" sz="2400" b="1">
                <a:solidFill>
                  <a:schemeClr val="bg1"/>
                </a:solidFill>
              </a:rPr>
              <a:t>lavoratori </a:t>
            </a:r>
            <a:r>
              <a:rPr lang="it-IT" altLang="it-IT" sz="2400" b="1" u="sng">
                <a:solidFill>
                  <a:schemeClr val="bg1"/>
                </a:solidFill>
              </a:rPr>
              <a:t>percettori di indennità di disoccupazione</a:t>
            </a:r>
            <a:r>
              <a:rPr lang="it-IT" altLang="it-IT" sz="2400">
                <a:solidFill>
                  <a:schemeClr val="bg1"/>
                </a:solidFill>
              </a:rPr>
              <a:t>, in relazione alla previsione introdotta dal comma 4 dell’art. 47 del D.Lgs. n. 81/2015.</a:t>
            </a:r>
            <a:endParaRPr lang="it-IT" altLang="it-IT" sz="2400" b="1">
              <a:solidFill>
                <a:schemeClr val="bg1"/>
              </a:solidFill>
            </a:endParaRPr>
          </a:p>
        </p:txBody>
      </p:sp>
      <p:sp>
        <p:nvSpPr>
          <p:cNvPr id="160772"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F099E96B-7BA1-4F65-850D-F56BA2D55CCF}" type="slidenum">
              <a:rPr lang="it-IT" altLang="it-IT" sz="1200">
                <a:solidFill>
                  <a:srgbClr val="FFFFFF"/>
                </a:solidFill>
              </a:rPr>
              <a:pPr>
                <a:spcBef>
                  <a:spcPct val="0"/>
                </a:spcBef>
                <a:buFontTx/>
                <a:buNone/>
                <a:defRPr/>
              </a:pPr>
              <a:t>135</a:t>
            </a:fld>
            <a:endParaRPr lang="it-IT" altLang="it-IT" sz="1200">
              <a:solidFill>
                <a:srgbClr val="FFFFFF"/>
              </a:solidFill>
            </a:endParaRPr>
          </a:p>
        </p:txBody>
      </p:sp>
      <p:pic>
        <p:nvPicPr>
          <p:cNvPr id="160773"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1795" name="Sottotitolo 2"/>
          <p:cNvSpPr>
            <a:spLocks noGrp="1"/>
          </p:cNvSpPr>
          <p:nvPr>
            <p:ph type="subTitle" idx="1"/>
          </p:nvPr>
        </p:nvSpPr>
        <p:spPr>
          <a:xfrm>
            <a:off x="468313" y="1628775"/>
            <a:ext cx="8151812" cy="4725988"/>
          </a:xfrm>
        </p:spPr>
        <p:txBody>
          <a:bodyPr/>
          <a:lstStyle/>
          <a:p>
            <a:r>
              <a:rPr lang="it-IT" altLang="it-IT" sz="2400" b="1" strike="sngStrike" dirty="0">
                <a:solidFill>
                  <a:srgbClr val="0070C0"/>
                </a:solidFill>
              </a:rPr>
              <a:t>1. </a:t>
            </a:r>
            <a:r>
              <a:rPr lang="it-IT" altLang="it-IT" sz="2400" b="1" u="sng" strike="sngStrike" dirty="0">
                <a:solidFill>
                  <a:srgbClr val="0070C0"/>
                </a:solidFill>
              </a:rPr>
              <a:t>beneficiari di indennità di mobilità </a:t>
            </a:r>
            <a:endParaRPr lang="it-IT" altLang="it-IT" sz="2400" b="1" strike="sngStrike" dirty="0">
              <a:solidFill>
                <a:srgbClr val="0070C0"/>
              </a:solidFill>
            </a:endParaRPr>
          </a:p>
          <a:p>
            <a:pPr algn="just"/>
            <a:endParaRPr lang="it-IT" altLang="it-IT" sz="1100" dirty="0">
              <a:solidFill>
                <a:schemeClr val="bg1"/>
              </a:solidFill>
            </a:endParaRPr>
          </a:p>
          <a:p>
            <a:pPr algn="just"/>
            <a:r>
              <a:rPr lang="it-IT" altLang="it-IT" sz="2000" dirty="0">
                <a:solidFill>
                  <a:schemeClr val="bg1"/>
                </a:solidFill>
              </a:rPr>
              <a:t>Ai lavoratori </a:t>
            </a:r>
            <a:r>
              <a:rPr lang="it-IT" altLang="it-IT" sz="2000" b="1" u="sng" dirty="0">
                <a:solidFill>
                  <a:schemeClr val="bg1"/>
                </a:solidFill>
              </a:rPr>
              <a:t>beneficiari di indennità di mobilità </a:t>
            </a:r>
            <a:r>
              <a:rPr lang="it-IT" altLang="it-IT" sz="2000" dirty="0">
                <a:solidFill>
                  <a:schemeClr val="bg1"/>
                </a:solidFill>
              </a:rPr>
              <a:t>assunti con contratto di apprendistato professionalizzante entro il 31 dicembre 2016 </a:t>
            </a:r>
            <a:r>
              <a:rPr lang="it-IT" altLang="it-IT" sz="2000" b="1" dirty="0">
                <a:solidFill>
                  <a:schemeClr val="bg1"/>
                </a:solidFill>
              </a:rPr>
              <a:t>si applica</a:t>
            </a:r>
            <a:r>
              <a:rPr lang="it-IT" altLang="it-IT" sz="2000" dirty="0">
                <a:solidFill>
                  <a:schemeClr val="bg1"/>
                </a:solidFill>
              </a:rPr>
              <a:t> il seguente regime contributivo:</a:t>
            </a:r>
          </a:p>
          <a:p>
            <a:pPr algn="just"/>
            <a:r>
              <a:rPr lang="it-IT" altLang="it-IT" sz="2000" dirty="0">
                <a:solidFill>
                  <a:schemeClr val="bg1"/>
                </a:solidFill>
              </a:rPr>
              <a:t>a) per i primi 18 mesi dall’assunzione si applica la riduzione dell’aliquota contributiva a carico del datore di lavoro alla misura prevista per gli apprendisti, per effetto di quanto disposto dall’articolo 25, comma 9, della legge n. 223/1991;</a:t>
            </a:r>
          </a:p>
          <a:p>
            <a:pPr algn="just"/>
            <a:r>
              <a:rPr lang="it-IT" altLang="it-IT" sz="2000" dirty="0">
                <a:solidFill>
                  <a:schemeClr val="bg1"/>
                </a:solidFill>
              </a:rPr>
              <a:t>b) non trova applicazione la riduzione dell’aliquota contributiva a favore dei datori di lavoro che occupano alle proprie dipendenze un numero di addetti pari o inferiore a nove. Ciò in quanto il regime contributivo stabilito dall’articolo 25, comma 9, della legge n. 223/1991, per i lavoratori beneficiari della prestazione di mobilità ordinaria, è circoscritto al primo periodo dell’articolo 1, comma 773, della legge n. 296/2006, che fissa appunto l’aliquota a carico del datore di lavoro alla misura del 10%;</a:t>
            </a:r>
          </a:p>
        </p:txBody>
      </p:sp>
      <p:sp>
        <p:nvSpPr>
          <p:cNvPr id="16179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BB4AF35C-DF69-481D-A3AA-C530F642C062}" type="slidenum">
              <a:rPr lang="it-IT" altLang="it-IT" sz="1200">
                <a:solidFill>
                  <a:srgbClr val="FFFFFF"/>
                </a:solidFill>
              </a:rPr>
              <a:pPr>
                <a:spcBef>
                  <a:spcPct val="0"/>
                </a:spcBef>
                <a:buFontTx/>
                <a:buNone/>
                <a:defRPr/>
              </a:pPr>
              <a:t>136</a:t>
            </a:fld>
            <a:endParaRPr lang="it-IT" altLang="it-IT" sz="1200">
              <a:solidFill>
                <a:srgbClr val="FFFFFF"/>
              </a:solidFill>
            </a:endParaRPr>
          </a:p>
        </p:txBody>
      </p:sp>
      <p:pic>
        <p:nvPicPr>
          <p:cNvPr id="161797"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19" name="Sottotitolo 2"/>
          <p:cNvSpPr>
            <a:spLocks noGrp="1"/>
          </p:cNvSpPr>
          <p:nvPr>
            <p:ph type="subTitle" idx="1"/>
          </p:nvPr>
        </p:nvSpPr>
        <p:spPr>
          <a:xfrm>
            <a:off x="468313" y="1628775"/>
            <a:ext cx="8151812" cy="4725988"/>
          </a:xfrm>
        </p:spPr>
        <p:txBody>
          <a:bodyPr/>
          <a:lstStyle/>
          <a:p>
            <a:pPr algn="just"/>
            <a:r>
              <a:rPr lang="it-IT" altLang="it-IT" sz="2000">
                <a:solidFill>
                  <a:schemeClr val="bg1"/>
                </a:solidFill>
              </a:rPr>
              <a:t>c) in forza dell’articolo 2, comma 37, della legge n. 92/2012, non trova applicazione la contribuzione di finanziamento della NASpI;</a:t>
            </a:r>
          </a:p>
          <a:p>
            <a:pPr algn="just"/>
            <a:r>
              <a:rPr lang="it-IT" altLang="it-IT" sz="2000">
                <a:solidFill>
                  <a:schemeClr val="bg1"/>
                </a:solidFill>
              </a:rPr>
              <a:t>d) non si applicano le agevolazioni introdotte dall’articolo 22, comma 1, della legge n. 183/2011, il cui scopo era quello di “promuovere l’occupazione giovanile” presso i datori di lavoro con un numero di addetti non superiore a nove unità. Ciò in ragione del fatto che la finalità della citata disposizione legislativa non risulta coerente con l’assetto delle assunzioni operate ai sensi dell’articolo 47, comma 4, del citato decreto n. 81/2015;</a:t>
            </a:r>
          </a:p>
          <a:p>
            <a:pPr algn="just"/>
            <a:r>
              <a:rPr lang="it-IT" altLang="it-IT" sz="2000">
                <a:solidFill>
                  <a:schemeClr val="bg1"/>
                </a:solidFill>
              </a:rPr>
              <a:t>e) in forza della limitazione contenuta nell’articolo 47, comma 7, del D.Lgs n. 81/2015, è esclusa la conservazione dei benefici contributivi in capo al datore di lavoro per un anno dalla prosecuzione del rapporto di lavoro al termine del periodo di formazione;</a:t>
            </a:r>
          </a:p>
          <a:p>
            <a:pPr algn="just"/>
            <a:endParaRPr lang="it-IT" altLang="it-IT" sz="2000">
              <a:solidFill>
                <a:schemeClr val="bg1"/>
              </a:solidFill>
            </a:endParaRPr>
          </a:p>
        </p:txBody>
      </p:sp>
      <p:sp>
        <p:nvSpPr>
          <p:cNvPr id="163844"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6F9F8A3-DDB6-4ECF-BCAD-44A742FF3620}" type="slidenum">
              <a:rPr lang="it-IT" altLang="it-IT" sz="1200">
                <a:solidFill>
                  <a:srgbClr val="FFFFFF"/>
                </a:solidFill>
              </a:rPr>
              <a:pPr>
                <a:spcBef>
                  <a:spcPct val="0"/>
                </a:spcBef>
                <a:buFontTx/>
                <a:buNone/>
                <a:defRPr/>
              </a:pPr>
              <a:t>137</a:t>
            </a:fld>
            <a:endParaRPr lang="it-IT" altLang="it-IT" sz="1200">
              <a:solidFill>
                <a:srgbClr val="FFFFFF"/>
              </a:solidFill>
            </a:endParaRPr>
          </a:p>
        </p:txBody>
      </p:sp>
      <p:pic>
        <p:nvPicPr>
          <p:cNvPr id="162821"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43" name="Sottotitolo 2"/>
          <p:cNvSpPr>
            <a:spLocks noGrp="1"/>
          </p:cNvSpPr>
          <p:nvPr>
            <p:ph type="subTitle" idx="1"/>
          </p:nvPr>
        </p:nvSpPr>
        <p:spPr>
          <a:xfrm>
            <a:off x="468313" y="1628775"/>
            <a:ext cx="8151812" cy="4725988"/>
          </a:xfrm>
        </p:spPr>
        <p:txBody>
          <a:bodyPr/>
          <a:lstStyle/>
          <a:p>
            <a:pPr algn="just"/>
            <a:r>
              <a:rPr lang="it-IT" altLang="it-IT" sz="2000">
                <a:solidFill>
                  <a:schemeClr val="bg1"/>
                </a:solidFill>
              </a:rPr>
              <a:t>f) trattandosi di assunzione a tempo indeterminato, in applicazione dell’articolo 8, comma 4, della legge n. 223/1991, è previsto un incentivo economico, a favore del datore di lavoro, in misura pari al 50% dell‘indennità di mobilità ordinaria che sarebbe stata corrisposta al lavoratore per il residuo periodo di fruizione. Per la regolazione dell’incentivo, si rinvia alle indicazioni già fornite al riguardo dall’Istituto con il messaggio n. 2243/2017 sopra richiamato.</a:t>
            </a:r>
          </a:p>
        </p:txBody>
      </p:sp>
      <p:sp>
        <p:nvSpPr>
          <p:cNvPr id="165892"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05A74595-1FC2-4DF7-9857-A928622CEBC1}" type="slidenum">
              <a:rPr lang="it-IT" altLang="it-IT" sz="1200">
                <a:solidFill>
                  <a:srgbClr val="FFFFFF"/>
                </a:solidFill>
              </a:rPr>
              <a:pPr>
                <a:spcBef>
                  <a:spcPct val="0"/>
                </a:spcBef>
                <a:buFontTx/>
                <a:buNone/>
                <a:defRPr/>
              </a:pPr>
              <a:t>138</a:t>
            </a:fld>
            <a:endParaRPr lang="it-IT" altLang="it-IT" sz="1200">
              <a:solidFill>
                <a:srgbClr val="FFFFFF"/>
              </a:solidFill>
            </a:endParaRPr>
          </a:p>
        </p:txBody>
      </p:sp>
      <p:pic>
        <p:nvPicPr>
          <p:cNvPr id="16384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867" name="Sottotitolo 2"/>
          <p:cNvSpPr>
            <a:spLocks noGrp="1"/>
          </p:cNvSpPr>
          <p:nvPr>
            <p:ph type="subTitle" idx="1"/>
          </p:nvPr>
        </p:nvSpPr>
        <p:spPr>
          <a:xfrm>
            <a:off x="468313" y="1628775"/>
            <a:ext cx="8151812" cy="4725988"/>
          </a:xfrm>
        </p:spPr>
        <p:txBody>
          <a:bodyPr/>
          <a:lstStyle/>
          <a:p>
            <a:pPr algn="just"/>
            <a:endParaRPr lang="it-IT" altLang="it-IT" sz="2400">
              <a:solidFill>
                <a:schemeClr val="bg1"/>
              </a:solidFill>
            </a:endParaRPr>
          </a:p>
          <a:p>
            <a:pPr algn="just"/>
            <a:r>
              <a:rPr lang="it-IT" altLang="it-IT" sz="2400">
                <a:solidFill>
                  <a:schemeClr val="bg1"/>
                </a:solidFill>
              </a:rPr>
              <a:t>La contribuzione a </a:t>
            </a:r>
            <a:r>
              <a:rPr lang="it-IT" altLang="it-IT" sz="2400" b="1">
                <a:solidFill>
                  <a:schemeClr val="bg1"/>
                </a:solidFill>
              </a:rPr>
              <a:t>carico dell’apprendista è prevista nella misura del 5,84%</a:t>
            </a:r>
            <a:r>
              <a:rPr lang="it-IT" altLang="it-IT" sz="2400">
                <a:solidFill>
                  <a:schemeClr val="bg1"/>
                </a:solidFill>
              </a:rPr>
              <a:t>, per tutta la durata del periodo di formazione, che non può eccedere il limite di tre anni, aumentato a cinque per i profili professionali caratterizzanti la figura dell’artigianato. </a:t>
            </a:r>
          </a:p>
          <a:p>
            <a:pPr algn="just"/>
            <a:endParaRPr lang="it-IT" altLang="it-IT" sz="2400" b="1" u="sng">
              <a:solidFill>
                <a:schemeClr val="bg1"/>
              </a:solidFill>
            </a:endParaRPr>
          </a:p>
        </p:txBody>
      </p:sp>
      <p:sp>
        <p:nvSpPr>
          <p:cNvPr id="167940"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CFAD758F-F090-4ED8-9F83-ABAF0AF00BBF}" type="slidenum">
              <a:rPr lang="it-IT" altLang="it-IT" sz="1200">
                <a:solidFill>
                  <a:srgbClr val="FFFFFF"/>
                </a:solidFill>
              </a:rPr>
              <a:pPr>
                <a:spcBef>
                  <a:spcPct val="0"/>
                </a:spcBef>
                <a:buFontTx/>
                <a:buNone/>
                <a:defRPr/>
              </a:pPr>
              <a:t>139</a:t>
            </a:fld>
            <a:endParaRPr lang="it-IT" altLang="it-IT" sz="1200">
              <a:solidFill>
                <a:srgbClr val="FFFFFF"/>
              </a:solidFill>
            </a:endParaRPr>
          </a:p>
        </p:txBody>
      </p:sp>
      <p:pic>
        <p:nvPicPr>
          <p:cNvPr id="164869"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891" name="Sottotitolo 2"/>
          <p:cNvSpPr>
            <a:spLocks noGrp="1"/>
          </p:cNvSpPr>
          <p:nvPr>
            <p:ph type="subTitle" idx="1"/>
          </p:nvPr>
        </p:nvSpPr>
        <p:spPr>
          <a:xfrm>
            <a:off x="468313" y="1628775"/>
            <a:ext cx="8151812" cy="4725988"/>
          </a:xfrm>
        </p:spPr>
        <p:txBody>
          <a:bodyPr/>
          <a:lstStyle/>
          <a:p>
            <a:pPr algn="just"/>
            <a:r>
              <a:rPr lang="it-IT" altLang="it-IT" sz="2400">
                <a:solidFill>
                  <a:srgbClr val="000000"/>
                </a:solidFill>
              </a:rPr>
              <a:t>Pertanto, nel periodo di durata del regime agevolato (primi 18 mesi), l’aliquota complessiva da versare, per i datori di lavoro che assumano in apprendistato professionalizzante percettori di indennità di mobilità, è pari al 15,84% (10% a carico del datore di lavoro + 5,84% a carico dell’apprendista).</a:t>
            </a:r>
          </a:p>
        </p:txBody>
      </p:sp>
      <p:sp>
        <p:nvSpPr>
          <p:cNvPr id="168964"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FABCB1CE-BAF0-4F46-A097-4A461F1D4C67}" type="slidenum">
              <a:rPr lang="it-IT" altLang="it-IT" sz="1200">
                <a:solidFill>
                  <a:srgbClr val="FFFFFF"/>
                </a:solidFill>
              </a:rPr>
              <a:pPr>
                <a:spcBef>
                  <a:spcPct val="0"/>
                </a:spcBef>
                <a:buFontTx/>
                <a:buNone/>
                <a:defRPr/>
              </a:pPr>
              <a:t>140</a:t>
            </a:fld>
            <a:endParaRPr lang="it-IT" altLang="it-IT" sz="1200">
              <a:solidFill>
                <a:srgbClr val="FFFFFF"/>
              </a:solidFill>
            </a:endParaRPr>
          </a:p>
        </p:txBody>
      </p:sp>
      <p:pic>
        <p:nvPicPr>
          <p:cNvPr id="165893"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6915" name="Sottotitolo 2"/>
          <p:cNvSpPr>
            <a:spLocks noGrp="1"/>
          </p:cNvSpPr>
          <p:nvPr>
            <p:ph type="subTitle" idx="1"/>
          </p:nvPr>
        </p:nvSpPr>
        <p:spPr>
          <a:xfrm>
            <a:off x="468313" y="1628775"/>
            <a:ext cx="8151812" cy="4725988"/>
          </a:xfrm>
        </p:spPr>
        <p:txBody>
          <a:bodyPr/>
          <a:lstStyle/>
          <a:p>
            <a:pPr algn="just"/>
            <a:endParaRPr lang="it-IT" altLang="it-IT" sz="2400">
              <a:solidFill>
                <a:schemeClr val="bg1"/>
              </a:solidFill>
            </a:endParaRPr>
          </a:p>
          <a:p>
            <a:pPr algn="just"/>
            <a:r>
              <a:rPr lang="it-IT" altLang="it-IT" sz="2400">
                <a:solidFill>
                  <a:schemeClr val="bg1"/>
                </a:solidFill>
              </a:rPr>
              <a:t>Al termine del periodo agevolato ex art. 25, comma 9, legge n. 223/91, cioè </a:t>
            </a:r>
            <a:r>
              <a:rPr lang="it-IT" altLang="it-IT" sz="2400" b="1">
                <a:solidFill>
                  <a:schemeClr val="bg1"/>
                </a:solidFill>
              </a:rPr>
              <a:t>dal </a:t>
            </a:r>
            <a:r>
              <a:rPr lang="it-IT" altLang="it-IT" sz="2400" b="1" u="sng">
                <a:solidFill>
                  <a:schemeClr val="bg1"/>
                </a:solidFill>
              </a:rPr>
              <a:t>19° mese</a:t>
            </a:r>
            <a:r>
              <a:rPr lang="it-IT" altLang="it-IT" sz="2400" b="1">
                <a:solidFill>
                  <a:schemeClr val="bg1"/>
                </a:solidFill>
              </a:rPr>
              <a:t>, la contribuzione datoriale è dovuta in misura piena</a:t>
            </a:r>
            <a:r>
              <a:rPr lang="it-IT" altLang="it-IT" sz="2400">
                <a:solidFill>
                  <a:schemeClr val="bg1"/>
                </a:solidFill>
              </a:rPr>
              <a:t>, in relazione al settore di classificazione ed alle caratteristiche aziendali del datore di lavoro, </a:t>
            </a:r>
            <a:r>
              <a:rPr lang="it-IT" altLang="it-IT" sz="2400" b="1">
                <a:solidFill>
                  <a:schemeClr val="bg1"/>
                </a:solidFill>
              </a:rPr>
              <a:t>mentre quella a carico dell’apprendista preserva la misura del 5,84% </a:t>
            </a:r>
            <a:r>
              <a:rPr lang="it-IT" altLang="it-IT" sz="2400">
                <a:solidFill>
                  <a:schemeClr val="bg1"/>
                </a:solidFill>
              </a:rPr>
              <a:t>solo per il periodo di residua durata del contratto di apprendistato.</a:t>
            </a:r>
          </a:p>
        </p:txBody>
      </p:sp>
      <p:sp>
        <p:nvSpPr>
          <p:cNvPr id="16998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A159852-60E9-47F5-8377-1EAF25E436AC}" type="slidenum">
              <a:rPr lang="it-IT" altLang="it-IT" sz="1200">
                <a:solidFill>
                  <a:srgbClr val="FFFFFF"/>
                </a:solidFill>
              </a:rPr>
              <a:pPr>
                <a:spcBef>
                  <a:spcPct val="0"/>
                </a:spcBef>
                <a:buFontTx/>
                <a:buNone/>
                <a:defRPr/>
              </a:pPr>
              <a:t>141</a:t>
            </a:fld>
            <a:endParaRPr lang="it-IT" altLang="it-IT" sz="1200">
              <a:solidFill>
                <a:srgbClr val="FFFFFF"/>
              </a:solidFill>
            </a:endParaRPr>
          </a:p>
        </p:txBody>
      </p:sp>
      <p:pic>
        <p:nvPicPr>
          <p:cNvPr id="166917"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7939" name="Sottotitolo 2"/>
          <p:cNvSpPr>
            <a:spLocks noGrp="1"/>
          </p:cNvSpPr>
          <p:nvPr>
            <p:ph type="subTitle" idx="1"/>
          </p:nvPr>
        </p:nvSpPr>
        <p:spPr>
          <a:xfrm>
            <a:off x="468313" y="1628775"/>
            <a:ext cx="8151812" cy="4725988"/>
          </a:xfrm>
        </p:spPr>
        <p:txBody>
          <a:bodyPr/>
          <a:lstStyle/>
          <a:p>
            <a:pPr algn="just"/>
            <a:r>
              <a:rPr lang="it-IT" altLang="it-IT" sz="2200">
                <a:solidFill>
                  <a:schemeClr val="bg1"/>
                </a:solidFill>
              </a:rPr>
              <a:t>Secondo il messaggio n. 2243 del 31 maggio 2017 le agevolazioni di natura contributiva ed economica previste dall’art. 47, comma 4, del d.lgs. n. 81/2015 per le assunzioni in contratto di apprendistato di lavoratori beneficiari di indennità di mobilità sarebbero rimaste in vigore non solo per le assunzioni operate entro il 31 dicembre 2016 ed i cui effetti si protraggono dopo detto termine, ma anche per le assunzioni intervenute dopo il 31 dicembre 2016.</a:t>
            </a:r>
          </a:p>
          <a:p>
            <a:pPr algn="just"/>
            <a:r>
              <a:rPr lang="it-IT" altLang="it-IT" sz="2400">
                <a:solidFill>
                  <a:schemeClr val="bg1"/>
                </a:solidFill>
              </a:rPr>
              <a:t>La circ. INPS n. 108/2018 invece ha chiarito che:</a:t>
            </a:r>
          </a:p>
          <a:p>
            <a:pPr algn="just"/>
            <a:r>
              <a:rPr lang="it-IT" altLang="it-IT" sz="2400" b="1" i="1">
                <a:solidFill>
                  <a:schemeClr val="bg1"/>
                </a:solidFill>
              </a:rPr>
              <a:t>A parziale modifica del messaggio n. 2243 del 31 maggio 2017, si precisa che, a seguito dell’intervenuta abrogazione a far tempo dal 1° gennaio 2017 degli articoli 8 e 25 della l. 223/91, tali agevolazioni continuano a restare in vigore solo per le assunzioni operate entro il 31 dicembre 2016 ed i cui effetti si protraggano dopo detto termine.</a:t>
            </a:r>
          </a:p>
        </p:txBody>
      </p:sp>
      <p:sp>
        <p:nvSpPr>
          <p:cNvPr id="171012"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131E5F92-D04B-4A99-BD39-C235F9435EAC}" type="slidenum">
              <a:rPr lang="it-IT" altLang="it-IT" sz="1200">
                <a:solidFill>
                  <a:srgbClr val="FFFFFF"/>
                </a:solidFill>
              </a:rPr>
              <a:pPr>
                <a:spcBef>
                  <a:spcPct val="0"/>
                </a:spcBef>
                <a:buFontTx/>
                <a:buNone/>
                <a:defRPr/>
              </a:pPr>
              <a:t>142</a:t>
            </a:fld>
            <a:endParaRPr lang="it-IT" altLang="it-IT" sz="1200">
              <a:solidFill>
                <a:srgbClr val="FFFFFF"/>
              </a:solidFill>
            </a:endParaRPr>
          </a:p>
        </p:txBody>
      </p:sp>
      <p:pic>
        <p:nvPicPr>
          <p:cNvPr id="167941"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8963" name="Sottotitolo 2"/>
          <p:cNvSpPr>
            <a:spLocks noGrp="1"/>
          </p:cNvSpPr>
          <p:nvPr>
            <p:ph type="subTitle" idx="1"/>
          </p:nvPr>
        </p:nvSpPr>
        <p:spPr>
          <a:xfrm>
            <a:off x="468313" y="1628775"/>
            <a:ext cx="8151812" cy="4725988"/>
          </a:xfrm>
        </p:spPr>
        <p:txBody>
          <a:bodyPr/>
          <a:lstStyle/>
          <a:p>
            <a:pPr algn="just"/>
            <a:r>
              <a:rPr lang="it-IT" altLang="it-IT" sz="2200">
                <a:solidFill>
                  <a:schemeClr val="bg1"/>
                </a:solidFill>
              </a:rPr>
              <a:t>Pertanto il regime contributivo per i percettori di mobilità assunti a far tempo dal 1 gennaio 2017 è quello previsto per le assunzioni con contratto di apprendistato professionalizzante di lavoratori beneficiari di trattamento di disoccupazione.</a:t>
            </a:r>
            <a:endParaRPr lang="it-IT" altLang="it-IT" sz="2400" b="1" i="1">
              <a:solidFill>
                <a:schemeClr val="bg1"/>
              </a:solidFill>
            </a:endParaRPr>
          </a:p>
        </p:txBody>
      </p:sp>
      <p:sp>
        <p:nvSpPr>
          <p:cNvPr id="17203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501DE088-D20C-428D-9ADF-374F230132D6}" type="slidenum">
              <a:rPr lang="it-IT" altLang="it-IT" sz="1200">
                <a:solidFill>
                  <a:srgbClr val="FFFFFF"/>
                </a:solidFill>
              </a:rPr>
              <a:pPr>
                <a:spcBef>
                  <a:spcPct val="0"/>
                </a:spcBef>
                <a:buFontTx/>
                <a:buNone/>
                <a:defRPr/>
              </a:pPr>
              <a:t>143</a:t>
            </a:fld>
            <a:endParaRPr lang="it-IT" altLang="it-IT" sz="1200">
              <a:solidFill>
                <a:srgbClr val="FFFFFF"/>
              </a:solidFill>
            </a:endParaRPr>
          </a:p>
        </p:txBody>
      </p:sp>
      <p:pic>
        <p:nvPicPr>
          <p:cNvPr id="16896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9987" name="Sottotitolo 2"/>
          <p:cNvSpPr>
            <a:spLocks noGrp="1"/>
          </p:cNvSpPr>
          <p:nvPr>
            <p:ph type="subTitle" idx="1"/>
          </p:nvPr>
        </p:nvSpPr>
        <p:spPr>
          <a:xfrm>
            <a:off x="468313" y="1628775"/>
            <a:ext cx="8151812" cy="4725988"/>
          </a:xfrm>
        </p:spPr>
        <p:txBody>
          <a:bodyPr/>
          <a:lstStyle/>
          <a:p>
            <a:pPr algn="just"/>
            <a:endParaRPr lang="it-IT" altLang="it-IT" sz="2800">
              <a:solidFill>
                <a:schemeClr val="bg1"/>
              </a:solidFill>
            </a:endParaRPr>
          </a:p>
          <a:p>
            <a:r>
              <a:rPr lang="it-IT" altLang="it-IT" sz="2400" b="1" u="sng">
                <a:solidFill>
                  <a:srgbClr val="0070C0"/>
                </a:solidFill>
              </a:rPr>
              <a:t>2. beneficiari  indennità disoccupazione</a:t>
            </a:r>
            <a:endParaRPr lang="it-IT" altLang="it-IT" sz="2400">
              <a:solidFill>
                <a:srgbClr val="0070C0"/>
              </a:solidFill>
            </a:endParaRPr>
          </a:p>
          <a:p>
            <a:pPr algn="just"/>
            <a:endParaRPr lang="it-IT" altLang="it-IT" sz="2400">
              <a:solidFill>
                <a:schemeClr val="bg1"/>
              </a:solidFill>
            </a:endParaRPr>
          </a:p>
          <a:p>
            <a:pPr algn="just"/>
            <a:r>
              <a:rPr lang="it-IT" altLang="it-IT" sz="2400">
                <a:solidFill>
                  <a:schemeClr val="bg1"/>
                </a:solidFill>
              </a:rPr>
              <a:t>L’art. 47 del d.lgs. n. 81/2015 ha previsto l’applicazione del contratto di apprendistato professionalizzante anche nei confronti dei "...</a:t>
            </a:r>
            <a:r>
              <a:rPr lang="it-IT" altLang="it-IT" sz="2400" b="1" u="sng">
                <a:solidFill>
                  <a:schemeClr val="bg1"/>
                </a:solidFill>
              </a:rPr>
              <a:t>lavoratori beneficiari...di un trattamento di disoccupazione</a:t>
            </a:r>
            <a:r>
              <a:rPr lang="it-IT" altLang="it-IT" sz="2400">
                <a:solidFill>
                  <a:schemeClr val="bg1"/>
                </a:solidFill>
              </a:rPr>
              <a:t>", allo scopo di favorirne la "...</a:t>
            </a:r>
            <a:r>
              <a:rPr lang="it-IT" altLang="it-IT" sz="2400" b="1" u="sng">
                <a:solidFill>
                  <a:schemeClr val="bg1"/>
                </a:solidFill>
              </a:rPr>
              <a:t>qualificazione o riqualificazione professionale</a:t>
            </a:r>
            <a:r>
              <a:rPr lang="it-IT" altLang="it-IT" sz="2400">
                <a:solidFill>
                  <a:schemeClr val="bg1"/>
                </a:solidFill>
              </a:rPr>
              <a:t>". </a:t>
            </a:r>
          </a:p>
        </p:txBody>
      </p:sp>
      <p:sp>
        <p:nvSpPr>
          <p:cNvPr id="173060"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4816315B-DDB0-4532-AF59-0CDC1D51950A}" type="slidenum">
              <a:rPr lang="it-IT" altLang="it-IT" sz="1200">
                <a:solidFill>
                  <a:srgbClr val="FFFFFF"/>
                </a:solidFill>
              </a:rPr>
              <a:pPr>
                <a:spcBef>
                  <a:spcPct val="0"/>
                </a:spcBef>
                <a:buFontTx/>
                <a:buNone/>
                <a:defRPr/>
              </a:pPr>
              <a:t>144</a:t>
            </a:fld>
            <a:endParaRPr lang="it-IT" altLang="it-IT" sz="1200">
              <a:solidFill>
                <a:srgbClr val="FFFFFF"/>
              </a:solidFill>
            </a:endParaRPr>
          </a:p>
        </p:txBody>
      </p:sp>
      <p:pic>
        <p:nvPicPr>
          <p:cNvPr id="169989"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Sottotitolo 2"/>
          <p:cNvSpPr>
            <a:spLocks noGrp="1"/>
          </p:cNvSpPr>
          <p:nvPr>
            <p:ph type="subTitle" idx="1"/>
          </p:nvPr>
        </p:nvSpPr>
        <p:spPr>
          <a:xfrm>
            <a:off x="468313" y="1628775"/>
            <a:ext cx="8151812" cy="4725988"/>
          </a:xfrm>
        </p:spPr>
        <p:txBody>
          <a:bodyPr/>
          <a:lstStyle/>
          <a:p>
            <a:pPr algn="just">
              <a:defRPr/>
            </a:pPr>
            <a:r>
              <a:rPr lang="it-IT" sz="2400" dirty="0">
                <a:solidFill>
                  <a:schemeClr val="bg1"/>
                </a:solidFill>
              </a:rPr>
              <a:t>Le </a:t>
            </a:r>
            <a:r>
              <a:rPr lang="it-IT" sz="2400" b="1" dirty="0">
                <a:solidFill>
                  <a:schemeClr val="bg1"/>
                </a:solidFill>
              </a:rPr>
              <a:t>deroghe</a:t>
            </a:r>
            <a:r>
              <a:rPr lang="it-IT" sz="2400" dirty="0">
                <a:solidFill>
                  <a:schemeClr val="bg1"/>
                </a:solidFill>
              </a:rPr>
              <a:t> rispetto alla disciplina dell’apprendistato professionalizzante attengono esclusivamente a:</a:t>
            </a:r>
          </a:p>
          <a:p>
            <a:pPr marL="342900" indent="-342900" algn="just">
              <a:buFont typeface="Arial" panose="020B0604020202020204" pitchFamily="34" charset="0"/>
              <a:buChar char="•"/>
              <a:defRPr/>
            </a:pPr>
            <a:r>
              <a:rPr lang="it-IT" sz="2400" dirty="0">
                <a:solidFill>
                  <a:schemeClr val="bg1"/>
                </a:solidFill>
              </a:rPr>
              <a:t>limiti di </a:t>
            </a:r>
            <a:r>
              <a:rPr lang="it-IT" sz="2400" b="1" dirty="0">
                <a:solidFill>
                  <a:schemeClr val="bg1"/>
                </a:solidFill>
              </a:rPr>
              <a:t>età</a:t>
            </a:r>
            <a:r>
              <a:rPr lang="it-IT" sz="2400" dirty="0">
                <a:solidFill>
                  <a:schemeClr val="bg1"/>
                </a:solidFill>
              </a:rPr>
              <a:t>;</a:t>
            </a:r>
          </a:p>
          <a:p>
            <a:pPr marL="342900" indent="-342900" algn="just">
              <a:buFont typeface="Arial" panose="020B0604020202020204" pitchFamily="34" charset="0"/>
              <a:buChar char="•"/>
              <a:defRPr/>
            </a:pPr>
            <a:r>
              <a:rPr lang="it-IT" sz="2400" dirty="0">
                <a:solidFill>
                  <a:schemeClr val="bg1"/>
                </a:solidFill>
              </a:rPr>
              <a:t>disposizioni in materia di </a:t>
            </a:r>
            <a:r>
              <a:rPr lang="it-IT" sz="2400" b="1" dirty="0">
                <a:solidFill>
                  <a:schemeClr val="bg1"/>
                </a:solidFill>
              </a:rPr>
              <a:t>licenziamenti individuali</a:t>
            </a:r>
            <a:r>
              <a:rPr lang="it-IT" sz="2400" dirty="0">
                <a:solidFill>
                  <a:schemeClr val="bg1"/>
                </a:solidFill>
              </a:rPr>
              <a:t>;</a:t>
            </a:r>
          </a:p>
          <a:p>
            <a:pPr marL="342900" indent="-342900" algn="just">
              <a:buFont typeface="Arial" panose="020B0604020202020204" pitchFamily="34" charset="0"/>
              <a:buChar char="•"/>
              <a:defRPr/>
            </a:pPr>
            <a:r>
              <a:rPr lang="it-IT" sz="2400" b="1" dirty="0">
                <a:solidFill>
                  <a:schemeClr val="bg1"/>
                </a:solidFill>
              </a:rPr>
              <a:t>estensione dei benefici contributivi </a:t>
            </a:r>
            <a:r>
              <a:rPr lang="it-IT" sz="2400" dirty="0">
                <a:solidFill>
                  <a:schemeClr val="bg1"/>
                </a:solidFill>
              </a:rPr>
              <a:t>a carico del datore di lavoro per un anno dalla prosecuzione del rapporto di lavoro al termine del periodo di apprendistato. </a:t>
            </a:r>
          </a:p>
        </p:txBody>
      </p:sp>
      <p:sp>
        <p:nvSpPr>
          <p:cNvPr id="174084"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69CC2C0E-08BC-44E5-A436-ADBFE3E694BD}" type="slidenum">
              <a:rPr lang="it-IT" altLang="it-IT" sz="1200">
                <a:solidFill>
                  <a:srgbClr val="FFFFFF"/>
                </a:solidFill>
              </a:rPr>
              <a:pPr>
                <a:spcBef>
                  <a:spcPct val="0"/>
                </a:spcBef>
                <a:buFontTx/>
                <a:buNone/>
                <a:defRPr/>
              </a:pPr>
              <a:t>145</a:t>
            </a:fld>
            <a:endParaRPr lang="it-IT" altLang="it-IT" sz="1200">
              <a:solidFill>
                <a:srgbClr val="FFFFFF"/>
              </a:solidFill>
            </a:endParaRPr>
          </a:p>
        </p:txBody>
      </p:sp>
      <p:pic>
        <p:nvPicPr>
          <p:cNvPr id="171013"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Sottotitolo 2"/>
          <p:cNvSpPr>
            <a:spLocks noGrp="1"/>
          </p:cNvSpPr>
          <p:nvPr>
            <p:ph type="subTitle" idx="1"/>
          </p:nvPr>
        </p:nvSpPr>
        <p:spPr>
          <a:xfrm>
            <a:off x="468313" y="1628775"/>
            <a:ext cx="8151812" cy="4725988"/>
          </a:xfrm>
        </p:spPr>
        <p:txBody>
          <a:bodyPr/>
          <a:lstStyle/>
          <a:p>
            <a:pPr algn="just">
              <a:defRPr/>
            </a:pPr>
            <a:r>
              <a:rPr lang="it-IT" sz="2400" dirty="0">
                <a:solidFill>
                  <a:schemeClr val="bg1"/>
                </a:solidFill>
              </a:rPr>
              <a:t>I </a:t>
            </a:r>
            <a:r>
              <a:rPr lang="it-IT" sz="2400" b="1" dirty="0">
                <a:solidFill>
                  <a:schemeClr val="bg1"/>
                </a:solidFill>
              </a:rPr>
              <a:t>lavoratori interessati </a:t>
            </a:r>
            <a:r>
              <a:rPr lang="it-IT" sz="2400" dirty="0">
                <a:solidFill>
                  <a:schemeClr val="bg1"/>
                </a:solidFill>
              </a:rPr>
              <a:t>sono tassativamente quelli beneficiari di una delle seguenti tipologie di trattamento di disoccupazione: </a:t>
            </a:r>
          </a:p>
          <a:p>
            <a:pPr marL="342900" indent="-342900" algn="just">
              <a:buFont typeface="Arial" panose="020B0604020202020204" pitchFamily="34" charset="0"/>
              <a:buChar char="•"/>
              <a:defRPr/>
            </a:pPr>
            <a:r>
              <a:rPr lang="it-IT" sz="2400" dirty="0">
                <a:solidFill>
                  <a:schemeClr val="bg1"/>
                </a:solidFill>
              </a:rPr>
              <a:t>Nuova Assicurazione Sociale per l’Impiego (</a:t>
            </a:r>
            <a:r>
              <a:rPr lang="it-IT" sz="2400" dirty="0" err="1">
                <a:solidFill>
                  <a:schemeClr val="bg1"/>
                </a:solidFill>
              </a:rPr>
              <a:t>NASpI</a:t>
            </a:r>
            <a:r>
              <a:rPr lang="it-IT" sz="2400" dirty="0">
                <a:solidFill>
                  <a:schemeClr val="bg1"/>
                </a:solidFill>
              </a:rPr>
              <a:t>);</a:t>
            </a:r>
          </a:p>
          <a:p>
            <a:pPr marL="342900" indent="-342900" algn="just">
              <a:buFont typeface="Arial" panose="020B0604020202020204" pitchFamily="34" charset="0"/>
              <a:buChar char="•"/>
              <a:defRPr/>
            </a:pPr>
            <a:r>
              <a:rPr lang="it-IT" sz="2400" dirty="0">
                <a:solidFill>
                  <a:schemeClr val="bg1"/>
                </a:solidFill>
              </a:rPr>
              <a:t>Assicurazione Sociale per l’Impiego (Aspi e </a:t>
            </a:r>
            <a:r>
              <a:rPr lang="it-IT" sz="2400" dirty="0" err="1">
                <a:solidFill>
                  <a:schemeClr val="bg1"/>
                </a:solidFill>
              </a:rPr>
              <a:t>MiniASpi</a:t>
            </a:r>
            <a:r>
              <a:rPr lang="it-IT" sz="2400" dirty="0">
                <a:solidFill>
                  <a:schemeClr val="bg1"/>
                </a:solidFill>
              </a:rPr>
              <a:t>);</a:t>
            </a:r>
          </a:p>
          <a:p>
            <a:pPr marL="342900" indent="-342900" algn="just">
              <a:buFont typeface="Arial" panose="020B0604020202020204" pitchFamily="34" charset="0"/>
              <a:buChar char="•"/>
              <a:defRPr/>
            </a:pPr>
            <a:r>
              <a:rPr lang="it-IT" sz="2400" dirty="0">
                <a:solidFill>
                  <a:schemeClr val="bg1"/>
                </a:solidFill>
              </a:rPr>
              <a:t>indennità speciale di disoccupazione edile;</a:t>
            </a:r>
          </a:p>
          <a:p>
            <a:pPr marL="342900" indent="-342900" algn="just">
              <a:buFont typeface="Arial" panose="020B0604020202020204" pitchFamily="34" charset="0"/>
              <a:buChar char="•"/>
              <a:defRPr/>
            </a:pPr>
            <a:r>
              <a:rPr lang="it-IT" sz="2400" dirty="0">
                <a:solidFill>
                  <a:schemeClr val="bg1"/>
                </a:solidFill>
              </a:rPr>
              <a:t>indennità di disoccupazione per i lavoratori con rapporto di collaborazione coordinata e continuativa (DIS-COLL). </a:t>
            </a:r>
          </a:p>
        </p:txBody>
      </p:sp>
      <p:sp>
        <p:nvSpPr>
          <p:cNvPr id="17510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F22C8C0D-7519-45A8-9493-CFC1492130A9}" type="slidenum">
              <a:rPr lang="it-IT" altLang="it-IT" sz="1200">
                <a:solidFill>
                  <a:srgbClr val="FFFFFF"/>
                </a:solidFill>
              </a:rPr>
              <a:pPr>
                <a:spcBef>
                  <a:spcPct val="0"/>
                </a:spcBef>
                <a:buFontTx/>
                <a:buNone/>
                <a:defRPr/>
              </a:pPr>
              <a:t>146</a:t>
            </a:fld>
            <a:endParaRPr lang="it-IT" altLang="it-IT" sz="1200">
              <a:solidFill>
                <a:srgbClr val="FFFFFF"/>
              </a:solidFill>
            </a:endParaRPr>
          </a:p>
        </p:txBody>
      </p:sp>
      <p:pic>
        <p:nvPicPr>
          <p:cNvPr id="172037"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3059" name="Sottotitolo 2"/>
          <p:cNvSpPr>
            <a:spLocks noGrp="1"/>
          </p:cNvSpPr>
          <p:nvPr>
            <p:ph type="subTitle" idx="1"/>
          </p:nvPr>
        </p:nvSpPr>
        <p:spPr>
          <a:xfrm>
            <a:off x="468313" y="1628775"/>
            <a:ext cx="8151812" cy="4725988"/>
          </a:xfrm>
        </p:spPr>
        <p:txBody>
          <a:bodyPr/>
          <a:lstStyle/>
          <a:p>
            <a:pPr algn="just"/>
            <a:endParaRPr lang="it-IT" altLang="it-IT" sz="2200">
              <a:solidFill>
                <a:srgbClr val="000000"/>
              </a:solidFill>
            </a:endParaRPr>
          </a:p>
          <a:p>
            <a:pPr algn="just"/>
            <a:r>
              <a:rPr lang="it-IT" altLang="it-IT" sz="2200">
                <a:solidFill>
                  <a:srgbClr val="000000"/>
                </a:solidFill>
              </a:rPr>
              <a:t>L’assunzione agevolata in discorso si riferisce a </a:t>
            </a:r>
            <a:r>
              <a:rPr lang="it-IT" altLang="it-IT" sz="2200" b="1">
                <a:solidFill>
                  <a:srgbClr val="000000"/>
                </a:solidFill>
              </a:rPr>
              <a:t>lavoratori destinatari di un trattamento di disoccupazion</a:t>
            </a:r>
            <a:r>
              <a:rPr lang="it-IT" altLang="it-IT" sz="2200">
                <a:solidFill>
                  <a:srgbClr val="000000"/>
                </a:solidFill>
              </a:rPr>
              <a:t>e, quindi anche ai soggetti che, avendo inoltrato istanza per il riconoscimento del trattamento medesimo, abbiano titolo alla prestazione ancorché non l’abbiano ancora percepita (la circ. INPS 108/2018 ha ribadito che si tratta di soggetti che abbiano già ricevuto comunicazione dell’accoglimento della domanda di indennità di disoccupazione ed assunti non precedentemente alla data di decorrenza della prestazione riconosciuta al lavoratore, risultando altrimenti mancante uno dei requisiti costitutivi della fattispecie contrattuale).</a:t>
            </a:r>
          </a:p>
          <a:p>
            <a:pPr algn="just"/>
            <a:endParaRPr lang="it-IT" altLang="it-IT" sz="2200">
              <a:solidFill>
                <a:srgbClr val="000000"/>
              </a:solidFill>
            </a:endParaRPr>
          </a:p>
        </p:txBody>
      </p:sp>
      <p:sp>
        <p:nvSpPr>
          <p:cNvPr id="176132"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2C948A87-EBC6-42BD-B63C-F8819A0DE663}" type="slidenum">
              <a:rPr lang="it-IT" altLang="it-IT" sz="1200">
                <a:solidFill>
                  <a:srgbClr val="FFFFFF"/>
                </a:solidFill>
              </a:rPr>
              <a:pPr>
                <a:spcBef>
                  <a:spcPct val="0"/>
                </a:spcBef>
                <a:buFontTx/>
                <a:buNone/>
                <a:defRPr/>
              </a:pPr>
              <a:t>147</a:t>
            </a:fld>
            <a:endParaRPr lang="it-IT" altLang="it-IT" sz="1200">
              <a:solidFill>
                <a:srgbClr val="FFFFFF"/>
              </a:solidFill>
            </a:endParaRPr>
          </a:p>
        </p:txBody>
      </p:sp>
      <p:pic>
        <p:nvPicPr>
          <p:cNvPr id="173061"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083" name="Sottotitolo 2"/>
          <p:cNvSpPr>
            <a:spLocks noGrp="1"/>
          </p:cNvSpPr>
          <p:nvPr>
            <p:ph type="subTitle" idx="1"/>
          </p:nvPr>
        </p:nvSpPr>
        <p:spPr>
          <a:xfrm>
            <a:off x="468313" y="1628775"/>
            <a:ext cx="8151812" cy="4725988"/>
          </a:xfrm>
        </p:spPr>
        <p:txBody>
          <a:bodyPr/>
          <a:lstStyle/>
          <a:p>
            <a:pPr algn="just"/>
            <a:r>
              <a:rPr lang="it-IT" altLang="it-IT" sz="2200">
                <a:solidFill>
                  <a:srgbClr val="000000"/>
                </a:solidFill>
              </a:rPr>
              <a:t>Il </a:t>
            </a:r>
            <a:r>
              <a:rPr lang="it-IT" altLang="it-IT" sz="2200" b="1">
                <a:solidFill>
                  <a:srgbClr val="000000"/>
                </a:solidFill>
              </a:rPr>
              <a:t>regime contributivo </a:t>
            </a:r>
            <a:r>
              <a:rPr lang="it-IT" altLang="it-IT" sz="2200">
                <a:solidFill>
                  <a:srgbClr val="000000"/>
                </a:solidFill>
              </a:rPr>
              <a:t>dei lavoratori assunti in contratto di apprendistato professionalizzante ex art. 47, c. 4, </a:t>
            </a:r>
            <a:r>
              <a:rPr lang="it-IT" altLang="it-IT" sz="2200" b="1">
                <a:solidFill>
                  <a:srgbClr val="000000"/>
                </a:solidFill>
              </a:rPr>
              <a:t>è il medesimo previsto dalla disciplina vigente per le assunzioni in apprendistato professionalizzante sulla base del regime ordinario</a:t>
            </a:r>
            <a:r>
              <a:rPr lang="it-IT" altLang="it-IT" sz="2200">
                <a:solidFill>
                  <a:srgbClr val="000000"/>
                </a:solidFill>
              </a:rPr>
              <a:t>, fatta eccezione per le specifiche deroghe espressamente contemplate dalla legge.</a:t>
            </a:r>
          </a:p>
        </p:txBody>
      </p:sp>
      <p:sp>
        <p:nvSpPr>
          <p:cNvPr id="17715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0C179A50-F5A8-488F-B711-055C0D5B3AD8}" type="slidenum">
              <a:rPr lang="it-IT" altLang="it-IT" sz="1200">
                <a:solidFill>
                  <a:srgbClr val="FFFFFF"/>
                </a:solidFill>
              </a:rPr>
              <a:pPr>
                <a:spcBef>
                  <a:spcPct val="0"/>
                </a:spcBef>
                <a:buFontTx/>
                <a:buNone/>
                <a:defRPr/>
              </a:pPr>
              <a:t>148</a:t>
            </a:fld>
            <a:endParaRPr lang="it-IT" altLang="it-IT" sz="1200">
              <a:solidFill>
                <a:srgbClr val="FFFFFF"/>
              </a:solidFill>
            </a:endParaRPr>
          </a:p>
        </p:txBody>
      </p:sp>
      <p:pic>
        <p:nvPicPr>
          <p:cNvPr id="17408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5107" name="Sottotitolo 2"/>
          <p:cNvSpPr>
            <a:spLocks noGrp="1"/>
          </p:cNvSpPr>
          <p:nvPr>
            <p:ph type="subTitle" idx="1"/>
          </p:nvPr>
        </p:nvSpPr>
        <p:spPr>
          <a:xfrm>
            <a:off x="468313" y="1628775"/>
            <a:ext cx="8151812" cy="4725988"/>
          </a:xfrm>
        </p:spPr>
        <p:txBody>
          <a:bodyPr/>
          <a:lstStyle/>
          <a:p>
            <a:pPr algn="just"/>
            <a:r>
              <a:rPr lang="it-IT" altLang="it-IT" sz="2400">
                <a:solidFill>
                  <a:schemeClr val="bg1"/>
                </a:solidFill>
              </a:rPr>
              <a:t>Si applica la </a:t>
            </a:r>
            <a:r>
              <a:rPr lang="it-IT" altLang="it-IT" sz="2400" b="1">
                <a:solidFill>
                  <a:schemeClr val="bg1"/>
                </a:solidFill>
              </a:rPr>
              <a:t>riduzione</a:t>
            </a:r>
            <a:r>
              <a:rPr lang="it-IT" altLang="it-IT" sz="2400">
                <a:solidFill>
                  <a:schemeClr val="bg1"/>
                </a:solidFill>
              </a:rPr>
              <a:t> dell’aliquota contributiva, a carico del datore di lavoro, </a:t>
            </a:r>
            <a:r>
              <a:rPr lang="it-IT" altLang="it-IT" sz="2400" b="1">
                <a:solidFill>
                  <a:schemeClr val="bg1"/>
                </a:solidFill>
              </a:rPr>
              <a:t>alla misura prevista per gli apprendisti per tutta la durata del periodo di formazione</a:t>
            </a:r>
            <a:r>
              <a:rPr lang="it-IT" altLang="it-IT" sz="2400">
                <a:solidFill>
                  <a:schemeClr val="bg1"/>
                </a:solidFill>
              </a:rPr>
              <a:t>, che non può eccedere il limite di tre anni, elevabile a cinque per il settore artigiano edile e non. </a:t>
            </a:r>
          </a:p>
          <a:p>
            <a:pPr algn="just"/>
            <a:r>
              <a:rPr lang="it-IT" altLang="it-IT" sz="2400">
                <a:solidFill>
                  <a:schemeClr val="bg1"/>
                </a:solidFill>
              </a:rPr>
              <a:t>Quindi, l’aliquota contributiva a carico del datore di lavoro per il periodo dell’apprendistato è pari al 10% della retribuzione imponibile; per i datori di lavoro che occupano fino a nove dipendenti, detta aliquota è pari all’1,5% nel primo anno di contratto, al 3,0% nel secondo anno di contratto, per tornare all’ordinaria misura del 10% negli anni successivi al secondo. </a:t>
            </a:r>
          </a:p>
        </p:txBody>
      </p:sp>
      <p:sp>
        <p:nvSpPr>
          <p:cNvPr id="178180"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530B68B4-B247-4B8D-8EA7-43008F13B450}" type="slidenum">
              <a:rPr lang="it-IT" altLang="it-IT" sz="1200">
                <a:solidFill>
                  <a:srgbClr val="FFFFFF"/>
                </a:solidFill>
              </a:rPr>
              <a:pPr>
                <a:spcBef>
                  <a:spcPct val="0"/>
                </a:spcBef>
                <a:buFontTx/>
                <a:buNone/>
                <a:defRPr/>
              </a:pPr>
              <a:t>149</a:t>
            </a:fld>
            <a:endParaRPr lang="it-IT" altLang="it-IT" sz="1200">
              <a:solidFill>
                <a:srgbClr val="FFFFFF"/>
              </a:solidFill>
            </a:endParaRPr>
          </a:p>
        </p:txBody>
      </p:sp>
      <p:pic>
        <p:nvPicPr>
          <p:cNvPr id="175109"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6131" name="Sottotitolo 2"/>
          <p:cNvSpPr>
            <a:spLocks noGrp="1"/>
          </p:cNvSpPr>
          <p:nvPr>
            <p:ph type="subTitle" idx="1"/>
          </p:nvPr>
        </p:nvSpPr>
        <p:spPr>
          <a:xfrm>
            <a:off x="468313" y="1628775"/>
            <a:ext cx="8151812" cy="4725988"/>
          </a:xfrm>
        </p:spPr>
        <p:txBody>
          <a:bodyPr/>
          <a:lstStyle/>
          <a:p>
            <a:pPr algn="just"/>
            <a:r>
              <a:rPr lang="it-IT" altLang="it-IT" sz="2400" dirty="0">
                <a:solidFill>
                  <a:schemeClr val="bg1"/>
                </a:solidFill>
              </a:rPr>
              <a:t>Si applica la </a:t>
            </a:r>
            <a:r>
              <a:rPr lang="it-IT" altLang="it-IT" sz="2400" b="1" dirty="0">
                <a:solidFill>
                  <a:schemeClr val="bg1"/>
                </a:solidFill>
              </a:rPr>
              <a:t>contribuzione di finanziamento della </a:t>
            </a:r>
            <a:r>
              <a:rPr lang="it-IT" altLang="it-IT" sz="2400" b="1" dirty="0" err="1">
                <a:solidFill>
                  <a:schemeClr val="bg1"/>
                </a:solidFill>
              </a:rPr>
              <a:t>NASpI</a:t>
            </a:r>
            <a:r>
              <a:rPr lang="it-IT" altLang="it-IT" sz="2400" dirty="0">
                <a:solidFill>
                  <a:schemeClr val="bg1"/>
                </a:solidFill>
              </a:rPr>
              <a:t>, la cui misura ordinaria è pari all’1,31%, e di quella di finanziamento dei fondi interprofessionali per la formazione continua.</a:t>
            </a:r>
          </a:p>
          <a:p>
            <a:pPr algn="just"/>
            <a:r>
              <a:rPr lang="it-IT" altLang="it-IT" sz="2400" dirty="0">
                <a:solidFill>
                  <a:schemeClr val="bg1"/>
                </a:solidFill>
              </a:rPr>
              <a:t>Si applica </a:t>
            </a:r>
            <a:r>
              <a:rPr lang="it-IT" altLang="it-IT" sz="2400" b="1" dirty="0">
                <a:solidFill>
                  <a:schemeClr val="bg1"/>
                </a:solidFill>
              </a:rPr>
              <a:t>l’aliquota contributiva a carico dell’apprendista </a:t>
            </a:r>
            <a:r>
              <a:rPr lang="it-IT" altLang="it-IT" sz="2400" dirty="0">
                <a:solidFill>
                  <a:schemeClr val="bg1"/>
                </a:solidFill>
              </a:rPr>
              <a:t>nella misura pari alla contribuzione per l’invalidità, la vecchiaia e i superstiti prevista dall’assicurazione generale obbligatoria con una riduzione di tre punti (</a:t>
            </a:r>
            <a:r>
              <a:rPr lang="it-IT" altLang="it-IT" sz="2400" b="1" dirty="0">
                <a:solidFill>
                  <a:schemeClr val="bg1"/>
                </a:solidFill>
              </a:rPr>
              <a:t>allo stato 5,84%</a:t>
            </a:r>
            <a:r>
              <a:rPr lang="it-IT" altLang="it-IT" sz="2400" dirty="0">
                <a:solidFill>
                  <a:schemeClr val="bg1"/>
                </a:solidFill>
              </a:rPr>
              <a:t>)</a:t>
            </a:r>
            <a:r>
              <a:rPr lang="it-IT" altLang="it-IT" sz="2400" b="1" dirty="0">
                <a:solidFill>
                  <a:schemeClr val="bg1"/>
                </a:solidFill>
              </a:rPr>
              <a:t>, </a:t>
            </a:r>
            <a:r>
              <a:rPr lang="it-IT" altLang="it-IT" sz="2400" dirty="0">
                <a:solidFill>
                  <a:schemeClr val="bg1"/>
                </a:solidFill>
              </a:rPr>
              <a:t>per tutta la durata del periodo di formazione, che non può eccedere il limite di tre anni, aumentato a cinque per l’artigianato.</a:t>
            </a:r>
          </a:p>
        </p:txBody>
      </p:sp>
      <p:sp>
        <p:nvSpPr>
          <p:cNvPr id="179204"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AF5BAA39-7628-4A51-859F-2A6B85579DA1}" type="slidenum">
              <a:rPr lang="it-IT" altLang="it-IT" sz="1200">
                <a:solidFill>
                  <a:srgbClr val="FFFFFF"/>
                </a:solidFill>
              </a:rPr>
              <a:pPr>
                <a:spcBef>
                  <a:spcPct val="0"/>
                </a:spcBef>
                <a:buFontTx/>
                <a:buNone/>
                <a:defRPr/>
              </a:pPr>
              <a:t>150</a:t>
            </a:fld>
            <a:endParaRPr lang="it-IT" altLang="it-IT" sz="1200">
              <a:solidFill>
                <a:srgbClr val="FFFFFF"/>
              </a:solidFill>
            </a:endParaRPr>
          </a:p>
        </p:txBody>
      </p:sp>
      <p:pic>
        <p:nvPicPr>
          <p:cNvPr id="176133"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7155" name="Sottotitolo 2"/>
          <p:cNvSpPr>
            <a:spLocks noGrp="1"/>
          </p:cNvSpPr>
          <p:nvPr>
            <p:ph type="subTitle" idx="1"/>
          </p:nvPr>
        </p:nvSpPr>
        <p:spPr>
          <a:xfrm>
            <a:off x="468313" y="1628775"/>
            <a:ext cx="8151812" cy="4725988"/>
          </a:xfrm>
        </p:spPr>
        <p:txBody>
          <a:bodyPr/>
          <a:lstStyle/>
          <a:p>
            <a:pPr algn="just"/>
            <a:endParaRPr lang="it-IT" altLang="it-IT" sz="2400">
              <a:solidFill>
                <a:schemeClr val="bg1"/>
              </a:solidFill>
            </a:endParaRPr>
          </a:p>
          <a:p>
            <a:pPr algn="just"/>
            <a:r>
              <a:rPr lang="it-IT" altLang="it-IT" sz="2400">
                <a:solidFill>
                  <a:schemeClr val="bg1"/>
                </a:solidFill>
              </a:rPr>
              <a:t>E’ prevista </a:t>
            </a:r>
            <a:r>
              <a:rPr lang="it-IT" altLang="it-IT" sz="2400" b="1">
                <a:solidFill>
                  <a:schemeClr val="bg1"/>
                </a:solidFill>
              </a:rPr>
              <a:t>l’esclusione della conservazione dei benefici contributivi in capo al datore di lavoro</a:t>
            </a:r>
            <a:r>
              <a:rPr lang="it-IT" altLang="it-IT" sz="2400">
                <a:solidFill>
                  <a:schemeClr val="bg1"/>
                </a:solidFill>
              </a:rPr>
              <a:t> e al lavoratore per un anno dalla prosecuzione del rapporto di lavoro al termine del periodo di formazione, tipici dei rapporti di apprendistato.</a:t>
            </a:r>
          </a:p>
        </p:txBody>
      </p:sp>
      <p:sp>
        <p:nvSpPr>
          <p:cNvPr id="18022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432AEDC0-127F-4AB6-9C39-904A37DCAC18}" type="slidenum">
              <a:rPr lang="it-IT" altLang="it-IT" sz="1200">
                <a:solidFill>
                  <a:srgbClr val="FFFFFF"/>
                </a:solidFill>
              </a:rPr>
              <a:pPr>
                <a:spcBef>
                  <a:spcPct val="0"/>
                </a:spcBef>
                <a:buFontTx/>
                <a:buNone/>
                <a:defRPr/>
              </a:pPr>
              <a:t>151</a:t>
            </a:fld>
            <a:endParaRPr lang="it-IT" altLang="it-IT" sz="1200">
              <a:solidFill>
                <a:srgbClr val="FFFFFF"/>
              </a:solidFill>
            </a:endParaRPr>
          </a:p>
        </p:txBody>
      </p:sp>
      <p:pic>
        <p:nvPicPr>
          <p:cNvPr id="177157"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8179" name="Sottotitolo 2"/>
          <p:cNvSpPr>
            <a:spLocks noGrp="1"/>
          </p:cNvSpPr>
          <p:nvPr>
            <p:ph type="subTitle" idx="1"/>
          </p:nvPr>
        </p:nvSpPr>
        <p:spPr>
          <a:xfrm>
            <a:off x="468313" y="1628775"/>
            <a:ext cx="8151812" cy="4725988"/>
          </a:xfrm>
        </p:spPr>
        <p:txBody>
          <a:bodyPr/>
          <a:lstStyle/>
          <a:p>
            <a:r>
              <a:rPr lang="it-IT" altLang="it-IT" sz="2400" b="1" u="sng" dirty="0">
                <a:solidFill>
                  <a:srgbClr val="000000"/>
                </a:solidFill>
              </a:rPr>
              <a:t>L’aliquota complessiva da versare</a:t>
            </a:r>
          </a:p>
          <a:p>
            <a:pPr algn="just"/>
            <a:r>
              <a:rPr lang="it-IT" altLang="it-IT" sz="2000" dirty="0">
                <a:solidFill>
                  <a:srgbClr val="000000"/>
                </a:solidFill>
              </a:rPr>
              <a:t>Nel periodo di durata del regime agevolato (massimo 36 mesi, elevabili a 60 nel settore dell’artigianato edile non), l’aliquota complessiva da versare, per i datori di lavoro con più di nove dipendenti, è pari al 17,45% (11,61% a carico del datore di lavoro + 5,84% a carico dell’apprendista). </a:t>
            </a:r>
          </a:p>
          <a:p>
            <a:pPr algn="just"/>
            <a:r>
              <a:rPr lang="it-IT" altLang="it-IT" sz="2000" dirty="0">
                <a:solidFill>
                  <a:srgbClr val="000000"/>
                </a:solidFill>
              </a:rPr>
              <a:t>Per i datori di lavoro con un numero di dipendenti non superiore a nove, l’aliquota complessiva è pari al 8,95% (3,11% a carico del datore di lavoro + 5,84% a carico dell’apprendista) per i primi 12 mesi, 10,45% (4,61% a carico del datore di lavoro e 5,84% a carico dell’apprendista) per i mesi dal 13° al 24°, e 17,45% (11,61% a carico del datore di lavoro + 5,84% a carico dell’apprendista) dal 25° al 36° mese (60° per artigianato edile e non).</a:t>
            </a:r>
          </a:p>
        </p:txBody>
      </p:sp>
      <p:sp>
        <p:nvSpPr>
          <p:cNvPr id="181252"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6672A155-3564-4A86-B458-2F86B53E5A6B}" type="slidenum">
              <a:rPr lang="it-IT" altLang="it-IT" sz="1200">
                <a:solidFill>
                  <a:srgbClr val="FFFFFF"/>
                </a:solidFill>
              </a:rPr>
              <a:pPr>
                <a:spcBef>
                  <a:spcPct val="0"/>
                </a:spcBef>
                <a:buFontTx/>
                <a:buNone/>
                <a:defRPr/>
              </a:pPr>
              <a:t>152</a:t>
            </a:fld>
            <a:endParaRPr lang="it-IT" altLang="it-IT" sz="1200">
              <a:solidFill>
                <a:srgbClr val="FFFFFF"/>
              </a:solidFill>
            </a:endParaRPr>
          </a:p>
        </p:txBody>
      </p:sp>
      <p:pic>
        <p:nvPicPr>
          <p:cNvPr id="178181"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9203" name="Sottotitolo 2"/>
          <p:cNvSpPr>
            <a:spLocks noGrp="1"/>
          </p:cNvSpPr>
          <p:nvPr>
            <p:ph type="subTitle" idx="1"/>
          </p:nvPr>
        </p:nvSpPr>
        <p:spPr>
          <a:xfrm>
            <a:off x="468313" y="1628775"/>
            <a:ext cx="8151812" cy="4725988"/>
          </a:xfrm>
        </p:spPr>
        <p:txBody>
          <a:bodyPr/>
          <a:lstStyle/>
          <a:p>
            <a:pPr algn="just"/>
            <a:r>
              <a:rPr lang="it-IT" altLang="it-IT" sz="2000">
                <a:solidFill>
                  <a:srgbClr val="000000"/>
                </a:solidFill>
              </a:rPr>
              <a:t>Inoltre, in caso di assunzione presso datori di lavoro rientranti nel campo di applicazione delle integrazioni salariali, la misura della contribuzione è incrementata ex art. 2, d.lgs. n. 148/2015, in conseguenza dell’aumento contributivo a titolo di Cigo/Cigs. Analogamente, in caso di assunzione presso datori di lavoro soggetti alla disciplina dei Fondi di solidarietà di cui al Titolo II del d.lgs. n. 148/2015, la contribuzione dovuta è incrementata dalla relativa contribuzione di finanziamento.</a:t>
            </a:r>
          </a:p>
          <a:p>
            <a:pPr algn="just"/>
            <a:r>
              <a:rPr lang="it-IT" altLang="it-IT" sz="2400" b="1" u="sng">
                <a:solidFill>
                  <a:srgbClr val="000000"/>
                </a:solidFill>
              </a:rPr>
              <a:t>Diversamente da quanto previsto per le assunzioni in apprendistato professionalizzante di percettori di indennità di mobilità, non si ha diritto ad alcun incentivo di tipo economico, poiché il D.Lgs. n. 81/2015 nulla specifica in proposito.</a:t>
            </a: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EA6B1420-D1FD-4B2B-AEC6-E12582F36582}" type="slidenum">
              <a:rPr lang="it-IT" altLang="it-IT" sz="1200">
                <a:solidFill>
                  <a:srgbClr val="FFFFFF"/>
                </a:solidFill>
              </a:rPr>
              <a:pPr>
                <a:spcBef>
                  <a:spcPct val="0"/>
                </a:spcBef>
                <a:buFontTx/>
                <a:buNone/>
                <a:defRPr/>
              </a:pPr>
              <a:t>153</a:t>
            </a:fld>
            <a:endParaRPr lang="it-IT" altLang="it-IT" sz="1200">
              <a:solidFill>
                <a:srgbClr val="FFFFFF"/>
              </a:solidFill>
            </a:endParaRPr>
          </a:p>
        </p:txBody>
      </p:sp>
      <p:pic>
        <p:nvPicPr>
          <p:cNvPr id="17920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0227" name="Sottotitolo 2"/>
          <p:cNvSpPr>
            <a:spLocks noGrp="1"/>
          </p:cNvSpPr>
          <p:nvPr>
            <p:ph type="subTitle" idx="1"/>
          </p:nvPr>
        </p:nvSpPr>
        <p:spPr>
          <a:xfrm>
            <a:off x="1371600" y="2259013"/>
            <a:ext cx="6400800" cy="1125537"/>
          </a:xfrm>
        </p:spPr>
        <p:txBody>
          <a:bodyPr/>
          <a:lstStyle/>
          <a:p>
            <a:pPr eaLnBrk="1" hangingPunct="1"/>
            <a:r>
              <a:rPr lang="it-IT" altLang="it-IT" b="1" dirty="0">
                <a:solidFill>
                  <a:srgbClr val="00B050"/>
                </a:solidFill>
              </a:rPr>
              <a:t>6.</a:t>
            </a:r>
          </a:p>
          <a:p>
            <a:pPr eaLnBrk="1" hangingPunct="1"/>
            <a:r>
              <a:rPr lang="it-IT" altLang="it-IT" b="1" dirty="0">
                <a:solidFill>
                  <a:srgbClr val="00B050"/>
                </a:solidFill>
              </a:rPr>
              <a:t>CONTRIBUZIONE E INCENTIVI </a:t>
            </a:r>
          </a:p>
          <a:p>
            <a:pPr eaLnBrk="1" hangingPunct="1"/>
            <a:r>
              <a:rPr lang="it-IT" altLang="it-IT" b="1" dirty="0">
                <a:solidFill>
                  <a:srgbClr val="00B050"/>
                </a:solidFill>
              </a:rPr>
              <a:t>PER LE ASSUNZIONI </a:t>
            </a:r>
          </a:p>
          <a:p>
            <a:pPr eaLnBrk="1" hangingPunct="1"/>
            <a:r>
              <a:rPr lang="it-IT" altLang="it-IT" b="1" dirty="0">
                <a:solidFill>
                  <a:srgbClr val="00B050"/>
                </a:solidFill>
              </a:rPr>
              <a:t>IN VIGORE AL 2019 </a:t>
            </a:r>
          </a:p>
        </p:txBody>
      </p:sp>
      <p:sp>
        <p:nvSpPr>
          <p:cNvPr id="183300"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B1F860A9-2A27-4C4F-A2CB-40663FAA377A}" type="slidenum">
              <a:rPr lang="it-IT" altLang="it-IT" sz="1200">
                <a:solidFill>
                  <a:srgbClr val="FFFFFF"/>
                </a:solidFill>
              </a:rPr>
              <a:pPr>
                <a:spcBef>
                  <a:spcPct val="0"/>
                </a:spcBef>
                <a:buFontTx/>
                <a:buNone/>
                <a:defRPr/>
              </a:pPr>
              <a:t>154</a:t>
            </a:fld>
            <a:endParaRPr lang="it-IT" altLang="it-IT" sz="1200">
              <a:solidFill>
                <a:srgbClr val="FFFFFF"/>
              </a:solidFill>
            </a:endParaRPr>
          </a:p>
        </p:txBody>
      </p:sp>
      <p:pic>
        <p:nvPicPr>
          <p:cNvPr id="180229"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Tabella 4"/>
          <p:cNvGraphicFramePr>
            <a:graphicFrameLocks noGrp="1"/>
          </p:cNvGraphicFramePr>
          <p:nvPr/>
        </p:nvGraphicFramePr>
        <p:xfrm>
          <a:off x="468313" y="1600200"/>
          <a:ext cx="8151810" cy="3035300"/>
        </p:xfrm>
        <a:graphic>
          <a:graphicData uri="http://schemas.openxmlformats.org/drawingml/2006/table">
            <a:tbl>
              <a:tblPr/>
              <a:tblGrid>
                <a:gridCol w="1630362">
                  <a:extLst>
                    <a:ext uri="{9D8B030D-6E8A-4147-A177-3AD203B41FA5}">
                      <a16:colId xmlns:a16="http://schemas.microsoft.com/office/drawing/2014/main" val="20000"/>
                    </a:ext>
                  </a:extLst>
                </a:gridCol>
                <a:gridCol w="1630362">
                  <a:extLst>
                    <a:ext uri="{9D8B030D-6E8A-4147-A177-3AD203B41FA5}">
                      <a16:colId xmlns:a16="http://schemas.microsoft.com/office/drawing/2014/main" val="20001"/>
                    </a:ext>
                  </a:extLst>
                </a:gridCol>
                <a:gridCol w="1630362">
                  <a:extLst>
                    <a:ext uri="{9D8B030D-6E8A-4147-A177-3AD203B41FA5}">
                      <a16:colId xmlns:a16="http://schemas.microsoft.com/office/drawing/2014/main" val="20002"/>
                    </a:ext>
                  </a:extLst>
                </a:gridCol>
                <a:gridCol w="1630362">
                  <a:extLst>
                    <a:ext uri="{9D8B030D-6E8A-4147-A177-3AD203B41FA5}">
                      <a16:colId xmlns:a16="http://schemas.microsoft.com/office/drawing/2014/main" val="20003"/>
                    </a:ext>
                  </a:extLst>
                </a:gridCol>
                <a:gridCol w="1630362">
                  <a:extLst>
                    <a:ext uri="{9D8B030D-6E8A-4147-A177-3AD203B41FA5}">
                      <a16:colId xmlns:a16="http://schemas.microsoft.com/office/drawing/2014/main" val="20004"/>
                    </a:ext>
                  </a:extLst>
                </a:gridCol>
              </a:tblGrid>
              <a:tr h="320873">
                <a:tc gridSpan="5">
                  <a:txBody>
                    <a:bodyPr/>
                    <a:lstStyle/>
                    <a:p>
                      <a:pPr algn="ctr"/>
                      <a:r>
                        <a:rPr lang="it-IT" sz="2000" b="1" dirty="0">
                          <a:solidFill>
                            <a:schemeClr val="tx1"/>
                          </a:solidFill>
                          <a:effectLst/>
                          <a:latin typeface="+mn-lt"/>
                        </a:rPr>
                        <a:t>CONTRIBUZIONE APPRENDISTI DAL 1° SETTEMBRE 2015 </a:t>
                      </a:r>
                    </a:p>
                  </a:txBody>
                  <a:tcPr marL="16353" marR="32418" marT="8033" marB="803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0000"/>
                  </a:ext>
                </a:extLst>
              </a:tr>
              <a:tr h="503756">
                <a:tc>
                  <a:txBody>
                    <a:bodyPr/>
                    <a:lstStyle/>
                    <a:p>
                      <a:pPr algn="ctr"/>
                      <a:r>
                        <a:rPr lang="it-IT" sz="1600" b="0" dirty="0">
                          <a:solidFill>
                            <a:srgbClr val="444444"/>
                          </a:solidFill>
                          <a:effectLst/>
                          <a:latin typeface="+mn-lt"/>
                        </a:rPr>
                        <a:t> </a:t>
                      </a:r>
                    </a:p>
                  </a:txBody>
                  <a:tcPr marL="16353" marR="32418" marT="8033" marB="8033">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tx1">
                        <a:lumMod val="95000"/>
                      </a:schemeClr>
                    </a:solidFill>
                  </a:tcPr>
                </a:tc>
                <a:tc>
                  <a:txBody>
                    <a:bodyPr/>
                    <a:lstStyle/>
                    <a:p>
                      <a:pPr algn="ctr"/>
                      <a:r>
                        <a:rPr lang="it-IT" sz="1600" b="0" dirty="0">
                          <a:solidFill>
                            <a:srgbClr val="444444"/>
                          </a:solidFill>
                          <a:effectLst/>
                          <a:latin typeface="+mn-lt"/>
                        </a:rPr>
                        <a:t>1° anno di contratto</a:t>
                      </a:r>
                    </a:p>
                  </a:txBody>
                  <a:tcPr marL="16353" marR="32418" marT="8033" marB="8033"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tx1">
                        <a:lumMod val="95000"/>
                      </a:schemeClr>
                    </a:solidFill>
                  </a:tcPr>
                </a:tc>
                <a:tc>
                  <a:txBody>
                    <a:bodyPr/>
                    <a:lstStyle/>
                    <a:p>
                      <a:pPr algn="ctr"/>
                      <a:r>
                        <a:rPr lang="it-IT" sz="1600" b="0" dirty="0">
                          <a:solidFill>
                            <a:srgbClr val="444444"/>
                          </a:solidFill>
                          <a:effectLst/>
                          <a:latin typeface="+mn-lt"/>
                        </a:rPr>
                        <a:t>2° anno di contratto</a:t>
                      </a:r>
                    </a:p>
                  </a:txBody>
                  <a:tcPr marL="16353" marR="32418" marT="8033" marB="8033"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tx1">
                        <a:lumMod val="95000"/>
                      </a:schemeClr>
                    </a:solidFill>
                  </a:tcPr>
                </a:tc>
                <a:tc>
                  <a:txBody>
                    <a:bodyPr/>
                    <a:lstStyle/>
                    <a:p>
                      <a:pPr algn="ctr"/>
                      <a:r>
                        <a:rPr lang="it-IT" sz="1600" b="0" dirty="0">
                          <a:solidFill>
                            <a:srgbClr val="444444"/>
                          </a:solidFill>
                          <a:effectLst/>
                          <a:latin typeface="+mn-lt"/>
                        </a:rPr>
                        <a:t>3° anno di contratto</a:t>
                      </a:r>
                    </a:p>
                  </a:txBody>
                  <a:tcPr marL="16353" marR="32418" marT="8033" marB="8033"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tx1">
                        <a:lumMod val="95000"/>
                      </a:schemeClr>
                    </a:solidFill>
                  </a:tcPr>
                </a:tc>
                <a:tc>
                  <a:txBody>
                    <a:bodyPr/>
                    <a:lstStyle/>
                    <a:p>
                      <a:pPr algn="ctr"/>
                      <a:r>
                        <a:rPr lang="it-IT" sz="1600" b="0" dirty="0">
                          <a:solidFill>
                            <a:srgbClr val="444444"/>
                          </a:solidFill>
                          <a:effectLst/>
                          <a:latin typeface="+mn-lt"/>
                        </a:rPr>
                        <a:t>Anni successivi di contratto</a:t>
                      </a:r>
                    </a:p>
                  </a:txBody>
                  <a:tcPr marL="16353" marR="32418" marT="8033" marB="8033" anchor="ctr">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tx1">
                        <a:lumMod val="95000"/>
                      </a:schemeClr>
                    </a:solidFill>
                  </a:tcPr>
                </a:tc>
                <a:extLst>
                  <a:ext uri="{0D108BD9-81ED-4DB2-BD59-A6C34878D82A}">
                    <a16:rowId xmlns:a16="http://schemas.microsoft.com/office/drawing/2014/main" val="10001"/>
                  </a:ext>
                </a:extLst>
              </a:tr>
              <a:tr h="2210671">
                <a:tc>
                  <a:txBody>
                    <a:bodyPr/>
                    <a:lstStyle/>
                    <a:p>
                      <a:pPr algn="ctr"/>
                      <a:r>
                        <a:rPr lang="it-IT" sz="1600" b="0" dirty="0">
                          <a:solidFill>
                            <a:srgbClr val="444444"/>
                          </a:solidFill>
                          <a:effectLst/>
                          <a:latin typeface="+mn-lt"/>
                        </a:rPr>
                        <a:t>Apprendisti</a:t>
                      </a:r>
                    </a:p>
                    <a:p>
                      <a:pPr algn="ctr"/>
                      <a:r>
                        <a:rPr lang="it-IT" sz="1600" b="0" dirty="0">
                          <a:solidFill>
                            <a:srgbClr val="444444"/>
                          </a:solidFill>
                          <a:effectLst/>
                          <a:latin typeface="+mn-lt"/>
                        </a:rPr>
                        <a:t>(aziende fino a 9 </a:t>
                      </a:r>
                      <a:r>
                        <a:rPr lang="it-IT" sz="1600" b="0" dirty="0" err="1">
                          <a:solidFill>
                            <a:srgbClr val="444444"/>
                          </a:solidFill>
                          <a:effectLst/>
                          <a:latin typeface="+mn-lt"/>
                        </a:rPr>
                        <a:t>dip</a:t>
                      </a:r>
                      <a:r>
                        <a:rPr lang="it-IT" sz="1600" b="0" dirty="0">
                          <a:solidFill>
                            <a:srgbClr val="444444"/>
                          </a:solidFill>
                          <a:effectLst/>
                          <a:latin typeface="+mn-lt"/>
                        </a:rPr>
                        <a:t>.)</a:t>
                      </a:r>
                    </a:p>
                  </a:txBody>
                  <a:tcPr marL="16353" marR="32418" marT="8033" marB="8033">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tx1">
                        <a:lumMod val="95000"/>
                      </a:schemeClr>
                    </a:solidFill>
                  </a:tcPr>
                </a:tc>
                <a:tc>
                  <a:txBody>
                    <a:bodyPr/>
                    <a:lstStyle/>
                    <a:p>
                      <a:pPr algn="l"/>
                      <a:r>
                        <a:rPr lang="it-IT" sz="1600" b="0" dirty="0">
                          <a:solidFill>
                            <a:srgbClr val="444444"/>
                          </a:solidFill>
                          <a:effectLst/>
                          <a:latin typeface="+mn-lt"/>
                        </a:rPr>
                        <a:t>Dipendente:</a:t>
                      </a:r>
                    </a:p>
                    <a:p>
                      <a:pPr algn="l"/>
                      <a:r>
                        <a:rPr lang="it-IT" sz="1600" b="0" dirty="0">
                          <a:solidFill>
                            <a:srgbClr val="444444"/>
                          </a:solidFill>
                          <a:effectLst/>
                          <a:latin typeface="+mn-lt"/>
                        </a:rPr>
                        <a:t>- 5,84%</a:t>
                      </a:r>
                    </a:p>
                    <a:p>
                      <a:pPr algn="l"/>
                      <a:r>
                        <a:rPr lang="it-IT" sz="1600" b="0" dirty="0">
                          <a:solidFill>
                            <a:srgbClr val="444444"/>
                          </a:solidFill>
                          <a:effectLst/>
                          <a:latin typeface="+mn-lt"/>
                        </a:rPr>
                        <a:t>- 6,14% (</a:t>
                      </a:r>
                      <a:r>
                        <a:rPr lang="it-IT" sz="1600" b="0" dirty="0" err="1">
                          <a:solidFill>
                            <a:srgbClr val="444444"/>
                          </a:solidFill>
                          <a:effectLst/>
                          <a:latin typeface="+mn-lt"/>
                        </a:rPr>
                        <a:t>Cigs</a:t>
                      </a:r>
                      <a:r>
                        <a:rPr lang="it-IT" sz="1600" b="0" dirty="0">
                          <a:solidFill>
                            <a:srgbClr val="444444"/>
                          </a:solidFill>
                          <a:effectLst/>
                          <a:latin typeface="+mn-lt"/>
                        </a:rPr>
                        <a:t>)</a:t>
                      </a:r>
                    </a:p>
                    <a:p>
                      <a:pPr algn="l"/>
                      <a:r>
                        <a:rPr lang="it-IT" sz="1600" b="0" dirty="0">
                          <a:solidFill>
                            <a:srgbClr val="444444"/>
                          </a:solidFill>
                          <a:effectLst/>
                          <a:latin typeface="+mn-lt"/>
                        </a:rPr>
                        <a:t>Azienda:</a:t>
                      </a:r>
                    </a:p>
                    <a:p>
                      <a:pPr algn="l"/>
                      <a:r>
                        <a:rPr lang="it-IT" sz="1600" b="0" dirty="0">
                          <a:solidFill>
                            <a:srgbClr val="444444"/>
                          </a:solidFill>
                          <a:effectLst/>
                          <a:latin typeface="+mn-lt"/>
                        </a:rPr>
                        <a:t>- 3,11%</a:t>
                      </a:r>
                    </a:p>
                    <a:p>
                      <a:pPr algn="l"/>
                      <a:r>
                        <a:rPr lang="it-IT" sz="1600" b="0" dirty="0">
                          <a:solidFill>
                            <a:srgbClr val="444444"/>
                          </a:solidFill>
                          <a:effectLst/>
                          <a:latin typeface="+mn-lt"/>
                        </a:rPr>
                        <a:t>- 3,71% (</a:t>
                      </a:r>
                      <a:r>
                        <a:rPr lang="it-IT" sz="1600" b="0" dirty="0" err="1">
                          <a:solidFill>
                            <a:srgbClr val="444444"/>
                          </a:solidFill>
                          <a:effectLst/>
                          <a:latin typeface="+mn-lt"/>
                        </a:rPr>
                        <a:t>Cigs</a:t>
                      </a:r>
                      <a:r>
                        <a:rPr lang="it-IT" sz="1600" b="0" dirty="0">
                          <a:solidFill>
                            <a:srgbClr val="444444"/>
                          </a:solidFill>
                          <a:effectLst/>
                          <a:latin typeface="+mn-lt"/>
                        </a:rPr>
                        <a:t>)</a:t>
                      </a:r>
                    </a:p>
                    <a:p>
                      <a:pPr algn="l"/>
                      <a:r>
                        <a:rPr lang="it-IT" sz="1600" b="0" dirty="0">
                          <a:solidFill>
                            <a:srgbClr val="444444"/>
                          </a:solidFill>
                          <a:effectLst/>
                          <a:latin typeface="+mn-lt"/>
                        </a:rPr>
                        <a:t>Totale:</a:t>
                      </a:r>
                    </a:p>
                    <a:p>
                      <a:pPr algn="l"/>
                      <a:r>
                        <a:rPr lang="it-IT" sz="1600" b="0" dirty="0">
                          <a:solidFill>
                            <a:srgbClr val="444444"/>
                          </a:solidFill>
                          <a:effectLst/>
                          <a:latin typeface="+mn-lt"/>
                        </a:rPr>
                        <a:t>- 8,95%</a:t>
                      </a:r>
                    </a:p>
                    <a:p>
                      <a:pPr algn="l"/>
                      <a:r>
                        <a:rPr lang="it-IT" sz="1600" b="0" dirty="0">
                          <a:solidFill>
                            <a:srgbClr val="444444"/>
                          </a:solidFill>
                          <a:effectLst/>
                          <a:latin typeface="+mn-lt"/>
                        </a:rPr>
                        <a:t>- 9,85%</a:t>
                      </a:r>
                    </a:p>
                  </a:txBody>
                  <a:tcPr marL="16353" marR="32418" marT="8033" marB="8033">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tx1">
                        <a:lumMod val="95000"/>
                      </a:schemeClr>
                    </a:solidFill>
                  </a:tcPr>
                </a:tc>
                <a:tc>
                  <a:txBody>
                    <a:bodyPr/>
                    <a:lstStyle/>
                    <a:p>
                      <a:pPr algn="l"/>
                      <a:r>
                        <a:rPr lang="it-IT" sz="1600" b="0" dirty="0">
                          <a:solidFill>
                            <a:srgbClr val="444444"/>
                          </a:solidFill>
                          <a:effectLst/>
                          <a:latin typeface="+mn-lt"/>
                        </a:rPr>
                        <a:t>Dipendente:</a:t>
                      </a:r>
                    </a:p>
                    <a:p>
                      <a:pPr algn="l"/>
                      <a:r>
                        <a:rPr lang="it-IT" sz="1600" b="0" dirty="0">
                          <a:solidFill>
                            <a:srgbClr val="444444"/>
                          </a:solidFill>
                          <a:effectLst/>
                          <a:latin typeface="+mn-lt"/>
                        </a:rPr>
                        <a:t>- 5,84%</a:t>
                      </a:r>
                    </a:p>
                    <a:p>
                      <a:pPr algn="l"/>
                      <a:r>
                        <a:rPr lang="it-IT" sz="1600" b="0" dirty="0">
                          <a:solidFill>
                            <a:srgbClr val="444444"/>
                          </a:solidFill>
                          <a:effectLst/>
                          <a:latin typeface="+mn-lt"/>
                        </a:rPr>
                        <a:t>- 6,14% (</a:t>
                      </a:r>
                      <a:r>
                        <a:rPr lang="it-IT" sz="1600" b="0" dirty="0" err="1">
                          <a:solidFill>
                            <a:srgbClr val="444444"/>
                          </a:solidFill>
                          <a:effectLst/>
                          <a:latin typeface="+mn-lt"/>
                        </a:rPr>
                        <a:t>Cigs</a:t>
                      </a:r>
                      <a:r>
                        <a:rPr lang="it-IT" sz="1600" b="0" dirty="0">
                          <a:solidFill>
                            <a:srgbClr val="444444"/>
                          </a:solidFill>
                          <a:effectLst/>
                          <a:latin typeface="+mn-lt"/>
                        </a:rPr>
                        <a:t>)</a:t>
                      </a:r>
                    </a:p>
                    <a:p>
                      <a:pPr algn="l"/>
                      <a:r>
                        <a:rPr lang="it-IT" sz="1600" b="0" dirty="0">
                          <a:solidFill>
                            <a:srgbClr val="444444"/>
                          </a:solidFill>
                          <a:effectLst/>
                          <a:latin typeface="+mn-lt"/>
                        </a:rPr>
                        <a:t> Azienda:</a:t>
                      </a:r>
                    </a:p>
                    <a:p>
                      <a:pPr algn="l"/>
                      <a:r>
                        <a:rPr lang="it-IT" sz="1600" b="0" dirty="0">
                          <a:solidFill>
                            <a:srgbClr val="444444"/>
                          </a:solidFill>
                          <a:effectLst/>
                          <a:latin typeface="+mn-lt"/>
                        </a:rPr>
                        <a:t>- 4,61%</a:t>
                      </a:r>
                    </a:p>
                    <a:p>
                      <a:pPr algn="l"/>
                      <a:r>
                        <a:rPr lang="it-IT" sz="1600" b="0" dirty="0">
                          <a:solidFill>
                            <a:srgbClr val="444444"/>
                          </a:solidFill>
                          <a:effectLst/>
                          <a:latin typeface="+mn-lt"/>
                        </a:rPr>
                        <a:t>- 5,21% (</a:t>
                      </a:r>
                      <a:r>
                        <a:rPr lang="it-IT" sz="1600" b="0" dirty="0" err="1">
                          <a:solidFill>
                            <a:srgbClr val="444444"/>
                          </a:solidFill>
                          <a:effectLst/>
                          <a:latin typeface="+mn-lt"/>
                        </a:rPr>
                        <a:t>Cigs</a:t>
                      </a:r>
                      <a:r>
                        <a:rPr lang="it-IT" sz="1600" b="0" dirty="0">
                          <a:solidFill>
                            <a:srgbClr val="444444"/>
                          </a:solidFill>
                          <a:effectLst/>
                          <a:latin typeface="+mn-lt"/>
                        </a:rPr>
                        <a:t>)</a:t>
                      </a:r>
                    </a:p>
                    <a:p>
                      <a:pPr algn="l"/>
                      <a:r>
                        <a:rPr lang="it-IT" sz="1600" b="0" dirty="0">
                          <a:solidFill>
                            <a:srgbClr val="444444"/>
                          </a:solidFill>
                          <a:effectLst/>
                          <a:latin typeface="+mn-lt"/>
                        </a:rPr>
                        <a:t> </a:t>
                      </a:r>
                      <a:r>
                        <a:rPr lang="it-IT" sz="1600" b="0" dirty="0" err="1">
                          <a:solidFill>
                            <a:srgbClr val="444444"/>
                          </a:solidFill>
                          <a:effectLst/>
                          <a:latin typeface="+mn-lt"/>
                        </a:rPr>
                        <a:t>otale</a:t>
                      </a:r>
                      <a:r>
                        <a:rPr lang="it-IT" sz="1600" b="0" dirty="0">
                          <a:solidFill>
                            <a:srgbClr val="444444"/>
                          </a:solidFill>
                          <a:effectLst/>
                          <a:latin typeface="+mn-lt"/>
                        </a:rPr>
                        <a:t>:</a:t>
                      </a:r>
                    </a:p>
                    <a:p>
                      <a:pPr algn="l"/>
                      <a:r>
                        <a:rPr lang="it-IT" sz="1600" b="0" dirty="0">
                          <a:solidFill>
                            <a:srgbClr val="444444"/>
                          </a:solidFill>
                          <a:effectLst/>
                          <a:latin typeface="+mn-lt"/>
                        </a:rPr>
                        <a:t>- 10,45%</a:t>
                      </a:r>
                    </a:p>
                    <a:p>
                      <a:pPr algn="l"/>
                      <a:r>
                        <a:rPr lang="it-IT" sz="1600" b="0" dirty="0">
                          <a:solidFill>
                            <a:srgbClr val="444444"/>
                          </a:solidFill>
                          <a:effectLst/>
                          <a:latin typeface="+mn-lt"/>
                        </a:rPr>
                        <a:t>- 11,35%</a:t>
                      </a:r>
                    </a:p>
                  </a:txBody>
                  <a:tcPr marL="16353" marR="32418" marT="8033" marB="8033">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tx1">
                        <a:lumMod val="95000"/>
                      </a:schemeClr>
                    </a:solidFill>
                  </a:tcPr>
                </a:tc>
                <a:tc>
                  <a:txBody>
                    <a:bodyPr/>
                    <a:lstStyle/>
                    <a:p>
                      <a:pPr algn="l"/>
                      <a:r>
                        <a:rPr lang="it-IT" sz="1600" b="0" dirty="0">
                          <a:solidFill>
                            <a:srgbClr val="444444"/>
                          </a:solidFill>
                          <a:effectLst/>
                          <a:latin typeface="+mn-lt"/>
                        </a:rPr>
                        <a:t>Dipendente:</a:t>
                      </a:r>
                    </a:p>
                    <a:p>
                      <a:pPr algn="l"/>
                      <a:r>
                        <a:rPr lang="it-IT" sz="1600" b="0" dirty="0">
                          <a:solidFill>
                            <a:srgbClr val="444444"/>
                          </a:solidFill>
                          <a:effectLst/>
                          <a:latin typeface="+mn-lt"/>
                        </a:rPr>
                        <a:t>- 5,84%</a:t>
                      </a:r>
                    </a:p>
                    <a:p>
                      <a:pPr algn="l"/>
                      <a:r>
                        <a:rPr lang="it-IT" sz="1600" b="0" dirty="0">
                          <a:solidFill>
                            <a:srgbClr val="444444"/>
                          </a:solidFill>
                          <a:effectLst/>
                          <a:latin typeface="+mn-lt"/>
                        </a:rPr>
                        <a:t>- 6,14% (</a:t>
                      </a:r>
                      <a:r>
                        <a:rPr lang="it-IT" sz="1600" b="0" dirty="0" err="1">
                          <a:solidFill>
                            <a:srgbClr val="444444"/>
                          </a:solidFill>
                          <a:effectLst/>
                          <a:latin typeface="+mn-lt"/>
                        </a:rPr>
                        <a:t>Cigs</a:t>
                      </a:r>
                      <a:r>
                        <a:rPr lang="it-IT" sz="1600" b="0" dirty="0">
                          <a:solidFill>
                            <a:srgbClr val="444444"/>
                          </a:solidFill>
                          <a:effectLst/>
                          <a:latin typeface="+mn-lt"/>
                        </a:rPr>
                        <a:t>)</a:t>
                      </a:r>
                    </a:p>
                    <a:p>
                      <a:pPr algn="l"/>
                      <a:r>
                        <a:rPr lang="it-IT" sz="1600" b="0" dirty="0">
                          <a:solidFill>
                            <a:srgbClr val="444444"/>
                          </a:solidFill>
                          <a:effectLst/>
                          <a:latin typeface="+mn-lt"/>
                        </a:rPr>
                        <a:t>Azienda:</a:t>
                      </a:r>
                    </a:p>
                    <a:p>
                      <a:pPr algn="l">
                        <a:spcAft>
                          <a:spcPts val="0"/>
                        </a:spcAft>
                      </a:pPr>
                      <a:r>
                        <a:rPr lang="it-IT" sz="1600" b="0" dirty="0">
                          <a:solidFill>
                            <a:schemeClr val="bg1"/>
                          </a:solidFill>
                          <a:effectLst/>
                          <a:latin typeface="+mn-lt"/>
                        </a:rPr>
                        <a:t>- 11,61%</a:t>
                      </a:r>
                    </a:p>
                    <a:p>
                      <a:pPr algn="l"/>
                      <a:r>
                        <a:rPr lang="it-IT" sz="1600" b="0" dirty="0">
                          <a:solidFill>
                            <a:srgbClr val="444444"/>
                          </a:solidFill>
                          <a:effectLst/>
                          <a:latin typeface="+mn-lt"/>
                        </a:rPr>
                        <a:t>- 12,21% (</a:t>
                      </a:r>
                      <a:r>
                        <a:rPr lang="it-IT" sz="1600" b="0" dirty="0" err="1">
                          <a:solidFill>
                            <a:srgbClr val="444444"/>
                          </a:solidFill>
                          <a:effectLst/>
                          <a:latin typeface="+mn-lt"/>
                        </a:rPr>
                        <a:t>Cigs</a:t>
                      </a:r>
                      <a:r>
                        <a:rPr lang="it-IT" sz="1600" b="0" dirty="0">
                          <a:solidFill>
                            <a:srgbClr val="444444"/>
                          </a:solidFill>
                          <a:effectLst/>
                          <a:latin typeface="+mn-lt"/>
                        </a:rPr>
                        <a:t>)</a:t>
                      </a:r>
                    </a:p>
                    <a:p>
                      <a:pPr algn="l"/>
                      <a:r>
                        <a:rPr lang="it-IT" sz="1600" b="0" dirty="0">
                          <a:solidFill>
                            <a:srgbClr val="444444"/>
                          </a:solidFill>
                          <a:effectLst/>
                          <a:latin typeface="+mn-lt"/>
                        </a:rPr>
                        <a:t>Totale:</a:t>
                      </a:r>
                    </a:p>
                    <a:p>
                      <a:pPr algn="l"/>
                      <a:r>
                        <a:rPr lang="it-IT" sz="1600" b="0" dirty="0">
                          <a:solidFill>
                            <a:srgbClr val="444444"/>
                          </a:solidFill>
                          <a:effectLst/>
                          <a:latin typeface="+mn-lt"/>
                        </a:rPr>
                        <a:t>- 17,45%</a:t>
                      </a:r>
                    </a:p>
                    <a:p>
                      <a:pPr algn="l"/>
                      <a:r>
                        <a:rPr lang="it-IT" sz="1600" b="0" dirty="0">
                          <a:solidFill>
                            <a:srgbClr val="444444"/>
                          </a:solidFill>
                          <a:effectLst/>
                          <a:latin typeface="+mn-lt"/>
                        </a:rPr>
                        <a:t>- 18,35%</a:t>
                      </a:r>
                    </a:p>
                  </a:txBody>
                  <a:tcPr marL="16353" marR="32418" marT="8033" marB="8033">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tx1">
                        <a:lumMod val="95000"/>
                      </a:schemeClr>
                    </a:solidFill>
                  </a:tcPr>
                </a:tc>
                <a:tc>
                  <a:txBody>
                    <a:bodyPr/>
                    <a:lstStyle/>
                    <a:p>
                      <a:pPr algn="l"/>
                      <a:r>
                        <a:rPr lang="it-IT" sz="1600" b="0" dirty="0">
                          <a:solidFill>
                            <a:srgbClr val="444444"/>
                          </a:solidFill>
                          <a:effectLst/>
                          <a:latin typeface="+mn-lt"/>
                        </a:rPr>
                        <a:t>Dipendente:</a:t>
                      </a:r>
                    </a:p>
                    <a:p>
                      <a:pPr algn="l"/>
                      <a:r>
                        <a:rPr lang="it-IT" sz="1600" b="0" dirty="0">
                          <a:solidFill>
                            <a:srgbClr val="444444"/>
                          </a:solidFill>
                          <a:effectLst/>
                          <a:latin typeface="+mn-lt"/>
                        </a:rPr>
                        <a:t>- 5,84%</a:t>
                      </a:r>
                    </a:p>
                    <a:p>
                      <a:pPr algn="l"/>
                      <a:r>
                        <a:rPr lang="it-IT" sz="1600" b="0" dirty="0">
                          <a:solidFill>
                            <a:srgbClr val="444444"/>
                          </a:solidFill>
                          <a:effectLst/>
                          <a:latin typeface="+mn-lt"/>
                        </a:rPr>
                        <a:t>- 6,14% (</a:t>
                      </a:r>
                      <a:r>
                        <a:rPr lang="it-IT" sz="1600" b="0" dirty="0" err="1">
                          <a:solidFill>
                            <a:srgbClr val="444444"/>
                          </a:solidFill>
                          <a:effectLst/>
                          <a:latin typeface="+mn-lt"/>
                        </a:rPr>
                        <a:t>Cigs</a:t>
                      </a:r>
                      <a:r>
                        <a:rPr lang="it-IT" sz="1600" b="0" dirty="0">
                          <a:solidFill>
                            <a:srgbClr val="444444"/>
                          </a:solidFill>
                          <a:effectLst/>
                          <a:latin typeface="+mn-lt"/>
                        </a:rPr>
                        <a:t>)</a:t>
                      </a:r>
                    </a:p>
                    <a:p>
                      <a:pPr algn="l"/>
                      <a:r>
                        <a:rPr lang="it-IT" sz="1600" b="0" dirty="0">
                          <a:solidFill>
                            <a:srgbClr val="444444"/>
                          </a:solidFill>
                          <a:effectLst/>
                          <a:latin typeface="+mn-lt"/>
                        </a:rPr>
                        <a:t>Azienda:</a:t>
                      </a:r>
                    </a:p>
                    <a:p>
                      <a:pPr algn="l"/>
                      <a:r>
                        <a:rPr lang="it-IT" sz="1600" b="0" dirty="0">
                          <a:solidFill>
                            <a:srgbClr val="444444"/>
                          </a:solidFill>
                          <a:effectLst/>
                          <a:latin typeface="+mn-lt"/>
                        </a:rPr>
                        <a:t>- 11,61%</a:t>
                      </a:r>
                    </a:p>
                    <a:p>
                      <a:pPr algn="l"/>
                      <a:r>
                        <a:rPr lang="it-IT" sz="1600" b="0" dirty="0">
                          <a:solidFill>
                            <a:srgbClr val="444444"/>
                          </a:solidFill>
                          <a:effectLst/>
                          <a:latin typeface="+mn-lt"/>
                        </a:rPr>
                        <a:t>- 12,21% (</a:t>
                      </a:r>
                      <a:r>
                        <a:rPr lang="it-IT" sz="1600" b="0" dirty="0" err="1">
                          <a:solidFill>
                            <a:srgbClr val="444444"/>
                          </a:solidFill>
                          <a:effectLst/>
                          <a:latin typeface="+mn-lt"/>
                        </a:rPr>
                        <a:t>Cigs</a:t>
                      </a:r>
                      <a:r>
                        <a:rPr lang="it-IT" sz="1600" b="0" dirty="0">
                          <a:solidFill>
                            <a:srgbClr val="444444"/>
                          </a:solidFill>
                          <a:effectLst/>
                          <a:latin typeface="+mn-lt"/>
                        </a:rPr>
                        <a:t>)</a:t>
                      </a:r>
                    </a:p>
                    <a:p>
                      <a:pPr algn="l"/>
                      <a:r>
                        <a:rPr lang="it-IT" sz="1600" b="0" dirty="0">
                          <a:solidFill>
                            <a:srgbClr val="444444"/>
                          </a:solidFill>
                          <a:effectLst/>
                          <a:latin typeface="+mn-lt"/>
                        </a:rPr>
                        <a:t>Totale:</a:t>
                      </a:r>
                    </a:p>
                    <a:p>
                      <a:pPr algn="l"/>
                      <a:r>
                        <a:rPr lang="it-IT" sz="1600" b="0" dirty="0">
                          <a:solidFill>
                            <a:srgbClr val="444444"/>
                          </a:solidFill>
                          <a:effectLst/>
                          <a:latin typeface="+mn-lt"/>
                        </a:rPr>
                        <a:t>- 17,45%</a:t>
                      </a:r>
                    </a:p>
                    <a:p>
                      <a:pPr algn="l"/>
                      <a:r>
                        <a:rPr lang="it-IT" sz="1600" b="0" dirty="0">
                          <a:solidFill>
                            <a:srgbClr val="444444"/>
                          </a:solidFill>
                          <a:effectLst/>
                          <a:latin typeface="+mn-lt"/>
                        </a:rPr>
                        <a:t>- 18,35%</a:t>
                      </a:r>
                    </a:p>
                  </a:txBody>
                  <a:tcPr marL="16353" marR="32418" marT="8033" marB="8033">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tx1">
                        <a:lumMod val="95000"/>
                      </a:schemeClr>
                    </a:solidFill>
                  </a:tcPr>
                </a:tc>
                <a:extLst>
                  <a:ext uri="{0D108BD9-81ED-4DB2-BD59-A6C34878D82A}">
                    <a16:rowId xmlns:a16="http://schemas.microsoft.com/office/drawing/2014/main" val="10002"/>
                  </a:ext>
                </a:extLst>
              </a:tr>
            </a:tbl>
          </a:graphicData>
        </a:graphic>
      </p:graphicFrame>
      <p:graphicFrame>
        <p:nvGraphicFramePr>
          <p:cNvPr id="7" name="Tabella 6"/>
          <p:cNvGraphicFramePr>
            <a:graphicFrameLocks noGrp="1"/>
          </p:cNvGraphicFramePr>
          <p:nvPr/>
        </p:nvGraphicFramePr>
        <p:xfrm>
          <a:off x="468313" y="4797425"/>
          <a:ext cx="8261352" cy="1893889"/>
        </p:xfrm>
        <a:graphic>
          <a:graphicData uri="http://schemas.openxmlformats.org/drawingml/2006/table">
            <a:tbl>
              <a:tblPr/>
              <a:tblGrid>
                <a:gridCol w="1371707">
                  <a:extLst>
                    <a:ext uri="{9D8B030D-6E8A-4147-A177-3AD203B41FA5}">
                      <a16:colId xmlns:a16="http://schemas.microsoft.com/office/drawing/2014/main" val="20000"/>
                    </a:ext>
                  </a:extLst>
                </a:gridCol>
                <a:gridCol w="1371707">
                  <a:extLst>
                    <a:ext uri="{9D8B030D-6E8A-4147-A177-3AD203B41FA5}">
                      <a16:colId xmlns:a16="http://schemas.microsoft.com/office/drawing/2014/main" val="20001"/>
                    </a:ext>
                  </a:extLst>
                </a:gridCol>
                <a:gridCol w="1371707">
                  <a:extLst>
                    <a:ext uri="{9D8B030D-6E8A-4147-A177-3AD203B41FA5}">
                      <a16:colId xmlns:a16="http://schemas.microsoft.com/office/drawing/2014/main" val="20002"/>
                    </a:ext>
                  </a:extLst>
                </a:gridCol>
                <a:gridCol w="1284387">
                  <a:extLst>
                    <a:ext uri="{9D8B030D-6E8A-4147-A177-3AD203B41FA5}">
                      <a16:colId xmlns:a16="http://schemas.microsoft.com/office/drawing/2014/main" val="20003"/>
                    </a:ext>
                  </a:extLst>
                </a:gridCol>
                <a:gridCol w="118430">
                  <a:extLst>
                    <a:ext uri="{9D8B030D-6E8A-4147-A177-3AD203B41FA5}">
                      <a16:colId xmlns:a16="http://schemas.microsoft.com/office/drawing/2014/main" val="20004"/>
                    </a:ext>
                  </a:extLst>
                </a:gridCol>
                <a:gridCol w="1371707">
                  <a:extLst>
                    <a:ext uri="{9D8B030D-6E8A-4147-A177-3AD203B41FA5}">
                      <a16:colId xmlns:a16="http://schemas.microsoft.com/office/drawing/2014/main" val="20005"/>
                    </a:ext>
                  </a:extLst>
                </a:gridCol>
                <a:gridCol w="1371707">
                  <a:extLst>
                    <a:ext uri="{9D8B030D-6E8A-4147-A177-3AD203B41FA5}">
                      <a16:colId xmlns:a16="http://schemas.microsoft.com/office/drawing/2014/main" val="20006"/>
                    </a:ext>
                  </a:extLst>
                </a:gridCol>
              </a:tblGrid>
              <a:tr h="327848">
                <a:tc gridSpan="7">
                  <a:txBody>
                    <a:bodyPr/>
                    <a:lstStyle/>
                    <a:p>
                      <a:pPr algn="ctr"/>
                      <a:r>
                        <a:rPr lang="it-IT" sz="1600" b="1" dirty="0">
                          <a:solidFill>
                            <a:schemeClr val="tx1"/>
                          </a:solidFill>
                          <a:effectLst/>
                          <a:latin typeface="Arial" panose="020B0604020202020204" pitchFamily="34" charset="0"/>
                        </a:rPr>
                        <a:t>ALIQUOTE CONTRIBUTIVE CIGO DAL 1° SETTEMBRE 2015</a:t>
                      </a:r>
                    </a:p>
                  </a:txBody>
                  <a:tcPr marL="31191" marR="61837" marT="15316" marB="1531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0000"/>
                  </a:ext>
                </a:extLst>
              </a:tr>
              <a:tr h="327848">
                <a:tc gridSpan="3">
                  <a:txBody>
                    <a:bodyPr/>
                    <a:lstStyle/>
                    <a:p>
                      <a:pPr algn="ctr"/>
                      <a:r>
                        <a:rPr lang="it-IT" sz="1600" b="0" dirty="0">
                          <a:solidFill>
                            <a:srgbClr val="000000"/>
                          </a:solidFill>
                          <a:effectLst/>
                          <a:latin typeface="Arial" panose="020B0604020202020204" pitchFamily="34" charset="0"/>
                        </a:rPr>
                        <a:t>Imprese fino a 50 dipendenti</a:t>
                      </a:r>
                      <a:endParaRPr lang="it-IT" sz="1600" b="0" dirty="0">
                        <a:solidFill>
                          <a:srgbClr val="444444"/>
                        </a:solidFill>
                        <a:effectLst/>
                        <a:latin typeface="Arial" panose="020B0604020202020204" pitchFamily="34" charset="0"/>
                      </a:endParaRPr>
                    </a:p>
                  </a:txBody>
                  <a:tcPr marL="31191" marR="61837" marT="15316" marB="15316" anchor="ctr">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hMerge="1">
                  <a:txBody>
                    <a:bodyPr/>
                    <a:lstStyle/>
                    <a:p>
                      <a:endParaRPr lang="it-IT"/>
                    </a:p>
                  </a:txBody>
                  <a:tcPr/>
                </a:tc>
                <a:tc hMerge="1">
                  <a:txBody>
                    <a:bodyPr/>
                    <a:lstStyle/>
                    <a:p>
                      <a:endParaRPr lang="it-IT"/>
                    </a:p>
                  </a:txBody>
                  <a:tcPr/>
                </a:tc>
                <a:tc gridSpan="4">
                  <a:txBody>
                    <a:bodyPr/>
                    <a:lstStyle/>
                    <a:p>
                      <a:pPr algn="ctr"/>
                      <a:r>
                        <a:rPr lang="it-IT" sz="1600" b="0" dirty="0">
                          <a:solidFill>
                            <a:srgbClr val="000000"/>
                          </a:solidFill>
                          <a:effectLst/>
                          <a:latin typeface="Arial" panose="020B0604020202020204" pitchFamily="34" charset="0"/>
                        </a:rPr>
                        <a:t>Imprese oltre 50 dipendenti</a:t>
                      </a:r>
                      <a:endParaRPr lang="it-IT" sz="1600" b="0" dirty="0">
                        <a:solidFill>
                          <a:srgbClr val="444444"/>
                        </a:solidFill>
                        <a:effectLst/>
                        <a:latin typeface="Arial" panose="020B0604020202020204" pitchFamily="34" charset="0"/>
                      </a:endParaRPr>
                    </a:p>
                  </a:txBody>
                  <a:tcPr marL="31191" marR="61837" marT="15316" marB="15316" anchor="ctr">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0001"/>
                  </a:ext>
                </a:extLst>
              </a:tr>
              <a:tr h="910345">
                <a:tc>
                  <a:txBody>
                    <a:bodyPr/>
                    <a:lstStyle/>
                    <a:p>
                      <a:pPr algn="ctr"/>
                      <a:r>
                        <a:rPr lang="it-IT" sz="1600" b="0" dirty="0">
                          <a:solidFill>
                            <a:srgbClr val="444444"/>
                          </a:solidFill>
                          <a:effectLst/>
                          <a:latin typeface="Arial" panose="020B0604020202020204" pitchFamily="34" charset="0"/>
                        </a:rPr>
                        <a:t>Industria</a:t>
                      </a:r>
                    </a:p>
                  </a:txBody>
                  <a:tcPr marL="31191" marR="61837" marT="15316" marB="15316" anchor="ctr">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it-IT" sz="1600" b="0" dirty="0">
                          <a:solidFill>
                            <a:srgbClr val="444444"/>
                          </a:solidFill>
                          <a:effectLst/>
                          <a:latin typeface="Arial" panose="020B0604020202020204" pitchFamily="34" charset="0"/>
                        </a:rPr>
                        <a:t>Edilizia Industria e Artigianato</a:t>
                      </a:r>
                    </a:p>
                  </a:txBody>
                  <a:tcPr marL="31191" marR="61837" marT="15316" marB="15316"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it-IT" sz="1600" b="0" dirty="0">
                          <a:solidFill>
                            <a:srgbClr val="444444"/>
                          </a:solidFill>
                          <a:effectLst/>
                          <a:latin typeface="Arial" panose="020B0604020202020204" pitchFamily="34" charset="0"/>
                        </a:rPr>
                        <a:t>Lapidei Industria e Artigianato</a:t>
                      </a:r>
                    </a:p>
                  </a:txBody>
                  <a:tcPr marL="31191" marR="61837" marT="15316" marB="15316"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it-IT" sz="1600" b="0" dirty="0">
                          <a:solidFill>
                            <a:srgbClr val="444444"/>
                          </a:solidFill>
                          <a:effectLst/>
                          <a:latin typeface="Arial" panose="020B0604020202020204" pitchFamily="34" charset="0"/>
                        </a:rPr>
                        <a:t>Industria</a:t>
                      </a:r>
                    </a:p>
                  </a:txBody>
                  <a:tcPr marL="31191" marR="61837" marT="15316" marB="15316"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endParaRPr lang="it-IT" sz="1600" b="0" dirty="0">
                        <a:solidFill>
                          <a:srgbClr val="444444"/>
                        </a:solidFill>
                        <a:effectLst/>
                        <a:latin typeface="Arial" panose="020B0604020202020204" pitchFamily="34" charset="0"/>
                      </a:endParaRPr>
                    </a:p>
                  </a:txBody>
                  <a:tcPr marL="31191" marR="61837" marT="15316" marB="15316" anchor="ctr">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it-IT" sz="1600" b="0" dirty="0">
                          <a:solidFill>
                            <a:srgbClr val="444444"/>
                          </a:solidFill>
                          <a:effectLst/>
                          <a:latin typeface="Arial" panose="020B0604020202020204" pitchFamily="34" charset="0"/>
                        </a:rPr>
                        <a:t>Edilizia Industria e Artigianato</a:t>
                      </a:r>
                    </a:p>
                  </a:txBody>
                  <a:tcPr marL="31191" marR="61837" marT="15316" marB="15316" anchor="ctr">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it-IT" sz="1600" b="0" dirty="0">
                          <a:solidFill>
                            <a:srgbClr val="444444"/>
                          </a:solidFill>
                          <a:effectLst/>
                          <a:latin typeface="Arial" panose="020B0604020202020204" pitchFamily="34" charset="0"/>
                        </a:rPr>
                        <a:t>Lapidei Industria e Artigianato</a:t>
                      </a:r>
                    </a:p>
                  </a:txBody>
                  <a:tcPr marL="31191" marR="61837" marT="15316" marB="15316" anchor="ctr">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327848">
                <a:tc>
                  <a:txBody>
                    <a:bodyPr/>
                    <a:lstStyle/>
                    <a:p>
                      <a:pPr algn="ctr"/>
                      <a:r>
                        <a:rPr lang="it-IT" sz="1600" b="0">
                          <a:solidFill>
                            <a:srgbClr val="000000"/>
                          </a:solidFill>
                          <a:effectLst/>
                          <a:latin typeface="Arial" panose="020B0604020202020204" pitchFamily="34" charset="0"/>
                        </a:rPr>
                        <a:t>1,70%</a:t>
                      </a:r>
                      <a:endParaRPr lang="it-IT" sz="1600" b="0">
                        <a:solidFill>
                          <a:srgbClr val="444444"/>
                        </a:solidFill>
                        <a:effectLst/>
                        <a:latin typeface="Arial" panose="020B0604020202020204" pitchFamily="34" charset="0"/>
                      </a:endParaRPr>
                    </a:p>
                  </a:txBody>
                  <a:tcPr marL="31191" marR="61837" marT="15316" marB="15316">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it-IT" sz="1600" b="0">
                          <a:solidFill>
                            <a:srgbClr val="000000"/>
                          </a:solidFill>
                          <a:effectLst/>
                          <a:latin typeface="Arial" panose="020B0604020202020204" pitchFamily="34" charset="0"/>
                        </a:rPr>
                        <a:t>4,70%</a:t>
                      </a:r>
                      <a:endParaRPr lang="it-IT" sz="1600" b="0">
                        <a:solidFill>
                          <a:srgbClr val="444444"/>
                        </a:solidFill>
                        <a:effectLst/>
                        <a:latin typeface="Arial" panose="020B0604020202020204" pitchFamily="34" charset="0"/>
                      </a:endParaRPr>
                    </a:p>
                  </a:txBody>
                  <a:tcPr marL="31191" marR="61837" marT="15316" marB="15316">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it-IT" sz="1600" b="0">
                          <a:solidFill>
                            <a:srgbClr val="000000"/>
                          </a:solidFill>
                          <a:effectLst/>
                          <a:latin typeface="Arial" panose="020B0604020202020204" pitchFamily="34" charset="0"/>
                        </a:rPr>
                        <a:t>3,30%</a:t>
                      </a:r>
                      <a:endParaRPr lang="it-IT" sz="1600" b="0">
                        <a:solidFill>
                          <a:srgbClr val="444444"/>
                        </a:solidFill>
                        <a:effectLst/>
                        <a:latin typeface="Arial" panose="020B0604020202020204" pitchFamily="34" charset="0"/>
                      </a:endParaRPr>
                    </a:p>
                  </a:txBody>
                  <a:tcPr marL="31191" marR="61837" marT="15316" marB="15316">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it-IT" sz="1600" b="0">
                          <a:solidFill>
                            <a:srgbClr val="000000"/>
                          </a:solidFill>
                          <a:effectLst/>
                          <a:latin typeface="Arial" panose="020B0604020202020204" pitchFamily="34" charset="0"/>
                        </a:rPr>
                        <a:t>2,00%</a:t>
                      </a:r>
                      <a:endParaRPr lang="it-IT" sz="1600" b="0">
                        <a:solidFill>
                          <a:srgbClr val="444444"/>
                        </a:solidFill>
                        <a:effectLst/>
                        <a:latin typeface="Arial" panose="020B0604020202020204" pitchFamily="34" charset="0"/>
                      </a:endParaRPr>
                    </a:p>
                  </a:txBody>
                  <a:tcPr marL="31191" marR="61837" marT="15316" marB="15316">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endParaRPr lang="it-IT" sz="1600" b="0">
                        <a:solidFill>
                          <a:srgbClr val="444444"/>
                        </a:solidFill>
                        <a:effectLst/>
                        <a:latin typeface="Arial" panose="020B0604020202020204" pitchFamily="34" charset="0"/>
                      </a:endParaRPr>
                    </a:p>
                  </a:txBody>
                  <a:tcPr marL="31191" marR="61837" marT="15316" marB="15316">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it-IT" sz="1600" b="0" dirty="0">
                          <a:solidFill>
                            <a:srgbClr val="000000"/>
                          </a:solidFill>
                          <a:effectLst/>
                          <a:latin typeface="Arial" panose="020B0604020202020204" pitchFamily="34" charset="0"/>
                        </a:rPr>
                        <a:t>4,70%</a:t>
                      </a:r>
                      <a:endParaRPr lang="it-IT" sz="1600" b="0" dirty="0">
                        <a:solidFill>
                          <a:srgbClr val="444444"/>
                        </a:solidFill>
                        <a:effectLst/>
                        <a:latin typeface="Arial" panose="020B0604020202020204" pitchFamily="34" charset="0"/>
                      </a:endParaRPr>
                    </a:p>
                  </a:txBody>
                  <a:tcPr marL="31191" marR="61837" marT="15316" marB="15316">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it-IT" sz="1600" b="0" dirty="0">
                          <a:solidFill>
                            <a:srgbClr val="000000"/>
                          </a:solidFill>
                          <a:effectLst/>
                          <a:latin typeface="Arial" panose="020B0604020202020204" pitchFamily="34" charset="0"/>
                        </a:rPr>
                        <a:t>3,30%</a:t>
                      </a:r>
                      <a:endParaRPr lang="it-IT" sz="1600" b="0" dirty="0">
                        <a:solidFill>
                          <a:srgbClr val="444444"/>
                        </a:solidFill>
                        <a:effectLst/>
                        <a:latin typeface="Arial" panose="020B0604020202020204" pitchFamily="34" charset="0"/>
                      </a:endParaRPr>
                    </a:p>
                  </a:txBody>
                  <a:tcPr marL="31191" marR="61837" marT="15316" marB="15316">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181294" name="Rectangle 2"/>
          <p:cNvSpPr>
            <a:spLocks noChangeArrowheads="1"/>
          </p:cNvSpPr>
          <p:nvPr/>
        </p:nvSpPr>
        <p:spPr bwMode="auto">
          <a:xfrm>
            <a:off x="468313" y="51054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it-IT" altLang="it-IT" sz="7200">
                <a:solidFill>
                  <a:srgbClr val="444444"/>
                </a:solidFill>
                <a:latin typeface="Arial" charset="0"/>
              </a:rPr>
              <a:t> </a:t>
            </a:r>
            <a:endParaRPr lang="it-IT" altLang="it-IT" sz="1800">
              <a:latin typeface="Arial" charset="0"/>
            </a:endParaRPr>
          </a:p>
        </p:txBody>
      </p:sp>
      <p:sp>
        <p:nvSpPr>
          <p:cNvPr id="184367" name="Segnaposto numero diapositiva 2"/>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E39CE533-2509-459A-BED6-12F29EE6B11C}" type="slidenum">
              <a:rPr lang="it-IT" altLang="it-IT" sz="1200">
                <a:solidFill>
                  <a:srgbClr val="FFFFFF"/>
                </a:solidFill>
              </a:rPr>
              <a:pPr>
                <a:spcBef>
                  <a:spcPct val="0"/>
                </a:spcBef>
                <a:buFontTx/>
                <a:buNone/>
                <a:defRPr/>
              </a:pPr>
              <a:t>155</a:t>
            </a:fld>
            <a:endParaRPr lang="it-IT" altLang="it-IT" sz="1200">
              <a:solidFill>
                <a:srgbClr val="FFFFFF"/>
              </a:solidFill>
            </a:endParaRPr>
          </a:p>
        </p:txBody>
      </p:sp>
      <p:pic>
        <p:nvPicPr>
          <p:cNvPr id="181296"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11" name="CasellaDiTesto 10"/>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ella 6"/>
          <p:cNvGraphicFramePr>
            <a:graphicFrameLocks noGrp="1"/>
          </p:cNvGraphicFramePr>
          <p:nvPr/>
        </p:nvGraphicFramePr>
        <p:xfrm>
          <a:off x="390525" y="2941638"/>
          <a:ext cx="8229600" cy="1585913"/>
        </p:xfrm>
        <a:graphic>
          <a:graphicData uri="http://schemas.openxmlformats.org/drawingml/2006/table">
            <a:tbl>
              <a:tblPr/>
              <a:tblGrid>
                <a:gridCol w="1242814">
                  <a:extLst>
                    <a:ext uri="{9D8B030D-6E8A-4147-A177-3AD203B41FA5}">
                      <a16:colId xmlns:a16="http://schemas.microsoft.com/office/drawing/2014/main" val="20000"/>
                    </a:ext>
                  </a:extLst>
                </a:gridCol>
                <a:gridCol w="128786">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gridCol w="1371600">
                  <a:extLst>
                    <a:ext uri="{9D8B030D-6E8A-4147-A177-3AD203B41FA5}">
                      <a16:colId xmlns:a16="http://schemas.microsoft.com/office/drawing/2014/main" val="20004"/>
                    </a:ext>
                  </a:extLst>
                </a:gridCol>
                <a:gridCol w="1371600">
                  <a:extLst>
                    <a:ext uri="{9D8B030D-6E8A-4147-A177-3AD203B41FA5}">
                      <a16:colId xmlns:a16="http://schemas.microsoft.com/office/drawing/2014/main" val="20005"/>
                    </a:ext>
                  </a:extLst>
                </a:gridCol>
                <a:gridCol w="1371600">
                  <a:extLst>
                    <a:ext uri="{9D8B030D-6E8A-4147-A177-3AD203B41FA5}">
                      <a16:colId xmlns:a16="http://schemas.microsoft.com/office/drawing/2014/main" val="20006"/>
                    </a:ext>
                  </a:extLst>
                </a:gridCol>
              </a:tblGrid>
              <a:tr h="274535">
                <a:tc gridSpan="7">
                  <a:txBody>
                    <a:bodyPr/>
                    <a:lstStyle/>
                    <a:p>
                      <a:pPr algn="ctr"/>
                      <a:r>
                        <a:rPr lang="it-IT" sz="1600" b="1" dirty="0">
                          <a:solidFill>
                            <a:schemeClr val="tx1"/>
                          </a:solidFill>
                          <a:effectLst/>
                          <a:latin typeface="Arial" panose="020B0604020202020204" pitchFamily="34" charset="0"/>
                        </a:rPr>
                        <a:t>ALIQUOTE CONTRIBUTIVE CIGO DAL 1° SETTEMBRE 2015</a:t>
                      </a:r>
                    </a:p>
                  </a:txBody>
                  <a:tcPr marL="31189" marR="61832" marT="15324" marB="1532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0000"/>
                  </a:ext>
                </a:extLst>
              </a:tr>
              <a:tr h="274535">
                <a:tc gridSpan="4">
                  <a:txBody>
                    <a:bodyPr/>
                    <a:lstStyle/>
                    <a:p>
                      <a:pPr algn="ctr"/>
                      <a:r>
                        <a:rPr lang="it-IT" sz="1600" b="0" dirty="0">
                          <a:solidFill>
                            <a:srgbClr val="000000"/>
                          </a:solidFill>
                          <a:effectLst/>
                          <a:latin typeface="Arial" panose="020B0604020202020204" pitchFamily="34" charset="0"/>
                        </a:rPr>
                        <a:t>Imprese fino a 50 dipendenti</a:t>
                      </a:r>
                      <a:endParaRPr lang="it-IT" sz="1600" b="0" dirty="0">
                        <a:solidFill>
                          <a:srgbClr val="444444"/>
                        </a:solidFill>
                        <a:effectLst/>
                        <a:latin typeface="Arial" panose="020B0604020202020204" pitchFamily="34" charset="0"/>
                      </a:endParaRPr>
                    </a:p>
                  </a:txBody>
                  <a:tcPr marL="31189" marR="61832" marT="15324" marB="15324" anchor="ctr">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hMerge="1">
                  <a:txBody>
                    <a:bodyPr/>
                    <a:lstStyle/>
                    <a:p>
                      <a:endParaRPr lang="it-IT"/>
                    </a:p>
                  </a:txBody>
                  <a:tcPr/>
                </a:tc>
                <a:tc hMerge="1">
                  <a:txBody>
                    <a:bodyPr/>
                    <a:lstStyle/>
                    <a:p>
                      <a:endParaRPr lang="it-IT"/>
                    </a:p>
                  </a:txBody>
                  <a:tcPr/>
                </a:tc>
                <a:tc hMerge="1">
                  <a:txBody>
                    <a:bodyPr/>
                    <a:lstStyle/>
                    <a:p>
                      <a:endParaRPr lang="it-IT"/>
                    </a:p>
                  </a:txBody>
                  <a:tcPr/>
                </a:tc>
                <a:tc gridSpan="3">
                  <a:txBody>
                    <a:bodyPr/>
                    <a:lstStyle/>
                    <a:p>
                      <a:pPr algn="ctr"/>
                      <a:r>
                        <a:rPr lang="it-IT" sz="1600" b="0" dirty="0">
                          <a:solidFill>
                            <a:srgbClr val="000000"/>
                          </a:solidFill>
                          <a:effectLst/>
                          <a:latin typeface="Arial" panose="020B0604020202020204" pitchFamily="34" charset="0"/>
                        </a:rPr>
                        <a:t>Imprese oltre 50 dipendenti</a:t>
                      </a:r>
                      <a:endParaRPr lang="it-IT" sz="1600" b="0" dirty="0">
                        <a:solidFill>
                          <a:srgbClr val="444444"/>
                        </a:solidFill>
                        <a:effectLst/>
                        <a:latin typeface="Arial" panose="020B0604020202020204" pitchFamily="34" charset="0"/>
                      </a:endParaRPr>
                    </a:p>
                  </a:txBody>
                  <a:tcPr marL="31189" marR="61832" marT="15324" marB="15324" anchor="ctr">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0001"/>
                  </a:ext>
                </a:extLst>
              </a:tr>
              <a:tr h="762308">
                <a:tc>
                  <a:txBody>
                    <a:bodyPr/>
                    <a:lstStyle/>
                    <a:p>
                      <a:pPr algn="ctr"/>
                      <a:r>
                        <a:rPr lang="it-IT" sz="1600" b="0" dirty="0">
                          <a:solidFill>
                            <a:srgbClr val="444444"/>
                          </a:solidFill>
                          <a:effectLst/>
                          <a:latin typeface="Arial" panose="020B0604020202020204" pitchFamily="34" charset="0"/>
                        </a:rPr>
                        <a:t>Industria</a:t>
                      </a:r>
                    </a:p>
                  </a:txBody>
                  <a:tcPr marL="31189" marR="61832" marT="15324" marB="15324" anchor="ctr">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endParaRPr lang="it-IT" sz="1600" b="0">
                        <a:solidFill>
                          <a:srgbClr val="444444"/>
                        </a:solidFill>
                        <a:effectLst/>
                        <a:latin typeface="Arial" panose="020B0604020202020204" pitchFamily="34" charset="0"/>
                      </a:endParaRPr>
                    </a:p>
                  </a:txBody>
                  <a:tcPr marL="31189" marR="61832" marT="15324" marB="15324" anchor="ctr">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it-IT" sz="1600" b="0" dirty="0">
                          <a:solidFill>
                            <a:srgbClr val="444444"/>
                          </a:solidFill>
                          <a:effectLst/>
                          <a:latin typeface="Arial" panose="020B0604020202020204" pitchFamily="34" charset="0"/>
                        </a:rPr>
                        <a:t>Edilizia Industria e Artigianato</a:t>
                      </a:r>
                    </a:p>
                  </a:txBody>
                  <a:tcPr marL="31189" marR="61832" marT="15324" marB="15324" anchor="ctr">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it-IT" sz="1600" b="0" dirty="0">
                          <a:solidFill>
                            <a:srgbClr val="444444"/>
                          </a:solidFill>
                          <a:effectLst/>
                          <a:latin typeface="Arial" panose="020B0604020202020204" pitchFamily="34" charset="0"/>
                        </a:rPr>
                        <a:t>Lapidei Industria e Artigianato</a:t>
                      </a:r>
                    </a:p>
                  </a:txBody>
                  <a:tcPr marL="31189" marR="61832" marT="15324" marB="1532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it-IT" sz="1600" b="0" dirty="0">
                          <a:solidFill>
                            <a:srgbClr val="444444"/>
                          </a:solidFill>
                          <a:effectLst/>
                          <a:latin typeface="Arial" panose="020B0604020202020204" pitchFamily="34" charset="0"/>
                        </a:rPr>
                        <a:t>Industria</a:t>
                      </a:r>
                    </a:p>
                  </a:txBody>
                  <a:tcPr marL="31189" marR="61832" marT="15324" marB="1532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it-IT" sz="1600" b="0" dirty="0">
                          <a:solidFill>
                            <a:srgbClr val="444444"/>
                          </a:solidFill>
                          <a:effectLst/>
                          <a:latin typeface="Arial" panose="020B0604020202020204" pitchFamily="34" charset="0"/>
                        </a:rPr>
                        <a:t>Edilizia Industria e Artigianato</a:t>
                      </a:r>
                    </a:p>
                  </a:txBody>
                  <a:tcPr marL="31189" marR="61832" marT="15324" marB="1532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it-IT" sz="1600" b="0" dirty="0">
                          <a:solidFill>
                            <a:srgbClr val="444444"/>
                          </a:solidFill>
                          <a:effectLst/>
                          <a:latin typeface="Arial" panose="020B0604020202020204" pitchFamily="34" charset="0"/>
                        </a:rPr>
                        <a:t>Lapidei Industria e Artigianato</a:t>
                      </a:r>
                    </a:p>
                  </a:txBody>
                  <a:tcPr marL="31189" marR="61832" marT="15324" marB="15324" anchor="ctr">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274535">
                <a:tc>
                  <a:txBody>
                    <a:bodyPr/>
                    <a:lstStyle/>
                    <a:p>
                      <a:pPr algn="ctr"/>
                      <a:r>
                        <a:rPr lang="it-IT" sz="1600" b="0" dirty="0">
                          <a:solidFill>
                            <a:srgbClr val="000000"/>
                          </a:solidFill>
                          <a:effectLst/>
                          <a:latin typeface="Arial" panose="020B0604020202020204" pitchFamily="34" charset="0"/>
                        </a:rPr>
                        <a:t>1,70%</a:t>
                      </a:r>
                      <a:endParaRPr lang="it-IT" sz="1600" b="0" dirty="0">
                        <a:solidFill>
                          <a:srgbClr val="444444"/>
                        </a:solidFill>
                        <a:effectLst/>
                        <a:latin typeface="Arial" panose="020B0604020202020204" pitchFamily="34" charset="0"/>
                      </a:endParaRPr>
                    </a:p>
                  </a:txBody>
                  <a:tcPr marL="31189" marR="61832" marT="15324" marB="15324">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endParaRPr lang="it-IT" sz="1600" b="0" dirty="0">
                        <a:solidFill>
                          <a:srgbClr val="444444"/>
                        </a:solidFill>
                        <a:effectLst/>
                        <a:latin typeface="Arial" panose="020B0604020202020204" pitchFamily="34" charset="0"/>
                      </a:endParaRPr>
                    </a:p>
                  </a:txBody>
                  <a:tcPr marL="31189" marR="61832" marT="15324" marB="15324">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it-IT" sz="1600" b="0" dirty="0">
                          <a:solidFill>
                            <a:srgbClr val="000000"/>
                          </a:solidFill>
                          <a:effectLst/>
                          <a:latin typeface="Arial" panose="020B0604020202020204" pitchFamily="34" charset="0"/>
                        </a:rPr>
                        <a:t>4,70%</a:t>
                      </a:r>
                      <a:endParaRPr lang="it-IT" sz="1600" b="0" dirty="0">
                        <a:solidFill>
                          <a:srgbClr val="444444"/>
                        </a:solidFill>
                        <a:effectLst/>
                        <a:latin typeface="Arial" panose="020B0604020202020204" pitchFamily="34" charset="0"/>
                      </a:endParaRPr>
                    </a:p>
                  </a:txBody>
                  <a:tcPr marL="31189" marR="61832" marT="15324" marB="15324">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it-IT" sz="1600" b="0" dirty="0">
                          <a:solidFill>
                            <a:srgbClr val="000000"/>
                          </a:solidFill>
                          <a:effectLst/>
                          <a:latin typeface="Arial" panose="020B0604020202020204" pitchFamily="34" charset="0"/>
                        </a:rPr>
                        <a:t>3,30%</a:t>
                      </a:r>
                      <a:endParaRPr lang="it-IT" sz="1600" b="0" dirty="0">
                        <a:solidFill>
                          <a:srgbClr val="444444"/>
                        </a:solidFill>
                        <a:effectLst/>
                        <a:latin typeface="Arial" panose="020B0604020202020204" pitchFamily="34" charset="0"/>
                      </a:endParaRPr>
                    </a:p>
                  </a:txBody>
                  <a:tcPr marL="31189" marR="61832" marT="15324" marB="15324">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it-IT" sz="1600" b="0" dirty="0">
                          <a:solidFill>
                            <a:srgbClr val="000000"/>
                          </a:solidFill>
                          <a:effectLst/>
                          <a:latin typeface="Arial" panose="020B0604020202020204" pitchFamily="34" charset="0"/>
                        </a:rPr>
                        <a:t>2,00%</a:t>
                      </a:r>
                      <a:endParaRPr lang="it-IT" sz="1600" b="0" dirty="0">
                        <a:solidFill>
                          <a:srgbClr val="444444"/>
                        </a:solidFill>
                        <a:effectLst/>
                        <a:latin typeface="Arial" panose="020B0604020202020204" pitchFamily="34" charset="0"/>
                      </a:endParaRPr>
                    </a:p>
                  </a:txBody>
                  <a:tcPr marL="31189" marR="61832" marT="15324" marB="15324">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it-IT" sz="1600" b="0" dirty="0">
                          <a:solidFill>
                            <a:srgbClr val="000000"/>
                          </a:solidFill>
                          <a:effectLst/>
                          <a:latin typeface="Arial" panose="020B0604020202020204" pitchFamily="34" charset="0"/>
                        </a:rPr>
                        <a:t>4,70%</a:t>
                      </a:r>
                      <a:endParaRPr lang="it-IT" sz="1600" b="0" dirty="0">
                        <a:solidFill>
                          <a:srgbClr val="444444"/>
                        </a:solidFill>
                        <a:effectLst/>
                        <a:latin typeface="Arial" panose="020B0604020202020204" pitchFamily="34" charset="0"/>
                      </a:endParaRPr>
                    </a:p>
                  </a:txBody>
                  <a:tcPr marL="31189" marR="61832" marT="15324" marB="15324">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it-IT" sz="1600" b="0" dirty="0">
                          <a:solidFill>
                            <a:srgbClr val="000000"/>
                          </a:solidFill>
                          <a:effectLst/>
                          <a:latin typeface="Arial" panose="020B0604020202020204" pitchFamily="34" charset="0"/>
                        </a:rPr>
                        <a:t>3,30%</a:t>
                      </a:r>
                      <a:endParaRPr lang="it-IT" sz="1600" b="0" dirty="0">
                        <a:solidFill>
                          <a:srgbClr val="444444"/>
                        </a:solidFill>
                        <a:effectLst/>
                        <a:latin typeface="Arial" panose="020B0604020202020204" pitchFamily="34" charset="0"/>
                      </a:endParaRPr>
                    </a:p>
                  </a:txBody>
                  <a:tcPr marL="31189" marR="61832" marT="15324" marB="15324">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3"/>
                  </a:ext>
                </a:extLst>
              </a:tr>
            </a:tbl>
          </a:graphicData>
        </a:graphic>
      </p:graphicFrame>
      <p:graphicFrame>
        <p:nvGraphicFramePr>
          <p:cNvPr id="3" name="Tabella 2"/>
          <p:cNvGraphicFramePr>
            <a:graphicFrameLocks noGrp="1"/>
          </p:cNvGraphicFramePr>
          <p:nvPr/>
        </p:nvGraphicFramePr>
        <p:xfrm>
          <a:off x="390525" y="1517650"/>
          <a:ext cx="8229600" cy="1281113"/>
        </p:xfrm>
        <a:graphic>
          <a:graphicData uri="http://schemas.openxmlformats.org/drawingml/2006/table">
            <a:tbl>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274617">
                <a:tc gridSpan="3">
                  <a:txBody>
                    <a:bodyPr/>
                    <a:lstStyle/>
                    <a:p>
                      <a:pPr algn="ctr"/>
                      <a:r>
                        <a:rPr lang="it-IT" sz="1600" b="1" dirty="0">
                          <a:solidFill>
                            <a:schemeClr val="tx1"/>
                          </a:solidFill>
                          <a:effectLst/>
                          <a:latin typeface="Arial" panose="020B0604020202020204" pitchFamily="34" charset="0"/>
                        </a:rPr>
                        <a:t>CONTRIBUZIONE APPRENDISTI QUALIFICATI</a:t>
                      </a:r>
                    </a:p>
                  </a:txBody>
                  <a:tcPr marL="31189" marR="61832" marT="15329" marB="1532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0000"/>
                  </a:ext>
                </a:extLst>
              </a:tr>
              <a:tr h="1006496">
                <a:tc>
                  <a:txBody>
                    <a:bodyPr/>
                    <a:lstStyle/>
                    <a:p>
                      <a:pPr algn="ctr"/>
                      <a:r>
                        <a:rPr lang="it-IT" sz="1600" b="0" dirty="0">
                          <a:solidFill>
                            <a:srgbClr val="444444"/>
                          </a:solidFill>
                          <a:effectLst/>
                          <a:latin typeface="Arial" panose="020B0604020202020204" pitchFamily="34" charset="0"/>
                        </a:rPr>
                        <a:t>Dipendente:</a:t>
                      </a:r>
                    </a:p>
                    <a:p>
                      <a:pPr algn="ctr"/>
                      <a:r>
                        <a:rPr lang="it-IT" sz="1600" b="0" dirty="0">
                          <a:solidFill>
                            <a:srgbClr val="444444"/>
                          </a:solidFill>
                          <a:effectLst/>
                          <a:latin typeface="Arial" panose="020B0604020202020204" pitchFamily="34" charset="0"/>
                        </a:rPr>
                        <a:t>- 5,84%</a:t>
                      </a:r>
                    </a:p>
                    <a:p>
                      <a:pPr algn="ctr"/>
                      <a:r>
                        <a:rPr lang="it-IT" sz="1600" b="0" dirty="0">
                          <a:solidFill>
                            <a:srgbClr val="444444"/>
                          </a:solidFill>
                          <a:effectLst/>
                          <a:latin typeface="Arial" panose="020B0604020202020204" pitchFamily="34" charset="0"/>
                        </a:rPr>
                        <a:t>- 6,14% (aziende destinatarie </a:t>
                      </a:r>
                      <a:r>
                        <a:rPr lang="it-IT" sz="1600" b="0" dirty="0" err="1">
                          <a:solidFill>
                            <a:srgbClr val="444444"/>
                          </a:solidFill>
                          <a:effectLst/>
                          <a:latin typeface="Arial" panose="020B0604020202020204" pitchFamily="34" charset="0"/>
                        </a:rPr>
                        <a:t>Cigs</a:t>
                      </a:r>
                      <a:r>
                        <a:rPr lang="it-IT" sz="1600" b="0" dirty="0">
                          <a:solidFill>
                            <a:srgbClr val="444444"/>
                          </a:solidFill>
                          <a:effectLst/>
                          <a:latin typeface="Arial" panose="020B0604020202020204" pitchFamily="34" charset="0"/>
                        </a:rPr>
                        <a:t>)</a:t>
                      </a:r>
                    </a:p>
                  </a:txBody>
                  <a:tcPr marL="31189" marR="61832" marT="15329" marB="15329">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it-IT" sz="1600" b="0" dirty="0">
                          <a:solidFill>
                            <a:srgbClr val="444444"/>
                          </a:solidFill>
                          <a:effectLst/>
                          <a:latin typeface="Arial" panose="020B0604020202020204" pitchFamily="34" charset="0"/>
                        </a:rPr>
                        <a:t>Azienda:</a:t>
                      </a:r>
                    </a:p>
                    <a:p>
                      <a:pPr algn="ctr"/>
                      <a:r>
                        <a:rPr lang="it-IT" sz="1600" b="0" dirty="0">
                          <a:solidFill>
                            <a:srgbClr val="444444"/>
                          </a:solidFill>
                          <a:effectLst/>
                          <a:latin typeface="Arial" panose="020B0604020202020204" pitchFamily="34" charset="0"/>
                        </a:rPr>
                        <a:t>- 11,61%</a:t>
                      </a:r>
                    </a:p>
                    <a:p>
                      <a:pPr algn="ctr"/>
                      <a:r>
                        <a:rPr lang="it-IT" sz="1600" b="0" dirty="0">
                          <a:solidFill>
                            <a:srgbClr val="444444"/>
                          </a:solidFill>
                          <a:effectLst/>
                          <a:latin typeface="Arial" panose="020B0604020202020204" pitchFamily="34" charset="0"/>
                        </a:rPr>
                        <a:t>- 12,21% (aziende destinatarie </a:t>
                      </a:r>
                      <a:r>
                        <a:rPr lang="it-IT" sz="1600" b="0" dirty="0" err="1">
                          <a:solidFill>
                            <a:srgbClr val="444444"/>
                          </a:solidFill>
                          <a:effectLst/>
                          <a:latin typeface="Arial" panose="020B0604020202020204" pitchFamily="34" charset="0"/>
                        </a:rPr>
                        <a:t>Cigs</a:t>
                      </a:r>
                      <a:r>
                        <a:rPr lang="it-IT" sz="1600" b="0" dirty="0">
                          <a:solidFill>
                            <a:srgbClr val="444444"/>
                          </a:solidFill>
                          <a:effectLst/>
                          <a:latin typeface="Arial" panose="020B0604020202020204" pitchFamily="34" charset="0"/>
                        </a:rPr>
                        <a:t>)</a:t>
                      </a:r>
                    </a:p>
                  </a:txBody>
                  <a:tcPr marL="31189" marR="61832" marT="15329" marB="15329">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it-IT" sz="1600" b="0" dirty="0">
                          <a:solidFill>
                            <a:srgbClr val="444444"/>
                          </a:solidFill>
                          <a:effectLst/>
                          <a:latin typeface="Arial" panose="020B0604020202020204" pitchFamily="34" charset="0"/>
                        </a:rPr>
                        <a:t>Totale:</a:t>
                      </a:r>
                    </a:p>
                    <a:p>
                      <a:pPr algn="ctr"/>
                      <a:r>
                        <a:rPr lang="it-IT" sz="1600" b="0" dirty="0">
                          <a:solidFill>
                            <a:srgbClr val="444444"/>
                          </a:solidFill>
                          <a:effectLst/>
                          <a:latin typeface="Arial" panose="020B0604020202020204" pitchFamily="34" charset="0"/>
                        </a:rPr>
                        <a:t>- 17,45%</a:t>
                      </a:r>
                    </a:p>
                    <a:p>
                      <a:pPr algn="ctr"/>
                      <a:r>
                        <a:rPr lang="it-IT" sz="1600" b="0" dirty="0">
                          <a:solidFill>
                            <a:srgbClr val="444444"/>
                          </a:solidFill>
                          <a:effectLst/>
                          <a:latin typeface="Arial" panose="020B0604020202020204" pitchFamily="34" charset="0"/>
                        </a:rPr>
                        <a:t>- 18,35%</a:t>
                      </a:r>
                    </a:p>
                  </a:txBody>
                  <a:tcPr marL="31189" marR="61832" marT="15329" marB="15329">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1"/>
                  </a:ext>
                </a:extLst>
              </a:tr>
            </a:tbl>
          </a:graphicData>
        </a:graphic>
      </p:graphicFrame>
      <p:sp>
        <p:nvSpPr>
          <p:cNvPr id="186405" name="Segnaposto numero diapositiva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5A323CE1-247D-43F6-A624-6B4EE8B9BE3E}" type="slidenum">
              <a:rPr lang="it-IT" altLang="it-IT" sz="1200">
                <a:solidFill>
                  <a:srgbClr val="FFFFFF"/>
                </a:solidFill>
              </a:rPr>
              <a:pPr>
                <a:spcBef>
                  <a:spcPct val="0"/>
                </a:spcBef>
                <a:buFontTx/>
                <a:buNone/>
                <a:defRPr/>
              </a:pPr>
              <a:t>156</a:t>
            </a:fld>
            <a:endParaRPr lang="it-IT" altLang="it-IT" sz="1200">
              <a:solidFill>
                <a:srgbClr val="FFFFFF"/>
              </a:solidFill>
            </a:endParaRPr>
          </a:p>
        </p:txBody>
      </p:sp>
      <p:sp>
        <p:nvSpPr>
          <p:cNvPr id="2" name="Rettangolo 1"/>
          <p:cNvSpPr/>
          <p:nvPr/>
        </p:nvSpPr>
        <p:spPr>
          <a:xfrm>
            <a:off x="323850" y="4529138"/>
            <a:ext cx="8296275" cy="2030412"/>
          </a:xfrm>
          <a:prstGeom prst="rect">
            <a:avLst/>
          </a:prstGeom>
        </p:spPr>
        <p:txBody>
          <a:bodyPr>
            <a:spAutoFit/>
          </a:bodyPr>
          <a:lstStyle/>
          <a:p>
            <a:pPr>
              <a:defRPr/>
            </a:pPr>
            <a:r>
              <a:rPr lang="it-IT" dirty="0">
                <a:solidFill>
                  <a:srgbClr val="000000"/>
                </a:solidFill>
                <a:latin typeface="+mn-lt"/>
                <a:ea typeface="Calibri" panose="020F0502020204030204" pitchFamily="34" charset="0"/>
              </a:rPr>
              <a:t>L’incremento delle aliquote nel caso di aziende destinatarie solo di </a:t>
            </a:r>
            <a:r>
              <a:rPr lang="it-IT" dirty="0" err="1">
                <a:solidFill>
                  <a:srgbClr val="000000"/>
                </a:solidFill>
                <a:latin typeface="+mn-lt"/>
                <a:ea typeface="Calibri" panose="020F0502020204030204" pitchFamily="34" charset="0"/>
              </a:rPr>
              <a:t>Cigs</a:t>
            </a:r>
            <a:r>
              <a:rPr lang="it-IT" dirty="0">
                <a:solidFill>
                  <a:srgbClr val="000000"/>
                </a:solidFill>
                <a:latin typeface="+mn-lt"/>
                <a:ea typeface="Calibri" panose="020F0502020204030204" pitchFamily="34" charset="0"/>
              </a:rPr>
              <a:t> (0,30% lavoratore e 0,60% datore di lavoro) si applica ai soli lavoratori con contratto di apprendistato professionalizzante.</a:t>
            </a:r>
          </a:p>
          <a:p>
            <a:pPr>
              <a:defRPr/>
            </a:pPr>
            <a:r>
              <a:rPr lang="it-IT" dirty="0">
                <a:solidFill>
                  <a:srgbClr val="000000"/>
                </a:solidFill>
                <a:latin typeface="+mn-lt"/>
                <a:ea typeface="Calibri" panose="020F0502020204030204" pitchFamily="34" charset="0"/>
              </a:rPr>
              <a:t>Nel caso di aziende rientranti nel solo campo </a:t>
            </a:r>
            <a:r>
              <a:rPr lang="it-IT" dirty="0" err="1">
                <a:solidFill>
                  <a:srgbClr val="000000"/>
                </a:solidFill>
                <a:latin typeface="+mn-lt"/>
                <a:ea typeface="Calibri" panose="020F0502020204030204" pitchFamily="34" charset="0"/>
              </a:rPr>
              <a:t>Cigo</a:t>
            </a:r>
            <a:r>
              <a:rPr lang="it-IT" dirty="0">
                <a:solidFill>
                  <a:srgbClr val="000000"/>
                </a:solidFill>
                <a:latin typeface="+mn-lt"/>
                <a:ea typeface="Calibri" panose="020F0502020204030204" pitchFamily="34" charset="0"/>
              </a:rPr>
              <a:t> oppure in entrambi gli ambiti </a:t>
            </a:r>
            <a:r>
              <a:rPr lang="it-IT" dirty="0" err="1">
                <a:solidFill>
                  <a:srgbClr val="000000"/>
                </a:solidFill>
                <a:latin typeface="+mn-lt"/>
                <a:ea typeface="Calibri" panose="020F0502020204030204" pitchFamily="34" charset="0"/>
              </a:rPr>
              <a:t>Cigo</a:t>
            </a:r>
            <a:r>
              <a:rPr lang="it-IT" dirty="0">
                <a:solidFill>
                  <a:srgbClr val="000000"/>
                </a:solidFill>
                <a:latin typeface="+mn-lt"/>
                <a:ea typeface="Calibri" panose="020F0502020204030204" pitchFamily="34" charset="0"/>
              </a:rPr>
              <a:t> e </a:t>
            </a:r>
            <a:r>
              <a:rPr lang="it-IT" dirty="0" err="1">
                <a:solidFill>
                  <a:srgbClr val="000000"/>
                </a:solidFill>
                <a:latin typeface="+mn-lt"/>
                <a:ea typeface="Calibri" panose="020F0502020204030204" pitchFamily="34" charset="0"/>
              </a:rPr>
              <a:t>Cigs</a:t>
            </a:r>
            <a:r>
              <a:rPr lang="it-IT" dirty="0">
                <a:solidFill>
                  <a:srgbClr val="000000"/>
                </a:solidFill>
                <a:latin typeface="+mn-lt"/>
                <a:ea typeface="Calibri" panose="020F0502020204030204" pitchFamily="34" charset="0"/>
              </a:rPr>
              <a:t>, la contribuzione a carico dei datori di lavoro per gli apprendisti professionalizzanti, va incrementata della sola aliquota di finanziamento della Cassa integrazione ordinaria (differenziata in base al settore ed al limite dimensionale).</a:t>
            </a:r>
          </a:p>
        </p:txBody>
      </p:sp>
      <p:pic>
        <p:nvPicPr>
          <p:cNvPr id="182311"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egnaposto piè di pagina 3"/>
          <p:cNvSpPr>
            <a:spLocks noGrp="1"/>
          </p:cNvSpPr>
          <p:nvPr>
            <p:ph type="ftr" sz="quarter" idx="11"/>
          </p:nvPr>
        </p:nvSpPr>
        <p:spPr/>
        <p:txBody>
          <a:bodyPr/>
          <a:lstStyle/>
          <a:p>
            <a:pPr>
              <a:defRPr/>
            </a:pPr>
            <a:r>
              <a:rPr lang="it-IT"/>
              <a:t>Ultimo aggiornamento 15 settembre 2019</a:t>
            </a:r>
          </a:p>
        </p:txBody>
      </p:sp>
      <p:sp>
        <p:nvSpPr>
          <p:cNvPr id="11" name="CasellaDiTesto 10"/>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Sottotitolo 2"/>
          <p:cNvSpPr>
            <a:spLocks noGrp="1"/>
          </p:cNvSpPr>
          <p:nvPr>
            <p:ph type="subTitle" idx="1"/>
          </p:nvPr>
        </p:nvSpPr>
        <p:spPr>
          <a:xfrm>
            <a:off x="1403350" y="1628775"/>
            <a:ext cx="6400800" cy="2768600"/>
          </a:xfrm>
        </p:spPr>
        <p:txBody>
          <a:bodyPr/>
          <a:lstStyle/>
          <a:p>
            <a:pPr eaLnBrk="1" hangingPunct="1"/>
            <a:endParaRPr lang="it-IT" altLang="it-IT" sz="2400" b="1" dirty="0">
              <a:solidFill>
                <a:schemeClr val="accent1"/>
              </a:solidFill>
            </a:endParaRPr>
          </a:p>
          <a:p>
            <a:pPr eaLnBrk="1" hangingPunct="1"/>
            <a:endParaRPr lang="it-IT" altLang="it-IT" b="1" dirty="0">
              <a:solidFill>
                <a:srgbClr val="00B050"/>
              </a:solidFill>
            </a:endParaRPr>
          </a:p>
          <a:p>
            <a:pPr eaLnBrk="1" hangingPunct="1"/>
            <a:r>
              <a:rPr lang="it-IT" altLang="it-IT" b="1" dirty="0">
                <a:solidFill>
                  <a:srgbClr val="00B050"/>
                </a:solidFill>
              </a:rPr>
              <a:t>7.</a:t>
            </a:r>
          </a:p>
          <a:p>
            <a:pPr eaLnBrk="1" hangingPunct="1"/>
            <a:r>
              <a:rPr lang="it-IT" altLang="it-IT" b="1" dirty="0">
                <a:solidFill>
                  <a:srgbClr val="00B050"/>
                </a:solidFill>
              </a:rPr>
              <a:t>LA DISCIPLINA REGIONALE DELL’APPRENDISTATO</a:t>
            </a:r>
          </a:p>
        </p:txBody>
      </p:sp>
      <p:sp>
        <p:nvSpPr>
          <p:cNvPr id="12292"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2FD3C9B3-205D-45EA-8B23-7FA1A3D125D0}" type="slidenum">
              <a:rPr lang="it-IT" altLang="it-IT" sz="1200">
                <a:solidFill>
                  <a:srgbClr val="FFFFFF"/>
                </a:solidFill>
              </a:rPr>
              <a:pPr>
                <a:spcBef>
                  <a:spcPct val="0"/>
                </a:spcBef>
                <a:buFontTx/>
                <a:buNone/>
                <a:defRPr/>
              </a:pPr>
              <a:t>157</a:t>
            </a:fld>
            <a:endParaRPr lang="it-IT" altLang="it-IT" sz="1200">
              <a:solidFill>
                <a:srgbClr val="FFFFFF"/>
              </a:solidFill>
            </a:endParaRPr>
          </a:p>
        </p:txBody>
      </p:sp>
      <p:pic>
        <p:nvPicPr>
          <p:cNvPr id="16389"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428057710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Sottotitolo 2"/>
          <p:cNvSpPr>
            <a:spLocks noGrp="1"/>
          </p:cNvSpPr>
          <p:nvPr>
            <p:ph type="subTitle" idx="1"/>
          </p:nvPr>
        </p:nvSpPr>
        <p:spPr>
          <a:xfrm>
            <a:off x="1403350" y="1628775"/>
            <a:ext cx="6400800" cy="2768600"/>
          </a:xfrm>
        </p:spPr>
        <p:txBody>
          <a:bodyPr/>
          <a:lstStyle/>
          <a:p>
            <a:pPr eaLnBrk="1" hangingPunct="1"/>
            <a:endParaRPr lang="it-IT" altLang="it-IT" sz="2400" b="1" dirty="0">
              <a:solidFill>
                <a:schemeClr val="accent1"/>
              </a:solidFill>
            </a:endParaRPr>
          </a:p>
          <a:p>
            <a:pPr eaLnBrk="1" hangingPunct="1"/>
            <a:endParaRPr lang="it-IT" altLang="it-IT" b="1" dirty="0">
              <a:solidFill>
                <a:srgbClr val="00B050"/>
              </a:solidFill>
            </a:endParaRPr>
          </a:p>
          <a:p>
            <a:pPr eaLnBrk="1" hangingPunct="1"/>
            <a:r>
              <a:rPr lang="it-IT" altLang="it-IT" b="1" dirty="0">
                <a:solidFill>
                  <a:srgbClr val="00B050"/>
                </a:solidFill>
              </a:rPr>
              <a:t>7.</a:t>
            </a:r>
          </a:p>
          <a:p>
            <a:pPr eaLnBrk="1" hangingPunct="1"/>
            <a:r>
              <a:rPr lang="it-IT" altLang="it-IT" b="1" dirty="0">
                <a:solidFill>
                  <a:srgbClr val="00B050"/>
                </a:solidFill>
              </a:rPr>
              <a:t>LA DISCIPLINA REGIONALE DELL’APPRENDISTATO</a:t>
            </a:r>
          </a:p>
        </p:txBody>
      </p:sp>
      <p:sp>
        <p:nvSpPr>
          <p:cNvPr id="12292"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2FD3C9B3-205D-45EA-8B23-7FA1A3D125D0}" type="slidenum">
              <a:rPr lang="it-IT" altLang="it-IT" sz="1200">
                <a:solidFill>
                  <a:srgbClr val="FFFFFF"/>
                </a:solidFill>
              </a:rPr>
              <a:pPr>
                <a:spcBef>
                  <a:spcPct val="0"/>
                </a:spcBef>
                <a:buFontTx/>
                <a:buNone/>
                <a:defRPr/>
              </a:pPr>
              <a:t>158</a:t>
            </a:fld>
            <a:endParaRPr lang="it-IT" altLang="it-IT" sz="1200">
              <a:solidFill>
                <a:srgbClr val="FFFFFF"/>
              </a:solidFill>
            </a:endParaRPr>
          </a:p>
        </p:txBody>
      </p:sp>
      <p:pic>
        <p:nvPicPr>
          <p:cNvPr id="16389"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3928367135"/>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endParaRPr lang="it-IT" altLang="it-IT" sz="2000" b="1" u="sng" dirty="0">
              <a:solidFill>
                <a:srgbClr val="0070C0"/>
              </a:solidFill>
            </a:endParaRPr>
          </a:p>
          <a:p>
            <a:endParaRPr lang="it-IT" altLang="it-IT" sz="2000" b="1" u="sng" dirty="0">
              <a:solidFill>
                <a:srgbClr val="0070C0"/>
              </a:solidFill>
            </a:endParaRPr>
          </a:p>
          <a:p>
            <a:endParaRPr lang="it-IT" altLang="it-IT" sz="2000" b="1" u="sng" dirty="0">
              <a:solidFill>
                <a:srgbClr val="0070C0"/>
              </a:solidFill>
            </a:endParaRPr>
          </a:p>
          <a:p>
            <a:r>
              <a:rPr lang="it-IT" altLang="it-IT" sz="2800" b="1" dirty="0">
                <a:solidFill>
                  <a:srgbClr val="0070C0"/>
                </a:solidFill>
              </a:rPr>
              <a:t>La normativa regione Puglia sull’apprendistato</a:t>
            </a:r>
          </a:p>
          <a:p>
            <a:pPr fontAlgn="t">
              <a:lnSpc>
                <a:spcPct val="150000"/>
              </a:lnSpc>
            </a:pPr>
            <a:r>
              <a:rPr lang="it-IT" altLang="it-IT" sz="2800" b="1" dirty="0">
                <a:solidFill>
                  <a:srgbClr val="007CBA"/>
                </a:solidFill>
              </a:rPr>
              <a:t>Linee guida regionali per l’attuazione dei percorsi di apprendistato e del sistema duale in Puglia</a:t>
            </a: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159</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2043349395"/>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pPr algn="just"/>
            <a:endParaRPr lang="it-IT" altLang="it-IT" sz="2000" b="1" u="sng" dirty="0">
              <a:solidFill>
                <a:srgbClr val="0070C0"/>
              </a:solidFill>
            </a:endParaRPr>
          </a:p>
          <a:p>
            <a:endParaRPr lang="it-IT" altLang="it-IT" sz="2000" b="1" u="sng" dirty="0">
              <a:solidFill>
                <a:srgbClr val="0070C0"/>
              </a:solidFill>
            </a:endParaRPr>
          </a:p>
          <a:p>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160</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3" name="Tabella 2">
            <a:extLst>
              <a:ext uri="{FF2B5EF4-FFF2-40B4-BE49-F238E27FC236}">
                <a16:creationId xmlns:a16="http://schemas.microsoft.com/office/drawing/2014/main" id="{580869B8-8BEC-0B43-BFB4-49FDFA95FF6F}"/>
              </a:ext>
            </a:extLst>
          </p:cNvPr>
          <p:cNvGraphicFramePr>
            <a:graphicFrameLocks noGrp="1"/>
          </p:cNvGraphicFramePr>
          <p:nvPr>
            <p:extLst>
              <p:ext uri="{D42A27DB-BD31-4B8C-83A1-F6EECF244321}">
                <p14:modId xmlns:p14="http://schemas.microsoft.com/office/powerpoint/2010/main" val="1377740458"/>
              </p:ext>
            </p:extLst>
          </p:nvPr>
        </p:nvGraphicFramePr>
        <p:xfrm>
          <a:off x="468313" y="1929170"/>
          <a:ext cx="8296275" cy="3754120"/>
        </p:xfrm>
        <a:graphic>
          <a:graphicData uri="http://schemas.openxmlformats.org/drawingml/2006/table">
            <a:tbl>
              <a:tblPr firstRow="1" bandRow="1">
                <a:tableStyleId>{5C22544A-7EE6-4342-B048-85BDC9FD1C3A}</a:tableStyleId>
              </a:tblPr>
              <a:tblGrid>
                <a:gridCol w="8296275">
                  <a:extLst>
                    <a:ext uri="{9D8B030D-6E8A-4147-A177-3AD203B41FA5}">
                      <a16:colId xmlns:a16="http://schemas.microsoft.com/office/drawing/2014/main" val="3237459370"/>
                    </a:ext>
                  </a:extLst>
                </a:gridCol>
              </a:tblGrid>
              <a:tr h="370840">
                <a:tc>
                  <a:txBody>
                    <a:bodyPr/>
                    <a:lstStyle/>
                    <a:p>
                      <a:endParaRPr lang="it-IT" dirty="0"/>
                    </a:p>
                  </a:txBody>
                  <a:tcPr/>
                </a:tc>
                <a:extLst>
                  <a:ext uri="{0D108BD9-81ED-4DB2-BD59-A6C34878D82A}">
                    <a16:rowId xmlns:a16="http://schemas.microsoft.com/office/drawing/2014/main" val="3018215768"/>
                  </a:ext>
                </a:extLst>
              </a:tr>
              <a:tr h="370840">
                <a:tc>
                  <a:txBody>
                    <a:bodyPr/>
                    <a:lstStyle/>
                    <a:p>
                      <a:pPr algn="just"/>
                      <a:r>
                        <a:rPr lang="it-IT" sz="1800" dirty="0">
                          <a:solidFill>
                            <a:schemeClr val="bg1"/>
                          </a:solidFill>
                        </a:rPr>
                        <a:t>Il  D.lgs.  15  giugno  2015  n.  81, rubricato  “Disciplina  organica  dei  contratti  di  lavoro  e  revisione  della normativa in tema di mansioni, a norma dell’art. 1, comma 7, della legge 10 dicembre 2014, n. 183”, ha abrogato il D.lgs. n. 167/2011, meglio conosciuto come “Testo Unico dell’Apprendistato”.</a:t>
                      </a:r>
                    </a:p>
                    <a:p>
                      <a:pPr algn="just"/>
                      <a:endParaRPr lang="it-IT" altLang="it-IT" sz="1800" b="1" u="sng" dirty="0">
                        <a:solidFill>
                          <a:schemeClr val="bg1"/>
                        </a:solidFill>
                      </a:endParaRPr>
                    </a:p>
                    <a:p>
                      <a:pPr algn="just"/>
                      <a:r>
                        <a:rPr lang="it-IT" sz="1800" b="1" dirty="0">
                          <a:solidFill>
                            <a:schemeClr val="bg1"/>
                          </a:solidFill>
                        </a:rPr>
                        <a:t>Con la L.R. n. 26 del 19 giugno 2018</a:t>
                      </a:r>
                      <a:r>
                        <a:rPr lang="it-IT" sz="1800" dirty="0">
                          <a:solidFill>
                            <a:schemeClr val="bg1"/>
                          </a:solidFill>
                        </a:rPr>
                        <a:t>, rubricata “Disciplina dell’apprendistato e norme in materia di ‘Bottega scuola’”, la Regione Puglia si è dotata di un nuovo strumento di contesto teso a riordinare l’intera materia dell’apprendistato per quanto di competenza regionale. L’art.9 di tale norma rimanda alla Giunta regionale l’onere di completare il quadro </a:t>
                      </a:r>
                      <a:r>
                        <a:rPr lang="it-IT" sz="1800" dirty="0" err="1">
                          <a:solidFill>
                            <a:schemeClr val="bg1"/>
                          </a:solidFill>
                        </a:rPr>
                        <a:t>regolatorio</a:t>
                      </a:r>
                      <a:r>
                        <a:rPr lang="it-IT" sz="1800" dirty="0">
                          <a:solidFill>
                            <a:schemeClr val="bg1"/>
                          </a:solidFill>
                        </a:rPr>
                        <a:t>, con proprio provvedimento emanato di concerto con il partenariato economico e sociale, sentita la Commissione consiliare competente.</a:t>
                      </a:r>
                    </a:p>
                    <a:p>
                      <a:endParaRPr lang="it-IT" dirty="0"/>
                    </a:p>
                  </a:txBody>
                  <a:tcPr/>
                </a:tc>
                <a:extLst>
                  <a:ext uri="{0D108BD9-81ED-4DB2-BD59-A6C34878D82A}">
                    <a16:rowId xmlns:a16="http://schemas.microsoft.com/office/drawing/2014/main" val="2550925479"/>
                  </a:ext>
                </a:extLst>
              </a:tr>
            </a:tbl>
          </a:graphicData>
        </a:graphic>
      </p:graphicFrame>
    </p:spTree>
    <p:extLst>
      <p:ext uri="{BB962C8B-B14F-4D97-AF65-F5344CB8AC3E}">
        <p14:creationId xmlns:p14="http://schemas.microsoft.com/office/powerpoint/2010/main" val="2146432661"/>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endParaRPr lang="it-IT" altLang="it-IT" sz="2000" b="1" u="sng" dirty="0">
              <a:solidFill>
                <a:srgbClr val="0070C0"/>
              </a:solidFill>
            </a:endParaRPr>
          </a:p>
          <a:p>
            <a:pPr algn="just"/>
            <a:br>
              <a:rPr lang="it-IT" altLang="it-IT" sz="2000" dirty="0">
                <a:solidFill>
                  <a:schemeClr val="bg1"/>
                </a:solidFill>
              </a:rPr>
            </a:br>
            <a:endParaRPr lang="it-IT" altLang="it-IT" sz="2000" dirty="0">
              <a:solidFill>
                <a:schemeClr val="bg1"/>
              </a:solidFill>
            </a:endParaRPr>
          </a:p>
          <a:p>
            <a:pPr algn="just"/>
            <a:endParaRPr lang="it-IT" altLang="it-IT" sz="2000" b="1" u="sng" dirty="0">
              <a:solidFill>
                <a:srgbClr val="0070C0"/>
              </a:solidFill>
            </a:endParaRPr>
          </a:p>
          <a:p>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161</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3" name="Tabella 2">
            <a:extLst>
              <a:ext uri="{FF2B5EF4-FFF2-40B4-BE49-F238E27FC236}">
                <a16:creationId xmlns:a16="http://schemas.microsoft.com/office/drawing/2014/main" id="{F8B1BB11-6491-2548-9203-7B9EC2E95786}"/>
              </a:ext>
            </a:extLst>
          </p:cNvPr>
          <p:cNvGraphicFramePr>
            <a:graphicFrameLocks noGrp="1"/>
          </p:cNvGraphicFramePr>
          <p:nvPr>
            <p:extLst>
              <p:ext uri="{D42A27DB-BD31-4B8C-83A1-F6EECF244321}">
                <p14:modId xmlns:p14="http://schemas.microsoft.com/office/powerpoint/2010/main" val="2584227458"/>
              </p:ext>
            </p:extLst>
          </p:nvPr>
        </p:nvGraphicFramePr>
        <p:xfrm>
          <a:off x="539552" y="1963420"/>
          <a:ext cx="8147248" cy="2931160"/>
        </p:xfrm>
        <a:graphic>
          <a:graphicData uri="http://schemas.openxmlformats.org/drawingml/2006/table">
            <a:tbl>
              <a:tblPr firstRow="1" bandRow="1">
                <a:tableStyleId>{5C22544A-7EE6-4342-B048-85BDC9FD1C3A}</a:tableStyleId>
              </a:tblPr>
              <a:tblGrid>
                <a:gridCol w="8147248">
                  <a:extLst>
                    <a:ext uri="{9D8B030D-6E8A-4147-A177-3AD203B41FA5}">
                      <a16:colId xmlns:a16="http://schemas.microsoft.com/office/drawing/2014/main" val="2201493524"/>
                    </a:ext>
                  </a:extLst>
                </a:gridCol>
              </a:tblGrid>
              <a:tr h="370840">
                <a:tc>
                  <a:txBody>
                    <a:bodyPr/>
                    <a:lstStyle/>
                    <a:p>
                      <a:endParaRPr lang="it-IT" dirty="0"/>
                    </a:p>
                  </a:txBody>
                  <a:tcPr/>
                </a:tc>
                <a:extLst>
                  <a:ext uri="{0D108BD9-81ED-4DB2-BD59-A6C34878D82A}">
                    <a16:rowId xmlns:a16="http://schemas.microsoft.com/office/drawing/2014/main" val="3298092317"/>
                  </a:ext>
                </a:extLst>
              </a:tr>
              <a:tr h="37084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800" dirty="0">
                          <a:solidFill>
                            <a:schemeClr val="bg1"/>
                          </a:solidFill>
                        </a:rPr>
                        <a:t>Con le presenti linee guida, pertanto, tenuto conto di quanto osservato dal partenariato economico e sociale, la Regione Puglia recepisce la disciplina vigente per tutte le tre tipologie di apprendistato previste dal D.lgs. 81/2015, con particolare attenzione agli “standard formativi” relativi all’apprendistato per la qualifica e il diploma professionale, il diploma di istruzione secondaria superiore e il certificato di specializzazione tecnica superiore (c.d. I livello) e all’apprendistato di alta formazione e ricerca (c.d. III livello) e regolamenta, ai sensi del medesimo D.lgs. , quanto rientrante nella propria potestà legislativa.</a:t>
                      </a:r>
                    </a:p>
                    <a:p>
                      <a:endParaRPr lang="it-IT" dirty="0"/>
                    </a:p>
                  </a:txBody>
                  <a:tcPr/>
                </a:tc>
                <a:extLst>
                  <a:ext uri="{0D108BD9-81ED-4DB2-BD59-A6C34878D82A}">
                    <a16:rowId xmlns:a16="http://schemas.microsoft.com/office/drawing/2014/main" val="3562112105"/>
                  </a:ext>
                </a:extLst>
              </a:tr>
            </a:tbl>
          </a:graphicData>
        </a:graphic>
      </p:graphicFrame>
    </p:spTree>
    <p:extLst>
      <p:ext uri="{BB962C8B-B14F-4D97-AF65-F5344CB8AC3E}">
        <p14:creationId xmlns:p14="http://schemas.microsoft.com/office/powerpoint/2010/main" val="1440954532"/>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pPr algn="just"/>
            <a:endParaRPr lang="it-IT" altLang="it-IT" sz="2000" b="1" u="sng" dirty="0">
              <a:solidFill>
                <a:srgbClr val="0070C0"/>
              </a:solidFill>
            </a:endParaRPr>
          </a:p>
          <a:p>
            <a:endParaRPr lang="it-IT" altLang="it-IT" sz="2000" b="1" u="sng" dirty="0">
              <a:solidFill>
                <a:srgbClr val="0070C0"/>
              </a:solidFill>
            </a:endParaRPr>
          </a:p>
          <a:p>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162</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3" name="Tabella 2">
            <a:extLst>
              <a:ext uri="{FF2B5EF4-FFF2-40B4-BE49-F238E27FC236}">
                <a16:creationId xmlns:a16="http://schemas.microsoft.com/office/drawing/2014/main" id="{65428DBA-427E-B843-8CF1-348787C66533}"/>
              </a:ext>
            </a:extLst>
          </p:cNvPr>
          <p:cNvGraphicFramePr>
            <a:graphicFrameLocks noGrp="1"/>
          </p:cNvGraphicFramePr>
          <p:nvPr>
            <p:extLst>
              <p:ext uri="{D42A27DB-BD31-4B8C-83A1-F6EECF244321}">
                <p14:modId xmlns:p14="http://schemas.microsoft.com/office/powerpoint/2010/main" val="4155120977"/>
              </p:ext>
            </p:extLst>
          </p:nvPr>
        </p:nvGraphicFramePr>
        <p:xfrm>
          <a:off x="468313" y="1834198"/>
          <a:ext cx="8218487" cy="375412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3141839321"/>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altLang="it-IT" sz="1800" dirty="0">
                          <a:solidFill>
                            <a:schemeClr val="tx1"/>
                          </a:solidFill>
                        </a:rPr>
                        <a:t>DISCIPLINA COMUNE A TUTTI I CONTRATTI DI APPRENDISTATO</a:t>
                      </a:r>
                    </a:p>
                  </a:txBody>
                  <a:tcPr/>
                </a:tc>
                <a:extLst>
                  <a:ext uri="{0D108BD9-81ED-4DB2-BD59-A6C34878D82A}">
                    <a16:rowId xmlns:a16="http://schemas.microsoft.com/office/drawing/2014/main" val="2528950194"/>
                  </a:ext>
                </a:extLst>
              </a:tr>
              <a:tr h="370840">
                <a:tc>
                  <a:txBody>
                    <a:bodyPr/>
                    <a:lstStyle/>
                    <a:p>
                      <a:pPr algn="just"/>
                      <a:r>
                        <a:rPr lang="it-IT" sz="1800" dirty="0">
                          <a:solidFill>
                            <a:schemeClr val="bg1"/>
                          </a:solidFill>
                        </a:rPr>
                        <a:t>L’apprendistato è un contratto di lavoro a tempo indeterminato finalizzato alla formazione ed all’occupazione dei giovani.</a:t>
                      </a:r>
                    </a:p>
                    <a:p>
                      <a:pPr algn="just"/>
                      <a:r>
                        <a:rPr lang="it-IT" sz="1800" dirty="0">
                          <a:solidFill>
                            <a:schemeClr val="bg1"/>
                          </a:solidFill>
                        </a:rPr>
                        <a:t>Le presenti linee guida disciplinano, secondo quanto previsto dalla normativa nazionale, dai decreti ministeriali citati in premessa, dagli Accordi Stato - Regioni e dalla legge regionale n.26 del 19 giugno 2018, le modalità attuative dei percorsi di apprendistato in Puglia, coordinando i diversi livelli della vigente disciplina in materia per i singoli percorsi previsti dal D.lgs. 81/2015 ossia:</a:t>
                      </a:r>
                    </a:p>
                    <a:p>
                      <a:pPr lvl="0" algn="just"/>
                      <a:r>
                        <a:rPr lang="it-IT" sz="1800" dirty="0">
                          <a:solidFill>
                            <a:schemeClr val="bg1"/>
                          </a:solidFill>
                        </a:rPr>
                        <a:t>- apprendistato per la qualifica e il diploma professionale, il diploma di istruzione secondaria superiore e il certificato di specializzazione tecnica superiore (c.d. I livello);</a:t>
                      </a:r>
                    </a:p>
                    <a:p>
                      <a:pPr lvl="0" algn="just"/>
                      <a:r>
                        <a:rPr lang="it-IT" sz="1800" dirty="0">
                          <a:solidFill>
                            <a:schemeClr val="bg1"/>
                          </a:solidFill>
                        </a:rPr>
                        <a:t>- apprendistato professionalizzante (c.d. II livello);</a:t>
                      </a:r>
                    </a:p>
                    <a:p>
                      <a:pPr lvl="0" algn="just"/>
                      <a:r>
                        <a:rPr lang="it-IT" sz="1800" dirty="0">
                          <a:solidFill>
                            <a:schemeClr val="bg1"/>
                          </a:solidFill>
                        </a:rPr>
                        <a:t>- apprendistato di alta formazione e ricerca (c.d. III livello). </a:t>
                      </a:r>
                    </a:p>
                    <a:p>
                      <a:endParaRPr lang="it-IT" dirty="0"/>
                    </a:p>
                  </a:txBody>
                  <a:tcPr/>
                </a:tc>
                <a:extLst>
                  <a:ext uri="{0D108BD9-81ED-4DB2-BD59-A6C34878D82A}">
                    <a16:rowId xmlns:a16="http://schemas.microsoft.com/office/drawing/2014/main" val="1973338247"/>
                  </a:ext>
                </a:extLst>
              </a:tr>
            </a:tbl>
          </a:graphicData>
        </a:graphic>
      </p:graphicFrame>
    </p:spTree>
    <p:extLst>
      <p:ext uri="{BB962C8B-B14F-4D97-AF65-F5344CB8AC3E}">
        <p14:creationId xmlns:p14="http://schemas.microsoft.com/office/powerpoint/2010/main" val="407160593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pPr algn="just"/>
            <a:endParaRPr lang="it-IT" sz="2000" dirty="0">
              <a:solidFill>
                <a:schemeClr val="bg1"/>
              </a:solidFill>
            </a:endParaRPr>
          </a:p>
          <a:p>
            <a:pPr algn="just"/>
            <a:endParaRPr lang="it-IT" altLang="it-IT" sz="2000" b="1" u="sng" dirty="0">
              <a:solidFill>
                <a:srgbClr val="0070C0"/>
              </a:solidFill>
            </a:endParaRPr>
          </a:p>
          <a:p>
            <a:endParaRPr lang="it-IT" altLang="it-IT" sz="2000" b="1" u="sng" dirty="0">
              <a:solidFill>
                <a:srgbClr val="0070C0"/>
              </a:solidFill>
            </a:endParaRPr>
          </a:p>
          <a:p>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163</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3" name="Tabella 2">
            <a:extLst>
              <a:ext uri="{FF2B5EF4-FFF2-40B4-BE49-F238E27FC236}">
                <a16:creationId xmlns:a16="http://schemas.microsoft.com/office/drawing/2014/main" id="{8054CBB0-233D-834B-B63D-095A847E725A}"/>
              </a:ext>
            </a:extLst>
          </p:cNvPr>
          <p:cNvGraphicFramePr>
            <a:graphicFrameLocks noGrp="1"/>
          </p:cNvGraphicFramePr>
          <p:nvPr>
            <p:extLst>
              <p:ext uri="{D42A27DB-BD31-4B8C-83A1-F6EECF244321}">
                <p14:modId xmlns:p14="http://schemas.microsoft.com/office/powerpoint/2010/main" val="1398605934"/>
              </p:ext>
            </p:extLst>
          </p:nvPr>
        </p:nvGraphicFramePr>
        <p:xfrm>
          <a:off x="468313" y="2204864"/>
          <a:ext cx="8218487" cy="320548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2811373166"/>
                    </a:ext>
                  </a:extLst>
                </a:gridCol>
              </a:tblGrid>
              <a:tr h="370840">
                <a:tc>
                  <a:txBody>
                    <a:bodyPr/>
                    <a:lstStyle/>
                    <a:p>
                      <a:endParaRPr lang="it-IT" dirty="0"/>
                    </a:p>
                  </a:txBody>
                  <a:tcPr/>
                </a:tc>
                <a:extLst>
                  <a:ext uri="{0D108BD9-81ED-4DB2-BD59-A6C34878D82A}">
                    <a16:rowId xmlns:a16="http://schemas.microsoft.com/office/drawing/2014/main" val="1651826592"/>
                  </a:ext>
                </a:extLst>
              </a:tr>
              <a:tr h="370840">
                <a:tc>
                  <a:txBody>
                    <a:bodyPr/>
                    <a:lstStyle/>
                    <a:p>
                      <a:pPr algn="just"/>
                      <a:endParaRPr lang="it-IT" sz="1800" dirty="0">
                        <a:solidFill>
                          <a:schemeClr val="bg1"/>
                        </a:solidFill>
                      </a:endParaRPr>
                    </a:p>
                    <a:p>
                      <a:pPr algn="just"/>
                      <a:r>
                        <a:rPr lang="it-IT" sz="1800" dirty="0">
                          <a:solidFill>
                            <a:schemeClr val="bg1"/>
                          </a:solidFill>
                        </a:rPr>
                        <a:t>Attraverso il ricorso ai contratti di apprendistato di cui al comma 2, la Regione Puglia –  nel limite delle risorse disponibili e in collaborazione con tutti i soggetti istituzionali e formativi interessati nonché con le articolazioni territoriali delle associazioni dei datori di lavoro e dei lavoratori comparativamente più rappresentative sul piano nazionale – attua una strategia condivisa finalizzata a diffondere la conoscenza e l’agibilità di tali tipologie di contratto, a migliorare le condizioni che determinano l’incontro tra giovani, imprese ed istituzioni formative per l’assunzione in apprendistato, a qualificare la relativa offerta formativa.</a:t>
                      </a:r>
                    </a:p>
                    <a:p>
                      <a:endParaRPr lang="it-IT" dirty="0"/>
                    </a:p>
                  </a:txBody>
                  <a:tcPr/>
                </a:tc>
                <a:extLst>
                  <a:ext uri="{0D108BD9-81ED-4DB2-BD59-A6C34878D82A}">
                    <a16:rowId xmlns:a16="http://schemas.microsoft.com/office/drawing/2014/main" val="2939688501"/>
                  </a:ext>
                </a:extLst>
              </a:tr>
            </a:tbl>
          </a:graphicData>
        </a:graphic>
      </p:graphicFrame>
    </p:spTree>
    <p:extLst>
      <p:ext uri="{BB962C8B-B14F-4D97-AF65-F5344CB8AC3E}">
        <p14:creationId xmlns:p14="http://schemas.microsoft.com/office/powerpoint/2010/main" val="418811630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endParaRPr lang="it-IT" altLang="it-IT" sz="2000" b="1" u="sng" dirty="0">
              <a:solidFill>
                <a:srgbClr val="0070C0"/>
              </a:solidFill>
            </a:endParaRPr>
          </a:p>
          <a:p>
            <a:pPr algn="just"/>
            <a:endParaRPr lang="it-IT" altLang="it-IT" sz="2000" dirty="0">
              <a:solidFill>
                <a:schemeClr val="bg1"/>
              </a:solidFill>
            </a:endParaRPr>
          </a:p>
          <a:p>
            <a:endParaRPr lang="it-IT" altLang="it-IT" sz="2000" b="1" u="sng" dirty="0">
              <a:solidFill>
                <a:srgbClr val="0070C0"/>
              </a:solidFill>
            </a:endParaRPr>
          </a:p>
          <a:p>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164</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3" name="Tabella 2">
            <a:extLst>
              <a:ext uri="{FF2B5EF4-FFF2-40B4-BE49-F238E27FC236}">
                <a16:creationId xmlns:a16="http://schemas.microsoft.com/office/drawing/2014/main" id="{DA7A8625-45E5-9E45-B03B-EF4909A1879D}"/>
              </a:ext>
            </a:extLst>
          </p:cNvPr>
          <p:cNvGraphicFramePr>
            <a:graphicFrameLocks noGrp="1"/>
          </p:cNvGraphicFramePr>
          <p:nvPr>
            <p:extLst>
              <p:ext uri="{D42A27DB-BD31-4B8C-83A1-F6EECF244321}">
                <p14:modId xmlns:p14="http://schemas.microsoft.com/office/powerpoint/2010/main" val="3882066409"/>
              </p:ext>
            </p:extLst>
          </p:nvPr>
        </p:nvGraphicFramePr>
        <p:xfrm>
          <a:off x="468313" y="1753772"/>
          <a:ext cx="8218487" cy="238252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908944836"/>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altLang="it-IT" sz="1800" dirty="0">
                          <a:solidFill>
                            <a:schemeClr val="tx1"/>
                          </a:solidFill>
                        </a:rPr>
                        <a:t>APPRENDISTATO PROFESSIONALIZZANTE</a:t>
                      </a:r>
                    </a:p>
                  </a:txBody>
                  <a:tcPr/>
                </a:tc>
                <a:extLst>
                  <a:ext uri="{0D108BD9-81ED-4DB2-BD59-A6C34878D82A}">
                    <a16:rowId xmlns:a16="http://schemas.microsoft.com/office/drawing/2014/main" val="442499187"/>
                  </a:ext>
                </a:extLst>
              </a:tr>
              <a:tr h="370840">
                <a:tc>
                  <a:txBody>
                    <a:bodyPr/>
                    <a:lstStyle/>
                    <a:p>
                      <a:pPr algn="just"/>
                      <a:r>
                        <a:rPr lang="it-IT" sz="1800" dirty="0">
                          <a:solidFill>
                            <a:schemeClr val="bg1"/>
                          </a:solidFill>
                        </a:rPr>
                        <a:t>Ai sensi dell’art. 44, D.lgs. 81/2015, l’apprendistato professionalizzante è un contratto di lavoro a tempo indeterminato finalizzato all’acquisizione di una qualificazione professionale ai fini contrattuali. Tale qualificazione è determinata dalle parti del contratto sulla base dei profili o qualificazioni professionali previsti per il settore di riferimento dai sistemi di inquadramento del personale dei contratti collettivi stipulati dalle associazioni sindacali comparativamente più rappresentative sul piano nazionale.</a:t>
                      </a:r>
                    </a:p>
                    <a:p>
                      <a:endParaRPr lang="it-IT" dirty="0"/>
                    </a:p>
                  </a:txBody>
                  <a:tcPr/>
                </a:tc>
                <a:extLst>
                  <a:ext uri="{0D108BD9-81ED-4DB2-BD59-A6C34878D82A}">
                    <a16:rowId xmlns:a16="http://schemas.microsoft.com/office/drawing/2014/main" val="3004854247"/>
                  </a:ext>
                </a:extLst>
              </a:tr>
            </a:tbl>
          </a:graphicData>
        </a:graphic>
      </p:graphicFrame>
    </p:spTree>
    <p:extLst>
      <p:ext uri="{BB962C8B-B14F-4D97-AF65-F5344CB8AC3E}">
        <p14:creationId xmlns:p14="http://schemas.microsoft.com/office/powerpoint/2010/main" val="660640028"/>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pPr algn="just"/>
            <a:endParaRPr lang="it-IT" altLang="it-IT" sz="2000" b="1" u="sng" dirty="0">
              <a:solidFill>
                <a:srgbClr val="0070C0"/>
              </a:solidFill>
            </a:endParaRPr>
          </a:p>
          <a:p>
            <a:endParaRPr lang="it-IT" altLang="it-IT" sz="2000" b="1" u="sng" dirty="0">
              <a:solidFill>
                <a:srgbClr val="0070C0"/>
              </a:solidFill>
            </a:endParaRPr>
          </a:p>
          <a:p>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165</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3" name="Tabella 2">
            <a:extLst>
              <a:ext uri="{FF2B5EF4-FFF2-40B4-BE49-F238E27FC236}">
                <a16:creationId xmlns:a16="http://schemas.microsoft.com/office/drawing/2014/main" id="{C270F42C-8A89-A14B-A87A-21F6A029DBF6}"/>
              </a:ext>
            </a:extLst>
          </p:cNvPr>
          <p:cNvGraphicFramePr>
            <a:graphicFrameLocks noGrp="1"/>
          </p:cNvGraphicFramePr>
          <p:nvPr>
            <p:extLst>
              <p:ext uri="{D42A27DB-BD31-4B8C-83A1-F6EECF244321}">
                <p14:modId xmlns:p14="http://schemas.microsoft.com/office/powerpoint/2010/main" val="3114185385"/>
              </p:ext>
            </p:extLst>
          </p:nvPr>
        </p:nvGraphicFramePr>
        <p:xfrm>
          <a:off x="468312" y="1742621"/>
          <a:ext cx="8218487" cy="320548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740319458"/>
                    </a:ext>
                  </a:extLst>
                </a:gridCol>
              </a:tblGrid>
              <a:tr h="370840">
                <a:tc>
                  <a:txBody>
                    <a:bodyPr/>
                    <a:lstStyle/>
                    <a:p>
                      <a:pPr algn="ctr"/>
                      <a:r>
                        <a:rPr lang="it-IT" dirty="0"/>
                        <a:t>TUTOR AZIENDALE</a:t>
                      </a:r>
                    </a:p>
                  </a:txBody>
                  <a:tcPr/>
                </a:tc>
                <a:extLst>
                  <a:ext uri="{0D108BD9-81ED-4DB2-BD59-A6C34878D82A}">
                    <a16:rowId xmlns:a16="http://schemas.microsoft.com/office/drawing/2014/main" val="52803983"/>
                  </a:ext>
                </a:extLst>
              </a:tr>
              <a:tr h="370840">
                <a:tc>
                  <a:txBody>
                    <a:bodyPr/>
                    <a:lstStyle/>
                    <a:p>
                      <a:pPr algn="just"/>
                      <a:r>
                        <a:rPr lang="it-IT" sz="1800" dirty="0">
                          <a:solidFill>
                            <a:schemeClr val="bg1"/>
                          </a:solidFill>
                        </a:rPr>
                        <a:t>Per l’erogazione della componente formativa professionalizzante, l’apprendista è affidato alla supervisione di un tutor o referente aziendale avente le caratteristiche individuate dagli accordi interconfederali e dai contratti collettivi nazionali di lavoro stipulati dalle associazioni sindacali comparativamente più rappresentative sul piano nazionale. Tale ruolo può altresì essere svolto direttamente dal datore di lavoro. </a:t>
                      </a:r>
                    </a:p>
                    <a:p>
                      <a:pPr algn="just"/>
                      <a:endParaRPr lang="it-IT" altLang="it-IT" sz="1800" dirty="0">
                        <a:solidFill>
                          <a:schemeClr val="bg1"/>
                        </a:solidFill>
                      </a:endParaRPr>
                    </a:p>
                    <a:p>
                      <a:pPr algn="just"/>
                      <a:r>
                        <a:rPr lang="it-IT" sz="1800" dirty="0">
                          <a:solidFill>
                            <a:schemeClr val="bg1"/>
                          </a:solidFill>
                        </a:rPr>
                        <a:t>Ferma restando la possibilità per gli accordi e contratti di cui al comma precedente di stabilire diversamente, ai tutor/referenti aziendali non è richiesta alcuna formazione aggiuntiva per lo svolgimento del proprio ruolo.</a:t>
                      </a:r>
                    </a:p>
                    <a:p>
                      <a:endParaRPr lang="it-IT" dirty="0"/>
                    </a:p>
                  </a:txBody>
                  <a:tcPr/>
                </a:tc>
                <a:extLst>
                  <a:ext uri="{0D108BD9-81ED-4DB2-BD59-A6C34878D82A}">
                    <a16:rowId xmlns:a16="http://schemas.microsoft.com/office/drawing/2014/main" val="1235576187"/>
                  </a:ext>
                </a:extLst>
              </a:tr>
            </a:tbl>
          </a:graphicData>
        </a:graphic>
      </p:graphicFrame>
    </p:spTree>
    <p:extLst>
      <p:ext uri="{BB962C8B-B14F-4D97-AF65-F5344CB8AC3E}">
        <p14:creationId xmlns:p14="http://schemas.microsoft.com/office/powerpoint/2010/main" val="1795444859"/>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endParaRPr lang="it-IT" altLang="it-IT" sz="2000" b="1" u="sng" dirty="0">
              <a:solidFill>
                <a:srgbClr val="0070C0"/>
              </a:solidFill>
            </a:endParaRPr>
          </a:p>
          <a:p>
            <a:pPr algn="just"/>
            <a:endParaRPr lang="it-IT" altLang="it-IT" sz="2000" b="1" u="sng" dirty="0">
              <a:solidFill>
                <a:srgbClr val="0070C0"/>
              </a:solidFill>
            </a:endParaRPr>
          </a:p>
          <a:p>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166</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3" name="Tabella 2">
            <a:extLst>
              <a:ext uri="{FF2B5EF4-FFF2-40B4-BE49-F238E27FC236}">
                <a16:creationId xmlns:a16="http://schemas.microsoft.com/office/drawing/2014/main" id="{EB7CCFB5-479D-6642-B015-9A841EDF8237}"/>
              </a:ext>
            </a:extLst>
          </p:cNvPr>
          <p:cNvGraphicFramePr>
            <a:graphicFrameLocks noGrp="1"/>
          </p:cNvGraphicFramePr>
          <p:nvPr>
            <p:extLst>
              <p:ext uri="{D42A27DB-BD31-4B8C-83A1-F6EECF244321}">
                <p14:modId xmlns:p14="http://schemas.microsoft.com/office/powerpoint/2010/main" val="2245290685"/>
              </p:ext>
            </p:extLst>
          </p:nvPr>
        </p:nvGraphicFramePr>
        <p:xfrm>
          <a:off x="539552" y="1844824"/>
          <a:ext cx="8147248" cy="3754120"/>
        </p:xfrm>
        <a:graphic>
          <a:graphicData uri="http://schemas.openxmlformats.org/drawingml/2006/table">
            <a:tbl>
              <a:tblPr firstRow="1" bandRow="1">
                <a:tableStyleId>{5C22544A-7EE6-4342-B048-85BDC9FD1C3A}</a:tableStyleId>
              </a:tblPr>
              <a:tblGrid>
                <a:gridCol w="8147248">
                  <a:extLst>
                    <a:ext uri="{9D8B030D-6E8A-4147-A177-3AD203B41FA5}">
                      <a16:colId xmlns:a16="http://schemas.microsoft.com/office/drawing/2014/main" val="3291324283"/>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800" b="1" dirty="0">
                          <a:solidFill>
                            <a:schemeClr val="tx1"/>
                          </a:solidFill>
                        </a:rPr>
                        <a:t>ARTICOLAZIONE DELLE COMPONENTI FORMATIVE</a:t>
                      </a:r>
                      <a:r>
                        <a:rPr lang="it-IT" sz="1800" dirty="0">
                          <a:solidFill>
                            <a:schemeClr val="tx1"/>
                          </a:solidFill>
                        </a:rPr>
                        <a:t> </a:t>
                      </a:r>
                    </a:p>
                  </a:txBody>
                  <a:tcPr/>
                </a:tc>
                <a:extLst>
                  <a:ext uri="{0D108BD9-81ED-4DB2-BD59-A6C34878D82A}">
                    <a16:rowId xmlns:a16="http://schemas.microsoft.com/office/drawing/2014/main" val="2389414287"/>
                  </a:ext>
                </a:extLst>
              </a:tr>
              <a:tr h="370840">
                <a:tc>
                  <a:txBody>
                    <a:bodyPr/>
                    <a:lstStyle/>
                    <a:p>
                      <a:pPr algn="just"/>
                      <a:r>
                        <a:rPr lang="it-IT" sz="1800" dirty="0">
                          <a:solidFill>
                            <a:schemeClr val="bg1"/>
                          </a:solidFill>
                        </a:rPr>
                        <a:t>L'organizzazione  didattica  dei  percorsi  di  formazione  in apprendistato professionalizzante si  articola  in  periodi  di  formazione professionalizzante ed eventuali periodi di formazione trasversale.</a:t>
                      </a:r>
                    </a:p>
                    <a:p>
                      <a:pPr algn="just"/>
                      <a:endParaRPr lang="it-IT" sz="1800" dirty="0">
                        <a:solidFill>
                          <a:schemeClr val="bg1"/>
                        </a:solidFill>
                      </a:endParaRPr>
                    </a:p>
                    <a:p>
                      <a:pPr algn="just"/>
                      <a:r>
                        <a:rPr lang="it-IT" sz="1800" dirty="0">
                          <a:solidFill>
                            <a:schemeClr val="bg1"/>
                          </a:solidFill>
                        </a:rPr>
                        <a:t>La componente formativa professionalizzante è svolta sotto la responsabilità del datore di lavoro. Gli accordi interconfederali e i contratti collettivi nazionali di lavoro stipulati dalle associazioni sindacali comparativamente più rappresentative sul piano nazionale stabiliscono, in ragione del tipo di qualificazione professionale ai fini contrattuali da conseguire, la durata e le modalità di erogazione di tale componente formativa per l'acquisizione delle relative competenze tecnico-professionali e specialistiche.</a:t>
                      </a:r>
                    </a:p>
                    <a:p>
                      <a:endParaRPr lang="it-IT" dirty="0"/>
                    </a:p>
                  </a:txBody>
                  <a:tcPr/>
                </a:tc>
                <a:extLst>
                  <a:ext uri="{0D108BD9-81ED-4DB2-BD59-A6C34878D82A}">
                    <a16:rowId xmlns:a16="http://schemas.microsoft.com/office/drawing/2014/main" val="43818004"/>
                  </a:ext>
                </a:extLst>
              </a:tr>
            </a:tbl>
          </a:graphicData>
        </a:graphic>
      </p:graphicFrame>
    </p:spTree>
    <p:extLst>
      <p:ext uri="{BB962C8B-B14F-4D97-AF65-F5344CB8AC3E}">
        <p14:creationId xmlns:p14="http://schemas.microsoft.com/office/powerpoint/2010/main" val="288984182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endParaRPr lang="it-IT" altLang="it-IT" sz="2000" b="1" u="sng" dirty="0">
              <a:solidFill>
                <a:srgbClr val="0070C0"/>
              </a:solidFill>
            </a:endParaRPr>
          </a:p>
          <a:p>
            <a:pPr algn="just"/>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167</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3" name="Tabella 2">
            <a:extLst>
              <a:ext uri="{FF2B5EF4-FFF2-40B4-BE49-F238E27FC236}">
                <a16:creationId xmlns:a16="http://schemas.microsoft.com/office/drawing/2014/main" id="{17C9A35A-B37F-7C42-B8C7-DD86CE805A5C}"/>
              </a:ext>
            </a:extLst>
          </p:cNvPr>
          <p:cNvGraphicFramePr>
            <a:graphicFrameLocks noGrp="1"/>
          </p:cNvGraphicFramePr>
          <p:nvPr>
            <p:extLst>
              <p:ext uri="{D42A27DB-BD31-4B8C-83A1-F6EECF244321}">
                <p14:modId xmlns:p14="http://schemas.microsoft.com/office/powerpoint/2010/main" val="1645874493"/>
              </p:ext>
            </p:extLst>
          </p:nvPr>
        </p:nvGraphicFramePr>
        <p:xfrm>
          <a:off x="468313" y="1844824"/>
          <a:ext cx="8218487" cy="155956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489194258"/>
                    </a:ext>
                  </a:extLst>
                </a:gridCol>
              </a:tblGrid>
              <a:tr h="370840">
                <a:tc>
                  <a:txBody>
                    <a:bodyPr/>
                    <a:lstStyle/>
                    <a:p>
                      <a:endParaRPr lang="it-IT" dirty="0"/>
                    </a:p>
                  </a:txBody>
                  <a:tcPr/>
                </a:tc>
                <a:extLst>
                  <a:ext uri="{0D108BD9-81ED-4DB2-BD59-A6C34878D82A}">
                    <a16:rowId xmlns:a16="http://schemas.microsoft.com/office/drawing/2014/main" val="342515764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dirty="0">
                          <a:solidFill>
                            <a:schemeClr val="bg1"/>
                          </a:solidFill>
                        </a:rPr>
                        <a:t>La componente  formativa professionalizzante è integrata, nei limiti delle risorse annualmente disponibili, dall’offerta formativa pubblica, interna o  esterna all’azienda, finalizzata all’acquisizione di competenze di base e trasversali.</a:t>
                      </a:r>
                    </a:p>
                    <a:p>
                      <a:endParaRPr lang="it-IT" dirty="0"/>
                    </a:p>
                  </a:txBody>
                  <a:tcPr/>
                </a:tc>
                <a:extLst>
                  <a:ext uri="{0D108BD9-81ED-4DB2-BD59-A6C34878D82A}">
                    <a16:rowId xmlns:a16="http://schemas.microsoft.com/office/drawing/2014/main" val="2902577900"/>
                  </a:ext>
                </a:extLst>
              </a:tr>
            </a:tbl>
          </a:graphicData>
        </a:graphic>
      </p:graphicFrame>
    </p:spTree>
    <p:extLst>
      <p:ext uri="{BB962C8B-B14F-4D97-AF65-F5344CB8AC3E}">
        <p14:creationId xmlns:p14="http://schemas.microsoft.com/office/powerpoint/2010/main" val="1078405152"/>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endParaRPr lang="it-IT" altLang="it-IT" sz="2000" b="1" u="sng" dirty="0">
              <a:solidFill>
                <a:srgbClr val="0070C0"/>
              </a:solidFill>
            </a:endParaRPr>
          </a:p>
          <a:p>
            <a:pPr algn="just"/>
            <a:endParaRPr lang="it-IT" altLang="it-IT" sz="2000" b="1" u="sng" dirty="0">
              <a:solidFill>
                <a:srgbClr val="0070C0"/>
              </a:solidFill>
            </a:endParaRPr>
          </a:p>
          <a:p>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168</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3" name="Tabella 2">
            <a:extLst>
              <a:ext uri="{FF2B5EF4-FFF2-40B4-BE49-F238E27FC236}">
                <a16:creationId xmlns:a16="http://schemas.microsoft.com/office/drawing/2014/main" id="{D41FA187-FAAB-5949-82EE-74A1DB0D2AF4}"/>
              </a:ext>
            </a:extLst>
          </p:cNvPr>
          <p:cNvGraphicFramePr>
            <a:graphicFrameLocks noGrp="1"/>
          </p:cNvGraphicFramePr>
          <p:nvPr>
            <p:extLst>
              <p:ext uri="{D42A27DB-BD31-4B8C-83A1-F6EECF244321}">
                <p14:modId xmlns:p14="http://schemas.microsoft.com/office/powerpoint/2010/main" val="3709177772"/>
              </p:ext>
            </p:extLst>
          </p:nvPr>
        </p:nvGraphicFramePr>
        <p:xfrm>
          <a:off x="468313" y="1753772"/>
          <a:ext cx="8218487" cy="375412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1884667203"/>
                    </a:ext>
                  </a:extLst>
                </a:gridCol>
              </a:tblGrid>
              <a:tr h="370840">
                <a:tc>
                  <a:txBody>
                    <a:bodyPr/>
                    <a:lstStyle/>
                    <a:p>
                      <a:endParaRPr lang="it-IT" dirty="0"/>
                    </a:p>
                  </a:txBody>
                  <a:tcPr/>
                </a:tc>
                <a:extLst>
                  <a:ext uri="{0D108BD9-81ED-4DB2-BD59-A6C34878D82A}">
                    <a16:rowId xmlns:a16="http://schemas.microsoft.com/office/drawing/2014/main" val="1913730759"/>
                  </a:ext>
                </a:extLst>
              </a:tr>
              <a:tr h="37084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800" dirty="0">
                          <a:solidFill>
                            <a:schemeClr val="bg1"/>
                          </a:solidFill>
                        </a:rPr>
                        <a:t>Come precisato all’interno delle linee guida per l’apprendistato professionalizzante emanate dalla Conferenza Permanente per i rapporti tra lo Stato, le Regioni e le Province autonome di Trento e Bolzano del 20 febbraio 2014, tale offerta è da intendersi obbligatoria unicamente nella misura in cui non solo sia disciplinata come tale nell’ambito della regolamentazione regionale, anche attraverso specifici accordi, ma sia realmente disponibile per l’impresa e l’apprendista, intendendosi per “disponibile” un’offerta formativa formalmente approvata e finanziata dalla pubblica amministrazione competente che consenta all’impresa l’iscrizione all’offerta medesima affinché le attività formative possano essere avviate entro 6 mesi dalla data di assunzione dell’apprendista; ovvero, in via sussidiaria e cedevole sia definita obbligatoria dalla disciplina contrattuale vigente.</a:t>
                      </a:r>
                    </a:p>
                    <a:p>
                      <a:endParaRPr lang="it-IT" dirty="0"/>
                    </a:p>
                  </a:txBody>
                  <a:tcPr/>
                </a:tc>
                <a:extLst>
                  <a:ext uri="{0D108BD9-81ED-4DB2-BD59-A6C34878D82A}">
                    <a16:rowId xmlns:a16="http://schemas.microsoft.com/office/drawing/2014/main" val="2849133204"/>
                  </a:ext>
                </a:extLst>
              </a:tr>
            </a:tbl>
          </a:graphicData>
        </a:graphic>
      </p:graphicFrame>
    </p:spTree>
    <p:extLst>
      <p:ext uri="{BB962C8B-B14F-4D97-AF65-F5344CB8AC3E}">
        <p14:creationId xmlns:p14="http://schemas.microsoft.com/office/powerpoint/2010/main" val="1526899554"/>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pPr algn="just"/>
            <a:br>
              <a:rPr lang="it-IT" altLang="it-IT" sz="2000" dirty="0">
                <a:solidFill>
                  <a:schemeClr val="bg1"/>
                </a:solidFill>
              </a:rPr>
            </a:br>
            <a:endParaRPr lang="it-IT" altLang="it-IT" sz="2000" b="1" u="sng" dirty="0">
              <a:solidFill>
                <a:srgbClr val="0070C0"/>
              </a:solidFill>
            </a:endParaRPr>
          </a:p>
          <a:p>
            <a:endParaRPr lang="it-IT" altLang="it-IT" sz="2000" b="1" u="sng" dirty="0">
              <a:solidFill>
                <a:srgbClr val="0070C0"/>
              </a:solidFill>
            </a:endParaRPr>
          </a:p>
          <a:p>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169</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3" name="Tabella 2">
            <a:extLst>
              <a:ext uri="{FF2B5EF4-FFF2-40B4-BE49-F238E27FC236}">
                <a16:creationId xmlns:a16="http://schemas.microsoft.com/office/drawing/2014/main" id="{1B3B9207-ABA3-1D4B-86AF-06F1A790BEE0}"/>
              </a:ext>
            </a:extLst>
          </p:cNvPr>
          <p:cNvGraphicFramePr>
            <a:graphicFrameLocks noGrp="1"/>
          </p:cNvGraphicFramePr>
          <p:nvPr>
            <p:extLst>
              <p:ext uri="{D42A27DB-BD31-4B8C-83A1-F6EECF244321}">
                <p14:modId xmlns:p14="http://schemas.microsoft.com/office/powerpoint/2010/main" val="2246547245"/>
              </p:ext>
            </p:extLst>
          </p:nvPr>
        </p:nvGraphicFramePr>
        <p:xfrm>
          <a:off x="468313" y="1929170"/>
          <a:ext cx="8218487" cy="320548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3794335255"/>
                    </a:ext>
                  </a:extLst>
                </a:gridCol>
              </a:tblGrid>
              <a:tr h="370840">
                <a:tc>
                  <a:txBody>
                    <a:bodyPr/>
                    <a:lstStyle/>
                    <a:p>
                      <a:endParaRPr lang="it-IT" dirty="0"/>
                    </a:p>
                  </a:txBody>
                  <a:tcPr/>
                </a:tc>
                <a:extLst>
                  <a:ext uri="{0D108BD9-81ED-4DB2-BD59-A6C34878D82A}">
                    <a16:rowId xmlns:a16="http://schemas.microsoft.com/office/drawing/2014/main" val="2068495005"/>
                  </a:ext>
                </a:extLst>
              </a:tr>
              <a:tr h="37084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800" dirty="0">
                          <a:solidFill>
                            <a:schemeClr val="bg1"/>
                          </a:solidFill>
                        </a:rPr>
                        <a:t>In attesa del completamento del quadro </a:t>
                      </a:r>
                      <a:r>
                        <a:rPr lang="it-IT" sz="1800" dirty="0" err="1">
                          <a:solidFill>
                            <a:schemeClr val="bg1"/>
                          </a:solidFill>
                        </a:rPr>
                        <a:t>regolatorio</a:t>
                      </a:r>
                      <a:r>
                        <a:rPr lang="it-IT" sz="1800" dirty="0">
                          <a:solidFill>
                            <a:schemeClr val="bg1"/>
                          </a:solidFill>
                        </a:rPr>
                        <a:t> e delle procedure regionali che consentano il pieno adempimento di quanto previsto all’art. 44, comma 3 del D.lgs. 81/2015 anche per ciò che concerne la comunicazione da parte della Regione delle  modalità  di  svolgimento dell'offerta formativa pubblica, in assenza di specifica previsione nel senso dell’obbligatorietà della formazione di base e trasversale da parte della contrattazione collettiva sviluppata da associazioni sindacali e datoriali comparativamente più rappresentative sul piano nazionale e dalle relative strutture territoriali, non si configura la responsabilità del datore di cui all’art. 47, comma 1, D.lgs. 81/2015 in merito a tale componente formativa (v. Circolare MLPS n. 18/2014).</a:t>
                      </a:r>
                    </a:p>
                    <a:p>
                      <a:endParaRPr lang="it-IT" dirty="0"/>
                    </a:p>
                  </a:txBody>
                  <a:tcPr/>
                </a:tc>
                <a:extLst>
                  <a:ext uri="{0D108BD9-81ED-4DB2-BD59-A6C34878D82A}">
                    <a16:rowId xmlns:a16="http://schemas.microsoft.com/office/drawing/2014/main" val="2852850718"/>
                  </a:ext>
                </a:extLst>
              </a:tr>
            </a:tbl>
          </a:graphicData>
        </a:graphic>
      </p:graphicFrame>
    </p:spTree>
    <p:extLst>
      <p:ext uri="{BB962C8B-B14F-4D97-AF65-F5344CB8AC3E}">
        <p14:creationId xmlns:p14="http://schemas.microsoft.com/office/powerpoint/2010/main" val="1066129666"/>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pPr algn="just"/>
            <a:endParaRPr lang="it-IT" altLang="it-IT" sz="2000" b="1" u="sng" dirty="0">
              <a:solidFill>
                <a:srgbClr val="0070C0"/>
              </a:solidFill>
            </a:endParaRPr>
          </a:p>
          <a:p>
            <a:endParaRPr lang="it-IT" altLang="it-IT" sz="2000" b="1" u="sng" dirty="0">
              <a:solidFill>
                <a:srgbClr val="0070C0"/>
              </a:solidFill>
            </a:endParaRPr>
          </a:p>
          <a:p>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170</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3" name="Tabella 2">
            <a:extLst>
              <a:ext uri="{FF2B5EF4-FFF2-40B4-BE49-F238E27FC236}">
                <a16:creationId xmlns:a16="http://schemas.microsoft.com/office/drawing/2014/main" id="{B5C9F628-D22E-BF4A-9053-E78280601FF0}"/>
              </a:ext>
            </a:extLst>
          </p:cNvPr>
          <p:cNvGraphicFramePr>
            <a:graphicFrameLocks noGrp="1"/>
          </p:cNvGraphicFramePr>
          <p:nvPr>
            <p:extLst>
              <p:ext uri="{D42A27DB-BD31-4B8C-83A1-F6EECF244321}">
                <p14:modId xmlns:p14="http://schemas.microsoft.com/office/powerpoint/2010/main" val="2727653253"/>
              </p:ext>
            </p:extLst>
          </p:nvPr>
        </p:nvGraphicFramePr>
        <p:xfrm>
          <a:off x="468313" y="1753772"/>
          <a:ext cx="8218487" cy="375412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3301523566"/>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800" b="1" dirty="0">
                          <a:solidFill>
                            <a:schemeClr val="tx1"/>
                          </a:solidFill>
                        </a:rPr>
                        <a:t>REGISTRAZIONE DELLA FORMAZIONE</a:t>
                      </a:r>
                    </a:p>
                  </a:txBody>
                  <a:tcPr/>
                </a:tc>
                <a:extLst>
                  <a:ext uri="{0D108BD9-81ED-4DB2-BD59-A6C34878D82A}">
                    <a16:rowId xmlns:a16="http://schemas.microsoft.com/office/drawing/2014/main" val="42840022"/>
                  </a:ext>
                </a:extLst>
              </a:tr>
              <a:tr h="370840">
                <a:tc>
                  <a:txBody>
                    <a:bodyPr/>
                    <a:lstStyle/>
                    <a:p>
                      <a:endParaRPr lang="it-IT" sz="1800" b="1" dirty="0">
                        <a:solidFill>
                          <a:schemeClr val="bg1"/>
                        </a:solidFill>
                      </a:endParaRPr>
                    </a:p>
                    <a:p>
                      <a:pPr algn="just"/>
                      <a:r>
                        <a:rPr lang="it-IT" sz="1800" dirty="0">
                          <a:solidFill>
                            <a:schemeClr val="bg1"/>
                          </a:solidFill>
                        </a:rPr>
                        <a:t>L’impresa è tenuta a registrare sul libretto formativo del cittadino la formazione effettuata e la qualifica professionale eventualmente acquisita dall’apprendista ai fini contrattuali.</a:t>
                      </a:r>
                    </a:p>
                    <a:p>
                      <a:pPr algn="just"/>
                      <a:r>
                        <a:rPr lang="it-IT" sz="1800" dirty="0">
                          <a:solidFill>
                            <a:schemeClr val="bg1"/>
                          </a:solidFill>
                        </a:rPr>
                        <a:t>In attesa del completamento di quanto necessario all’attivazione del libretto formativo del cittadino, la registrazione viene effettuata in un documento che deve avere i contenuti minimi del modello di libretto formativo del cittadino di cui al decreto del Ministro del Lavoro e delle politiche sociali del 10 ottobre 2005 recante “Approvazione del modello di libretto formativo del cittadino”. Il documento deve prevedere le  informazioni personali dell’apprendista (cognome, nome, codice fiscale ecc.) e la descrizione dei contenuti e delle attività formative svolte in apprendistato.</a:t>
                      </a:r>
                    </a:p>
                    <a:p>
                      <a:endParaRPr lang="it-IT" dirty="0"/>
                    </a:p>
                  </a:txBody>
                  <a:tcPr/>
                </a:tc>
                <a:extLst>
                  <a:ext uri="{0D108BD9-81ED-4DB2-BD59-A6C34878D82A}">
                    <a16:rowId xmlns:a16="http://schemas.microsoft.com/office/drawing/2014/main" val="32248959"/>
                  </a:ext>
                </a:extLst>
              </a:tr>
            </a:tbl>
          </a:graphicData>
        </a:graphic>
      </p:graphicFrame>
    </p:spTree>
    <p:extLst>
      <p:ext uri="{BB962C8B-B14F-4D97-AF65-F5344CB8AC3E}">
        <p14:creationId xmlns:p14="http://schemas.microsoft.com/office/powerpoint/2010/main" val="1551648661"/>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endParaRPr lang="it-IT" altLang="it-IT" sz="2000" b="1" u="sng" dirty="0">
              <a:solidFill>
                <a:srgbClr val="0070C0"/>
              </a:solidFill>
            </a:endParaRPr>
          </a:p>
          <a:p>
            <a:pPr algn="just"/>
            <a:endParaRPr lang="it-IT" altLang="it-IT" sz="2000" b="1" u="sng" dirty="0">
              <a:solidFill>
                <a:srgbClr val="0070C0"/>
              </a:solidFill>
            </a:endParaRPr>
          </a:p>
          <a:p>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171</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3" name="Tabella 2">
            <a:extLst>
              <a:ext uri="{FF2B5EF4-FFF2-40B4-BE49-F238E27FC236}">
                <a16:creationId xmlns:a16="http://schemas.microsoft.com/office/drawing/2014/main" id="{D774DD7C-29D8-7D44-879B-F26702E98794}"/>
              </a:ext>
            </a:extLst>
          </p:cNvPr>
          <p:cNvGraphicFramePr>
            <a:graphicFrameLocks noGrp="1"/>
          </p:cNvGraphicFramePr>
          <p:nvPr>
            <p:extLst>
              <p:ext uri="{D42A27DB-BD31-4B8C-83A1-F6EECF244321}">
                <p14:modId xmlns:p14="http://schemas.microsoft.com/office/powerpoint/2010/main" val="1120229682"/>
              </p:ext>
            </p:extLst>
          </p:nvPr>
        </p:nvGraphicFramePr>
        <p:xfrm>
          <a:off x="468313" y="1844824"/>
          <a:ext cx="8218487" cy="183388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1090297372"/>
                    </a:ext>
                  </a:extLst>
                </a:gridCol>
              </a:tblGrid>
              <a:tr h="370840">
                <a:tc>
                  <a:txBody>
                    <a:bodyPr/>
                    <a:lstStyle/>
                    <a:p>
                      <a:endParaRPr lang="it-IT" dirty="0"/>
                    </a:p>
                  </a:txBody>
                  <a:tcPr/>
                </a:tc>
                <a:extLst>
                  <a:ext uri="{0D108BD9-81ED-4DB2-BD59-A6C34878D82A}">
                    <a16:rowId xmlns:a16="http://schemas.microsoft.com/office/drawing/2014/main" val="327778391"/>
                  </a:ext>
                </a:extLst>
              </a:tr>
              <a:tr h="37084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800" dirty="0">
                          <a:solidFill>
                            <a:schemeClr val="bg1"/>
                          </a:solidFill>
                        </a:rPr>
                        <a:t>Resta in ogni caso salva la possibilità di utilizzare la modulistica predisposta dalla contrattazione collettiva sviluppata dalle associazioni datoriali e sindacali comparativamente più rappresentative a livello nazionale nonché  dalle relative articolazioni territoriali.</a:t>
                      </a:r>
                    </a:p>
                    <a:p>
                      <a:endParaRPr lang="it-IT" dirty="0"/>
                    </a:p>
                  </a:txBody>
                  <a:tcPr/>
                </a:tc>
                <a:extLst>
                  <a:ext uri="{0D108BD9-81ED-4DB2-BD59-A6C34878D82A}">
                    <a16:rowId xmlns:a16="http://schemas.microsoft.com/office/drawing/2014/main" val="3248153214"/>
                  </a:ext>
                </a:extLst>
              </a:tr>
            </a:tbl>
          </a:graphicData>
        </a:graphic>
      </p:graphicFrame>
    </p:spTree>
    <p:extLst>
      <p:ext uri="{BB962C8B-B14F-4D97-AF65-F5344CB8AC3E}">
        <p14:creationId xmlns:p14="http://schemas.microsoft.com/office/powerpoint/2010/main" val="93827905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endParaRPr lang="it-IT" altLang="it-IT" sz="2000" b="1" u="sng" dirty="0">
              <a:solidFill>
                <a:srgbClr val="0070C0"/>
              </a:solidFill>
            </a:endParaRPr>
          </a:p>
          <a:p>
            <a:endParaRPr lang="it-IT" altLang="it-IT" sz="2000" dirty="0">
              <a:solidFill>
                <a:schemeClr val="bg1"/>
              </a:solidFill>
            </a:endParaRPr>
          </a:p>
          <a:p>
            <a:endParaRPr lang="it-IT" altLang="it-IT" sz="2000" dirty="0">
              <a:solidFill>
                <a:schemeClr val="bg1"/>
              </a:solidFill>
            </a:endParaRPr>
          </a:p>
          <a:p>
            <a:endParaRPr lang="it-IT" altLang="it-IT" sz="2000" dirty="0">
              <a:solidFill>
                <a:schemeClr val="bg1"/>
              </a:solidFill>
            </a:endParaRPr>
          </a:p>
          <a:p>
            <a:r>
              <a:rPr lang="it-IT" altLang="it-IT" sz="2400" b="1" dirty="0">
                <a:solidFill>
                  <a:srgbClr val="007CBA"/>
                </a:solidFill>
              </a:rPr>
              <a:t>Disciplina generale dell’apprendistato nel sistema duale</a:t>
            </a:r>
          </a:p>
          <a:p>
            <a:r>
              <a:rPr lang="it-IT" altLang="it-IT" sz="2400" b="1" dirty="0">
                <a:solidFill>
                  <a:srgbClr val="007CBA"/>
                </a:solidFill>
              </a:rPr>
              <a:t>(da applicarsi ai contratti di I e III livello)</a:t>
            </a:r>
          </a:p>
          <a:p>
            <a:pPr algn="just"/>
            <a:endParaRPr lang="it-IT" altLang="it-IT" sz="2000" dirty="0">
              <a:solidFill>
                <a:schemeClr val="bg1"/>
              </a:solidFill>
            </a:endParaRPr>
          </a:p>
          <a:p>
            <a:pPr algn="just"/>
            <a:endParaRPr lang="it-IT" altLang="it-IT" sz="2000" b="1" u="sng" dirty="0">
              <a:solidFill>
                <a:srgbClr val="0070C0"/>
              </a:solidFill>
            </a:endParaRPr>
          </a:p>
          <a:p>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172</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2793284156"/>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pPr algn="just"/>
            <a:endParaRPr lang="it-IT" altLang="it-IT" sz="2000" b="1" u="sng" dirty="0">
              <a:solidFill>
                <a:srgbClr val="0070C0"/>
              </a:solidFill>
            </a:endParaRPr>
          </a:p>
          <a:p>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173</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3" name="Tabella 2">
            <a:extLst>
              <a:ext uri="{FF2B5EF4-FFF2-40B4-BE49-F238E27FC236}">
                <a16:creationId xmlns:a16="http://schemas.microsoft.com/office/drawing/2014/main" id="{91731BF7-A32F-1E46-88E3-910251773577}"/>
              </a:ext>
            </a:extLst>
          </p:cNvPr>
          <p:cNvGraphicFramePr>
            <a:graphicFrameLocks noGrp="1"/>
          </p:cNvGraphicFramePr>
          <p:nvPr>
            <p:extLst>
              <p:ext uri="{D42A27DB-BD31-4B8C-83A1-F6EECF244321}">
                <p14:modId xmlns:p14="http://schemas.microsoft.com/office/powerpoint/2010/main" val="1378022196"/>
              </p:ext>
            </p:extLst>
          </p:nvPr>
        </p:nvGraphicFramePr>
        <p:xfrm>
          <a:off x="468313" y="1988840"/>
          <a:ext cx="8218487" cy="457708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2800853522"/>
                    </a:ext>
                  </a:extLst>
                </a:gridCol>
              </a:tblGrid>
              <a:tr h="370840">
                <a:tc>
                  <a:txBody>
                    <a:bodyPr/>
                    <a:lstStyle/>
                    <a:p>
                      <a:endParaRPr lang="it-IT" dirty="0"/>
                    </a:p>
                  </a:txBody>
                  <a:tcPr/>
                </a:tc>
                <a:extLst>
                  <a:ext uri="{0D108BD9-81ED-4DB2-BD59-A6C34878D82A}">
                    <a16:rowId xmlns:a16="http://schemas.microsoft.com/office/drawing/2014/main" val="3528050031"/>
                  </a:ext>
                </a:extLst>
              </a:tr>
              <a:tr h="370840">
                <a:tc>
                  <a:txBody>
                    <a:bodyPr/>
                    <a:lstStyle/>
                    <a:p>
                      <a:pPr algn="just"/>
                      <a:r>
                        <a:rPr lang="it-IT" sz="1800" dirty="0">
                          <a:solidFill>
                            <a:schemeClr val="bg1"/>
                          </a:solidFill>
                        </a:rPr>
                        <a:t>Le disposizioni del presente titolo recepiscono gli standard formativi, definiti con il D.M. 12 ottobre 2015, ai sensi dell’art. 46, comma 1 del D.lgs. 15 giugno 2015 n. 81, che costituiscono livelli essenziali delle prestazioni, ai sensi dell’art. 16 del D.lgs. n. 226 del 2005 (livelli essenziali dell’offerta formativa), nonché i criteri e le modalità di attuazione delle seguenti tipologie di apprendistato:</a:t>
                      </a:r>
                    </a:p>
                    <a:p>
                      <a:r>
                        <a:rPr lang="it-IT" sz="1800" b="1" i="1" dirty="0">
                          <a:solidFill>
                            <a:schemeClr val="bg1"/>
                          </a:solidFill>
                        </a:rPr>
                        <a:t>A) apprendistato ex art. 43 del D.lgs. n.81/2015 (c.d. I livello) </a:t>
                      </a:r>
                      <a:r>
                        <a:rPr lang="it-IT" sz="1800" dirty="0">
                          <a:solidFill>
                            <a:schemeClr val="bg1"/>
                          </a:solidFill>
                        </a:rPr>
                        <a:t>finalizzato:</a:t>
                      </a:r>
                    </a:p>
                    <a:p>
                      <a:pPr algn="l"/>
                      <a:r>
                        <a:rPr lang="it-IT" sz="1800" dirty="0">
                          <a:solidFill>
                            <a:schemeClr val="bg1"/>
                          </a:solidFill>
                        </a:rPr>
                        <a:t>- al conseguimento della Qualifica e del Diploma professionale;</a:t>
                      </a:r>
                    </a:p>
                    <a:p>
                      <a:pPr algn="l"/>
                      <a:r>
                        <a:rPr lang="it-IT" sz="1800" dirty="0">
                          <a:solidFill>
                            <a:schemeClr val="bg1"/>
                          </a:solidFill>
                        </a:rPr>
                        <a:t>- al conseguimento del Diploma di istruzione e formazione professionale per coloro che sono in possesso della qualifica di istruzione e formazione professionale nell’ambito dell’indirizzo professionale corrispondente;</a:t>
                      </a:r>
                    </a:p>
                    <a:p>
                      <a:pPr algn="l"/>
                      <a:r>
                        <a:rPr lang="it-IT" sz="1800" dirty="0">
                          <a:solidFill>
                            <a:schemeClr val="bg1"/>
                          </a:solidFill>
                        </a:rPr>
                        <a:t>- al conseguimento del Diploma di istruzione secondaria superiore;</a:t>
                      </a:r>
                    </a:p>
                    <a:p>
                      <a:pPr algn="l"/>
                      <a:r>
                        <a:rPr lang="it-IT" sz="1800" dirty="0">
                          <a:solidFill>
                            <a:schemeClr val="bg1"/>
                          </a:solidFill>
                        </a:rPr>
                        <a:t>- al conseguimento del Certificato di specializzazione tecnica superiore - IFTS;</a:t>
                      </a:r>
                    </a:p>
                    <a:p>
                      <a:pPr algn="l"/>
                      <a:r>
                        <a:rPr lang="it-IT" sz="1800" dirty="0">
                          <a:solidFill>
                            <a:schemeClr val="bg1"/>
                          </a:solidFill>
                        </a:rPr>
                        <a:t>- alla frequenza del corso annuale integrativo per l’ammissione all’esame di Stato di cui all’art. 15, comma 6, del D.lgs. 226/2005;</a:t>
                      </a:r>
                    </a:p>
                    <a:p>
                      <a:endParaRPr lang="it-IT" dirty="0"/>
                    </a:p>
                  </a:txBody>
                  <a:tcPr/>
                </a:tc>
                <a:extLst>
                  <a:ext uri="{0D108BD9-81ED-4DB2-BD59-A6C34878D82A}">
                    <a16:rowId xmlns:a16="http://schemas.microsoft.com/office/drawing/2014/main" val="2590539158"/>
                  </a:ext>
                </a:extLst>
              </a:tr>
            </a:tbl>
          </a:graphicData>
        </a:graphic>
      </p:graphicFrame>
    </p:spTree>
    <p:extLst>
      <p:ext uri="{BB962C8B-B14F-4D97-AF65-F5344CB8AC3E}">
        <p14:creationId xmlns:p14="http://schemas.microsoft.com/office/powerpoint/2010/main" val="2413401738"/>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pPr algn="just"/>
            <a:endParaRPr lang="it-IT" altLang="it-IT" sz="2000" b="1" u="sng" dirty="0">
              <a:solidFill>
                <a:srgbClr val="0070C0"/>
              </a:solidFill>
            </a:endParaRPr>
          </a:p>
          <a:p>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174</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3" name="Tabella 2">
            <a:extLst>
              <a:ext uri="{FF2B5EF4-FFF2-40B4-BE49-F238E27FC236}">
                <a16:creationId xmlns:a16="http://schemas.microsoft.com/office/drawing/2014/main" id="{398F39B4-298F-7541-9054-715F1CFF3022}"/>
              </a:ext>
            </a:extLst>
          </p:cNvPr>
          <p:cNvGraphicFramePr>
            <a:graphicFrameLocks noGrp="1"/>
          </p:cNvGraphicFramePr>
          <p:nvPr>
            <p:extLst>
              <p:ext uri="{D42A27DB-BD31-4B8C-83A1-F6EECF244321}">
                <p14:modId xmlns:p14="http://schemas.microsoft.com/office/powerpoint/2010/main" val="3001392772"/>
              </p:ext>
            </p:extLst>
          </p:nvPr>
        </p:nvGraphicFramePr>
        <p:xfrm>
          <a:off x="468312" y="1929170"/>
          <a:ext cx="8218487" cy="402844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2076379234"/>
                    </a:ext>
                  </a:extLst>
                </a:gridCol>
              </a:tblGrid>
              <a:tr h="370840">
                <a:tc>
                  <a:txBody>
                    <a:bodyPr/>
                    <a:lstStyle/>
                    <a:p>
                      <a:endParaRPr lang="it-IT" dirty="0"/>
                    </a:p>
                  </a:txBody>
                  <a:tcPr/>
                </a:tc>
                <a:extLst>
                  <a:ext uri="{0D108BD9-81ED-4DB2-BD59-A6C34878D82A}">
                    <a16:rowId xmlns:a16="http://schemas.microsoft.com/office/drawing/2014/main" val="1276589054"/>
                  </a:ext>
                </a:extLst>
              </a:tr>
              <a:tr h="370840">
                <a:tc>
                  <a:txBody>
                    <a:bodyPr/>
                    <a:lstStyle/>
                    <a:p>
                      <a:pPr algn="just"/>
                      <a:r>
                        <a:rPr lang="it-IT" sz="1800" b="1" i="1" dirty="0">
                          <a:solidFill>
                            <a:schemeClr val="bg1"/>
                          </a:solidFill>
                        </a:rPr>
                        <a:t>B) apprendistato ex art. 45 del D.lgs. n.81/2015 (c.d. III livello)</a:t>
                      </a:r>
                      <a:r>
                        <a:rPr lang="it-IT" sz="1800" i="1" dirty="0">
                          <a:solidFill>
                            <a:schemeClr val="bg1"/>
                          </a:solidFill>
                        </a:rPr>
                        <a:t> </a:t>
                      </a:r>
                      <a:r>
                        <a:rPr lang="it-IT" sz="1800" dirty="0">
                          <a:solidFill>
                            <a:schemeClr val="bg1"/>
                          </a:solidFill>
                        </a:rPr>
                        <a:t>finalizzato al conseguimento:</a:t>
                      </a:r>
                    </a:p>
                    <a:p>
                      <a:pPr algn="just"/>
                      <a:r>
                        <a:rPr lang="it-IT" sz="1800" dirty="0">
                          <a:solidFill>
                            <a:schemeClr val="bg1"/>
                          </a:solidFill>
                        </a:rPr>
                        <a:t>- del Diploma di Istruzione Tecnica Superiore - ITS;</a:t>
                      </a:r>
                    </a:p>
                    <a:p>
                      <a:pPr algn="just"/>
                      <a:r>
                        <a:rPr lang="it-IT" sz="1800" dirty="0">
                          <a:solidFill>
                            <a:schemeClr val="bg1"/>
                          </a:solidFill>
                        </a:rPr>
                        <a:t>- del Diploma di Alta formazione artistica, musicale, e coreutica;</a:t>
                      </a:r>
                    </a:p>
                    <a:p>
                      <a:pPr algn="just"/>
                      <a:r>
                        <a:rPr lang="it-IT" sz="1800" dirty="0">
                          <a:solidFill>
                            <a:schemeClr val="bg1"/>
                          </a:solidFill>
                        </a:rPr>
                        <a:t>- del Diploma di Laurea triennale;</a:t>
                      </a:r>
                    </a:p>
                    <a:p>
                      <a:pPr algn="just"/>
                      <a:r>
                        <a:rPr lang="it-IT" sz="1800" dirty="0">
                          <a:solidFill>
                            <a:schemeClr val="bg1"/>
                          </a:solidFill>
                        </a:rPr>
                        <a:t>- del Diploma di Laurea magistrale;</a:t>
                      </a:r>
                    </a:p>
                    <a:p>
                      <a:pPr algn="just"/>
                      <a:r>
                        <a:rPr lang="it-IT" sz="1800" dirty="0">
                          <a:solidFill>
                            <a:schemeClr val="bg1"/>
                          </a:solidFill>
                        </a:rPr>
                        <a:t>- del Diploma di Laurea magistrale a ciclo unico (di durata quinquennale ed </a:t>
                      </a:r>
                      <a:r>
                        <a:rPr lang="it-IT" sz="1800" dirty="0" err="1">
                          <a:solidFill>
                            <a:schemeClr val="bg1"/>
                          </a:solidFill>
                        </a:rPr>
                        <a:t>esennale</a:t>
                      </a:r>
                      <a:r>
                        <a:rPr lang="it-IT" sz="1800" dirty="0">
                          <a:solidFill>
                            <a:schemeClr val="bg1"/>
                          </a:solidFill>
                        </a:rPr>
                        <a:t>);</a:t>
                      </a:r>
                    </a:p>
                    <a:p>
                      <a:pPr algn="just"/>
                      <a:r>
                        <a:rPr lang="it-IT" sz="1800" dirty="0">
                          <a:solidFill>
                            <a:schemeClr val="bg1"/>
                          </a:solidFill>
                        </a:rPr>
                        <a:t>- di un Master universitario di I e II livello;</a:t>
                      </a:r>
                    </a:p>
                    <a:p>
                      <a:pPr algn="just"/>
                      <a:r>
                        <a:rPr lang="it-IT" sz="1800" dirty="0">
                          <a:solidFill>
                            <a:schemeClr val="bg1"/>
                          </a:solidFill>
                        </a:rPr>
                        <a:t>- di un Dottorato di ricerca;</a:t>
                      </a:r>
                    </a:p>
                    <a:p>
                      <a:pPr algn="just"/>
                      <a:r>
                        <a:rPr lang="it-IT" sz="1800" dirty="0">
                          <a:solidFill>
                            <a:schemeClr val="bg1"/>
                          </a:solidFill>
                        </a:rPr>
                        <a:t>o allo svolgimento di: </a:t>
                      </a:r>
                    </a:p>
                    <a:p>
                      <a:pPr algn="just"/>
                      <a:r>
                        <a:rPr lang="it-IT" sz="1800" dirty="0">
                          <a:solidFill>
                            <a:schemeClr val="bg1"/>
                          </a:solidFill>
                        </a:rPr>
                        <a:t>- attività di ricerca;</a:t>
                      </a:r>
                    </a:p>
                    <a:p>
                      <a:pPr algn="just"/>
                      <a:r>
                        <a:rPr lang="it-IT" sz="1800" dirty="0">
                          <a:solidFill>
                            <a:schemeClr val="bg1"/>
                          </a:solidFill>
                        </a:rPr>
                        <a:t>- praticantato per l’accesso alle professioni </a:t>
                      </a:r>
                      <a:r>
                        <a:rPr lang="it-IT" sz="1800" dirty="0" err="1">
                          <a:solidFill>
                            <a:schemeClr val="bg1"/>
                          </a:solidFill>
                        </a:rPr>
                        <a:t>ordinistiche</a:t>
                      </a:r>
                      <a:r>
                        <a:rPr lang="it-IT" sz="1800" dirty="0">
                          <a:solidFill>
                            <a:schemeClr val="bg1"/>
                          </a:solidFill>
                        </a:rPr>
                        <a:t>.</a:t>
                      </a:r>
                    </a:p>
                    <a:p>
                      <a:endParaRPr lang="it-IT" dirty="0"/>
                    </a:p>
                  </a:txBody>
                  <a:tcPr/>
                </a:tc>
                <a:extLst>
                  <a:ext uri="{0D108BD9-81ED-4DB2-BD59-A6C34878D82A}">
                    <a16:rowId xmlns:a16="http://schemas.microsoft.com/office/drawing/2014/main" val="194634256"/>
                  </a:ext>
                </a:extLst>
              </a:tr>
            </a:tbl>
          </a:graphicData>
        </a:graphic>
      </p:graphicFrame>
    </p:spTree>
    <p:extLst>
      <p:ext uri="{BB962C8B-B14F-4D97-AF65-F5344CB8AC3E}">
        <p14:creationId xmlns:p14="http://schemas.microsoft.com/office/powerpoint/2010/main" val="109084031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pPr algn="just"/>
            <a:endParaRPr lang="it-IT" sz="2000" dirty="0">
              <a:solidFill>
                <a:schemeClr val="bg1"/>
              </a:solidFill>
            </a:endParaRPr>
          </a:p>
          <a:p>
            <a:pPr algn="just"/>
            <a:endParaRPr lang="it-IT" sz="2000" dirty="0">
              <a:solidFill>
                <a:schemeClr val="bg1"/>
              </a:solidFill>
            </a:endParaRPr>
          </a:p>
          <a:p>
            <a:pPr algn="just"/>
            <a:endParaRPr lang="it-IT" altLang="it-IT" sz="2000" dirty="0">
              <a:solidFill>
                <a:schemeClr val="bg1"/>
              </a:solidFill>
            </a:endParaRPr>
          </a:p>
          <a:p>
            <a:pPr algn="just"/>
            <a:endParaRPr lang="it-IT" altLang="it-IT" sz="2000" b="1" u="sng" dirty="0">
              <a:solidFill>
                <a:srgbClr val="0070C0"/>
              </a:solidFill>
            </a:endParaRPr>
          </a:p>
          <a:p>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175</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3" name="Tabella 2">
            <a:extLst>
              <a:ext uri="{FF2B5EF4-FFF2-40B4-BE49-F238E27FC236}">
                <a16:creationId xmlns:a16="http://schemas.microsoft.com/office/drawing/2014/main" id="{7EEB5B86-F184-E14D-88FF-610D6681D946}"/>
              </a:ext>
            </a:extLst>
          </p:cNvPr>
          <p:cNvGraphicFramePr>
            <a:graphicFrameLocks noGrp="1"/>
          </p:cNvGraphicFramePr>
          <p:nvPr>
            <p:extLst>
              <p:ext uri="{D42A27DB-BD31-4B8C-83A1-F6EECF244321}">
                <p14:modId xmlns:p14="http://schemas.microsoft.com/office/powerpoint/2010/main" val="2024551186"/>
              </p:ext>
            </p:extLst>
          </p:nvPr>
        </p:nvGraphicFramePr>
        <p:xfrm>
          <a:off x="468313" y="1742621"/>
          <a:ext cx="8218487" cy="128524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513025211"/>
                    </a:ext>
                  </a:extLst>
                </a:gridCol>
              </a:tblGrid>
              <a:tr h="370840">
                <a:tc>
                  <a:txBody>
                    <a:bodyPr/>
                    <a:lstStyle/>
                    <a:p>
                      <a:endParaRPr lang="it-IT" dirty="0"/>
                    </a:p>
                  </a:txBody>
                  <a:tcPr/>
                </a:tc>
                <a:extLst>
                  <a:ext uri="{0D108BD9-81ED-4DB2-BD59-A6C34878D82A}">
                    <a16:rowId xmlns:a16="http://schemas.microsoft.com/office/drawing/2014/main" val="8514223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dirty="0">
                          <a:solidFill>
                            <a:schemeClr val="bg1"/>
                          </a:solidFill>
                        </a:rPr>
                        <a:t>Le presenti linee guida trovano applicazione nei percorsi formativi, scolastici ed universitari di qualsiasi ordine e grado disponibili in Puglia.</a:t>
                      </a:r>
                    </a:p>
                    <a:p>
                      <a:endParaRPr lang="it-IT" dirty="0"/>
                    </a:p>
                  </a:txBody>
                  <a:tcPr/>
                </a:tc>
                <a:extLst>
                  <a:ext uri="{0D108BD9-81ED-4DB2-BD59-A6C34878D82A}">
                    <a16:rowId xmlns:a16="http://schemas.microsoft.com/office/drawing/2014/main" val="1273998522"/>
                  </a:ext>
                </a:extLst>
              </a:tr>
            </a:tbl>
          </a:graphicData>
        </a:graphic>
      </p:graphicFrame>
    </p:spTree>
    <p:extLst>
      <p:ext uri="{BB962C8B-B14F-4D97-AF65-F5344CB8AC3E}">
        <p14:creationId xmlns:p14="http://schemas.microsoft.com/office/powerpoint/2010/main" val="2918157970"/>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pPr algn="just"/>
            <a:endParaRPr lang="it-IT" sz="2000" dirty="0">
              <a:solidFill>
                <a:schemeClr val="bg1"/>
              </a:solidFill>
            </a:endParaRPr>
          </a:p>
          <a:p>
            <a:pPr algn="just"/>
            <a:endParaRPr lang="it-IT" altLang="it-IT" sz="2000" dirty="0">
              <a:solidFill>
                <a:schemeClr val="bg1"/>
              </a:solidFill>
            </a:endParaRPr>
          </a:p>
          <a:p>
            <a:pPr algn="just"/>
            <a:endParaRPr lang="it-IT" altLang="it-IT" sz="2000" b="1" u="sng" dirty="0">
              <a:solidFill>
                <a:srgbClr val="0070C0"/>
              </a:solidFill>
            </a:endParaRPr>
          </a:p>
          <a:p>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176</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3" name="Tabella 2">
            <a:extLst>
              <a:ext uri="{FF2B5EF4-FFF2-40B4-BE49-F238E27FC236}">
                <a16:creationId xmlns:a16="http://schemas.microsoft.com/office/drawing/2014/main" id="{F0081DBA-04C0-5E4F-9867-F1F228ED3029}"/>
              </a:ext>
            </a:extLst>
          </p:cNvPr>
          <p:cNvGraphicFramePr>
            <a:graphicFrameLocks noGrp="1"/>
          </p:cNvGraphicFramePr>
          <p:nvPr>
            <p:extLst>
              <p:ext uri="{D42A27DB-BD31-4B8C-83A1-F6EECF244321}">
                <p14:modId xmlns:p14="http://schemas.microsoft.com/office/powerpoint/2010/main" val="3413257467"/>
              </p:ext>
            </p:extLst>
          </p:nvPr>
        </p:nvGraphicFramePr>
        <p:xfrm>
          <a:off x="468313" y="1844824"/>
          <a:ext cx="8218487" cy="210820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471161917"/>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800" b="1" dirty="0">
                          <a:solidFill>
                            <a:schemeClr val="tx1"/>
                          </a:solidFill>
                        </a:rPr>
                        <a:t>REQUISITI DEL DATORE DI LAVORO</a:t>
                      </a:r>
                    </a:p>
                  </a:txBody>
                  <a:tcPr/>
                </a:tc>
                <a:extLst>
                  <a:ext uri="{0D108BD9-81ED-4DB2-BD59-A6C34878D82A}">
                    <a16:rowId xmlns:a16="http://schemas.microsoft.com/office/drawing/2014/main" val="3584091921"/>
                  </a:ext>
                </a:extLst>
              </a:tr>
              <a:tr h="370840">
                <a:tc>
                  <a:txBody>
                    <a:bodyPr/>
                    <a:lstStyle/>
                    <a:p>
                      <a:endParaRPr lang="it-IT" sz="1800" b="1" dirty="0">
                        <a:solidFill>
                          <a:schemeClr val="bg1"/>
                        </a:solidFill>
                      </a:endParaRPr>
                    </a:p>
                    <a:p>
                      <a:pPr algn="just"/>
                      <a:r>
                        <a:rPr lang="it-IT" sz="1800" dirty="0">
                          <a:solidFill>
                            <a:schemeClr val="bg1"/>
                          </a:solidFill>
                        </a:rPr>
                        <a:t>Il datore di lavoro è il soggetto giuridico titolare del rapporto di lavoro con il lavoratore o, comunque, il soggetto che, secondo il tipo e l’assetto dell’organizzazione nel cui ambito il lavoratore presta la propria attività, ha la responsabilità dell’organizzazione stessa o dell’unità produttiva.</a:t>
                      </a:r>
                    </a:p>
                    <a:p>
                      <a:endParaRPr lang="it-IT" dirty="0"/>
                    </a:p>
                  </a:txBody>
                  <a:tcPr/>
                </a:tc>
                <a:extLst>
                  <a:ext uri="{0D108BD9-81ED-4DB2-BD59-A6C34878D82A}">
                    <a16:rowId xmlns:a16="http://schemas.microsoft.com/office/drawing/2014/main" val="1955401602"/>
                  </a:ext>
                </a:extLst>
              </a:tr>
            </a:tbl>
          </a:graphicData>
        </a:graphic>
      </p:graphicFrame>
    </p:spTree>
    <p:extLst>
      <p:ext uri="{BB962C8B-B14F-4D97-AF65-F5344CB8AC3E}">
        <p14:creationId xmlns:p14="http://schemas.microsoft.com/office/powerpoint/2010/main" val="851683710"/>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pPr algn="just"/>
            <a:endParaRPr lang="it-IT" altLang="it-IT" sz="2000" dirty="0">
              <a:solidFill>
                <a:schemeClr val="bg1"/>
              </a:solidFill>
            </a:endParaRPr>
          </a:p>
          <a:p>
            <a:pPr algn="just"/>
            <a:endParaRPr lang="it-IT" altLang="it-IT" sz="2000" b="1" u="sng" dirty="0">
              <a:solidFill>
                <a:srgbClr val="0070C0"/>
              </a:solidFill>
            </a:endParaRPr>
          </a:p>
          <a:p>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177</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3" name="Tabella 2">
            <a:extLst>
              <a:ext uri="{FF2B5EF4-FFF2-40B4-BE49-F238E27FC236}">
                <a16:creationId xmlns:a16="http://schemas.microsoft.com/office/drawing/2014/main" id="{2BE471DE-5824-D048-A111-A86CD10DC97D}"/>
              </a:ext>
            </a:extLst>
          </p:cNvPr>
          <p:cNvGraphicFramePr>
            <a:graphicFrameLocks noGrp="1"/>
          </p:cNvGraphicFramePr>
          <p:nvPr>
            <p:extLst>
              <p:ext uri="{D42A27DB-BD31-4B8C-83A1-F6EECF244321}">
                <p14:modId xmlns:p14="http://schemas.microsoft.com/office/powerpoint/2010/main" val="4290095992"/>
              </p:ext>
            </p:extLst>
          </p:nvPr>
        </p:nvGraphicFramePr>
        <p:xfrm>
          <a:off x="468312" y="1929170"/>
          <a:ext cx="8218487" cy="402844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2669193273"/>
                    </a:ext>
                  </a:extLst>
                </a:gridCol>
              </a:tblGrid>
              <a:tr h="370840">
                <a:tc>
                  <a:txBody>
                    <a:bodyPr/>
                    <a:lstStyle/>
                    <a:p>
                      <a:endParaRPr lang="it-IT" dirty="0"/>
                    </a:p>
                  </a:txBody>
                  <a:tcPr/>
                </a:tc>
                <a:extLst>
                  <a:ext uri="{0D108BD9-81ED-4DB2-BD59-A6C34878D82A}">
                    <a16:rowId xmlns:a16="http://schemas.microsoft.com/office/drawing/2014/main" val="3387925274"/>
                  </a:ext>
                </a:extLst>
              </a:tr>
              <a:tr h="370840">
                <a:tc>
                  <a:txBody>
                    <a:bodyPr/>
                    <a:lstStyle/>
                    <a:p>
                      <a:pPr algn="just"/>
                      <a:r>
                        <a:rPr lang="it-IT" sz="1800" dirty="0">
                          <a:solidFill>
                            <a:schemeClr val="bg1"/>
                          </a:solidFill>
                        </a:rPr>
                        <a:t>Ai fini dell’attivazione del contratto di apprendistato di I e III livello di cui all’art. 9 delle presenti linee guida e per poter consentire lo svolgimento della formazione interna, il datore di lavoro deve possedere le capacità strutturali, tecniche e formative previste dall’art. 3 del D.M. del 12 ottobre 2015, ossia:</a:t>
                      </a:r>
                    </a:p>
                    <a:p>
                      <a:pPr marL="342900" lvl="0" indent="-342900" algn="just">
                        <a:buFont typeface="Arial" panose="020B0604020202020204" pitchFamily="34" charset="0"/>
                        <a:buChar char="•"/>
                      </a:pPr>
                      <a:r>
                        <a:rPr lang="it-IT" sz="1800" dirty="0">
                          <a:solidFill>
                            <a:schemeClr val="bg1"/>
                          </a:solidFill>
                        </a:rPr>
                        <a:t>capacità strutturali, ossia spazi per consentire lo svolgimento della formazione interna e in caso di studenti con disabilità, il superamento o abbattimento delle barriere architettoniche;</a:t>
                      </a:r>
                    </a:p>
                    <a:p>
                      <a:pPr marL="342900" lvl="0" indent="-342900" algn="just">
                        <a:buFont typeface="Arial" panose="020B0604020202020204" pitchFamily="34" charset="0"/>
                        <a:buChar char="•"/>
                      </a:pPr>
                      <a:r>
                        <a:rPr lang="it-IT" sz="1800" dirty="0">
                          <a:solidFill>
                            <a:schemeClr val="bg1"/>
                          </a:solidFill>
                        </a:rPr>
                        <a:t>capacità tecniche, ossia una disponibilità strumentale per  lo svolgimento della formazione interna, in regola con le norme vigenti in materia di verifica e collaudo tecnico, anche reperita all'esterno dell'unità produttiva;</a:t>
                      </a:r>
                    </a:p>
                    <a:p>
                      <a:pPr marL="342900" lvl="0" indent="-342900" algn="just">
                        <a:buFont typeface="Arial" panose="020B0604020202020204" pitchFamily="34" charset="0"/>
                        <a:buChar char="•"/>
                      </a:pPr>
                      <a:r>
                        <a:rPr lang="it-IT" sz="1800" dirty="0">
                          <a:solidFill>
                            <a:schemeClr val="bg1"/>
                          </a:solidFill>
                        </a:rPr>
                        <a:t>capacità formative, garantendo la disponibilità di uno o più tutor aziendali per lo svolgimento dei compiti di cui all’art.14.</a:t>
                      </a:r>
                    </a:p>
                    <a:p>
                      <a:endParaRPr lang="it-IT" dirty="0"/>
                    </a:p>
                  </a:txBody>
                  <a:tcPr/>
                </a:tc>
                <a:extLst>
                  <a:ext uri="{0D108BD9-81ED-4DB2-BD59-A6C34878D82A}">
                    <a16:rowId xmlns:a16="http://schemas.microsoft.com/office/drawing/2014/main" val="3757639125"/>
                  </a:ext>
                </a:extLst>
              </a:tr>
            </a:tbl>
          </a:graphicData>
        </a:graphic>
      </p:graphicFrame>
    </p:spTree>
    <p:extLst>
      <p:ext uri="{BB962C8B-B14F-4D97-AF65-F5344CB8AC3E}">
        <p14:creationId xmlns:p14="http://schemas.microsoft.com/office/powerpoint/2010/main" val="59581376"/>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pPr algn="just"/>
            <a:endParaRPr lang="it-IT" altLang="it-IT" sz="2000" dirty="0">
              <a:solidFill>
                <a:schemeClr val="bg1"/>
              </a:solidFill>
            </a:endParaRPr>
          </a:p>
          <a:p>
            <a:pPr algn="just"/>
            <a:endParaRPr lang="it-IT" altLang="it-IT" sz="2000" b="1" u="sng" dirty="0">
              <a:solidFill>
                <a:srgbClr val="0070C0"/>
              </a:solidFill>
            </a:endParaRPr>
          </a:p>
          <a:p>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178</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3" name="Tabella 2">
            <a:extLst>
              <a:ext uri="{FF2B5EF4-FFF2-40B4-BE49-F238E27FC236}">
                <a16:creationId xmlns:a16="http://schemas.microsoft.com/office/drawing/2014/main" id="{3BDF54AD-0DDB-3645-8034-49D5E2CFEA8E}"/>
              </a:ext>
            </a:extLst>
          </p:cNvPr>
          <p:cNvGraphicFramePr>
            <a:graphicFrameLocks noGrp="1"/>
          </p:cNvGraphicFramePr>
          <p:nvPr>
            <p:extLst>
              <p:ext uri="{D42A27DB-BD31-4B8C-83A1-F6EECF244321}">
                <p14:modId xmlns:p14="http://schemas.microsoft.com/office/powerpoint/2010/main" val="1308638089"/>
              </p:ext>
            </p:extLst>
          </p:nvPr>
        </p:nvGraphicFramePr>
        <p:xfrm>
          <a:off x="468312" y="1929170"/>
          <a:ext cx="8218487" cy="155956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1635133102"/>
                    </a:ext>
                  </a:extLst>
                </a:gridCol>
              </a:tblGrid>
              <a:tr h="370840">
                <a:tc>
                  <a:txBody>
                    <a:bodyPr/>
                    <a:lstStyle/>
                    <a:p>
                      <a:endParaRPr lang="it-IT" dirty="0"/>
                    </a:p>
                  </a:txBody>
                  <a:tcPr/>
                </a:tc>
                <a:extLst>
                  <a:ext uri="{0D108BD9-81ED-4DB2-BD59-A6C34878D82A}">
                    <a16:rowId xmlns:a16="http://schemas.microsoft.com/office/drawing/2014/main" val="244378446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dirty="0">
                          <a:solidFill>
                            <a:schemeClr val="bg1"/>
                          </a:solidFill>
                        </a:rPr>
                        <a:t>L’offerta formativa in apprendistato di I e III livello, in coerenza con la tipologia del percorso prescelto, è realizzata dalle “istituzioni formative”, così come individuate all’articolo 2 del D.M. 12 ottobre 2015.</a:t>
                      </a:r>
                    </a:p>
                    <a:p>
                      <a:endParaRPr lang="it-IT" dirty="0"/>
                    </a:p>
                  </a:txBody>
                  <a:tcPr/>
                </a:tc>
                <a:extLst>
                  <a:ext uri="{0D108BD9-81ED-4DB2-BD59-A6C34878D82A}">
                    <a16:rowId xmlns:a16="http://schemas.microsoft.com/office/drawing/2014/main" val="78315734"/>
                  </a:ext>
                </a:extLst>
              </a:tr>
            </a:tbl>
          </a:graphicData>
        </a:graphic>
      </p:graphicFrame>
    </p:spTree>
    <p:extLst>
      <p:ext uri="{BB962C8B-B14F-4D97-AF65-F5344CB8AC3E}">
        <p14:creationId xmlns:p14="http://schemas.microsoft.com/office/powerpoint/2010/main" val="1088252392"/>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pPr algn="just"/>
            <a:endParaRPr lang="it-IT" altLang="it-IT" sz="2000" dirty="0">
              <a:solidFill>
                <a:schemeClr val="bg1"/>
              </a:solidFill>
            </a:endParaRPr>
          </a:p>
          <a:p>
            <a:endParaRPr lang="it-IT" sz="2000" b="1" dirty="0">
              <a:solidFill>
                <a:schemeClr val="bg1"/>
              </a:solidFill>
            </a:endParaRPr>
          </a:p>
          <a:p>
            <a:endParaRPr lang="it-IT" sz="2000" b="1" dirty="0">
              <a:solidFill>
                <a:schemeClr val="bg1"/>
              </a:solidFill>
            </a:endParaRPr>
          </a:p>
          <a:p>
            <a:r>
              <a:rPr lang="it-IT" sz="2000" b="1" dirty="0">
                <a:solidFill>
                  <a:srgbClr val="007CBA"/>
                </a:solidFill>
              </a:rPr>
              <a:t>Disciplina specifica dell’ Apprendistato per la qualifica e il diploma professionale, il diploma di istruzione secondaria superiore e il certificato di specializzazione tecnica superiore </a:t>
            </a:r>
          </a:p>
          <a:p>
            <a:r>
              <a:rPr lang="it-IT" sz="2000" b="1" dirty="0">
                <a:solidFill>
                  <a:srgbClr val="007CBA"/>
                </a:solidFill>
              </a:rPr>
              <a:t>(I livello)</a:t>
            </a:r>
          </a:p>
          <a:p>
            <a:pPr algn="just"/>
            <a:endParaRPr lang="it-IT" altLang="it-IT" sz="2000" dirty="0">
              <a:solidFill>
                <a:schemeClr val="bg1"/>
              </a:solidFill>
            </a:endParaRPr>
          </a:p>
          <a:p>
            <a:pPr algn="just"/>
            <a:endParaRPr lang="it-IT" altLang="it-IT" sz="2000" b="1" u="sng" dirty="0">
              <a:solidFill>
                <a:srgbClr val="0070C0"/>
              </a:solidFill>
            </a:endParaRPr>
          </a:p>
          <a:p>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179</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174599493"/>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pPr algn="just"/>
            <a:endParaRPr lang="it-IT" altLang="it-IT" sz="2000" b="1" u="sng" dirty="0">
              <a:solidFill>
                <a:srgbClr val="0070C0"/>
              </a:solidFill>
            </a:endParaRPr>
          </a:p>
          <a:p>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180</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3" name="Tabella 2">
            <a:extLst>
              <a:ext uri="{FF2B5EF4-FFF2-40B4-BE49-F238E27FC236}">
                <a16:creationId xmlns:a16="http://schemas.microsoft.com/office/drawing/2014/main" id="{14130C23-A3A8-784A-B300-3D6CD67EF3D4}"/>
              </a:ext>
            </a:extLst>
          </p:cNvPr>
          <p:cNvGraphicFramePr>
            <a:graphicFrameLocks noGrp="1"/>
          </p:cNvGraphicFramePr>
          <p:nvPr>
            <p:extLst>
              <p:ext uri="{D42A27DB-BD31-4B8C-83A1-F6EECF244321}">
                <p14:modId xmlns:p14="http://schemas.microsoft.com/office/powerpoint/2010/main" val="1483569219"/>
              </p:ext>
            </p:extLst>
          </p:nvPr>
        </p:nvGraphicFramePr>
        <p:xfrm>
          <a:off x="468313" y="1929170"/>
          <a:ext cx="8218487" cy="375412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1127824312"/>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800" b="1" dirty="0">
                          <a:solidFill>
                            <a:schemeClr val="tx1"/>
                          </a:solidFill>
                        </a:rPr>
                        <a:t>DEFINIZIONE E DESTINATARI</a:t>
                      </a:r>
                      <a:endParaRPr lang="it-IT" sz="1800" dirty="0">
                        <a:solidFill>
                          <a:schemeClr val="tx1"/>
                        </a:solidFill>
                      </a:endParaRPr>
                    </a:p>
                  </a:txBody>
                  <a:tcPr/>
                </a:tc>
                <a:extLst>
                  <a:ext uri="{0D108BD9-81ED-4DB2-BD59-A6C34878D82A}">
                    <a16:rowId xmlns:a16="http://schemas.microsoft.com/office/drawing/2014/main" val="1342500385"/>
                  </a:ext>
                </a:extLst>
              </a:tr>
              <a:tr h="370840">
                <a:tc>
                  <a:txBody>
                    <a:bodyPr/>
                    <a:lstStyle/>
                    <a:p>
                      <a:pPr algn="just"/>
                      <a:r>
                        <a:rPr lang="it-IT" sz="1800" dirty="0">
                          <a:solidFill>
                            <a:schemeClr val="bg1"/>
                          </a:solidFill>
                        </a:rPr>
                        <a:t>Ai sensi dell’art. 43, D.lgs. 81/2015, l'apprendistato per la qualifica e il diploma professionale e il certificato di specializzazione tecnica superiore è un contratto di lavoro a tempo indeterminato strutturato in modo da coniugare la formazione effettuata in azienda con l'istruzione e la formazione professionale svolta dalle istituzioni formative che operano nell'ambito dei sistemi regionali di istruzione e formazione sulla base dei livelli essenziali delle prestazioni di cui al D.lgs. 17 ottobre 2005, n. 226, e di quelli di cui all'articolo 46 del D.lgs. 81/2015. Esso è finalizzato:</a:t>
                      </a:r>
                    </a:p>
                    <a:p>
                      <a:pPr algn="just"/>
                      <a:r>
                        <a:rPr lang="it-IT" sz="1800" dirty="0">
                          <a:solidFill>
                            <a:schemeClr val="bg1"/>
                          </a:solidFill>
                        </a:rPr>
                        <a:t>- al conseguimento della Qualifica e del Diploma professionale;</a:t>
                      </a:r>
                    </a:p>
                    <a:p>
                      <a:pPr algn="just"/>
                      <a:r>
                        <a:rPr lang="it-IT" sz="1800" dirty="0">
                          <a:solidFill>
                            <a:schemeClr val="bg1"/>
                          </a:solidFill>
                        </a:rPr>
                        <a:t>- al conseguimento del Diploma di istruzione e formazione professionale per coloro che sono in possesso della qualifica di istruzione e formazione professionale nell’ambito dell’indirizzo professionale corrispondente;</a:t>
                      </a:r>
                    </a:p>
                    <a:p>
                      <a:endParaRPr lang="it-IT" dirty="0"/>
                    </a:p>
                  </a:txBody>
                  <a:tcPr/>
                </a:tc>
                <a:extLst>
                  <a:ext uri="{0D108BD9-81ED-4DB2-BD59-A6C34878D82A}">
                    <a16:rowId xmlns:a16="http://schemas.microsoft.com/office/drawing/2014/main" val="1597681478"/>
                  </a:ext>
                </a:extLst>
              </a:tr>
            </a:tbl>
          </a:graphicData>
        </a:graphic>
      </p:graphicFrame>
    </p:spTree>
    <p:extLst>
      <p:ext uri="{BB962C8B-B14F-4D97-AF65-F5344CB8AC3E}">
        <p14:creationId xmlns:p14="http://schemas.microsoft.com/office/powerpoint/2010/main" val="1648765656"/>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pPr algn="just"/>
            <a:endParaRPr lang="it-IT" altLang="it-IT" sz="2000" b="1" u="sng" dirty="0">
              <a:solidFill>
                <a:srgbClr val="0070C0"/>
              </a:solidFill>
            </a:endParaRPr>
          </a:p>
          <a:p>
            <a:pPr algn="just"/>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181</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3" name="Tabella 2">
            <a:extLst>
              <a:ext uri="{FF2B5EF4-FFF2-40B4-BE49-F238E27FC236}">
                <a16:creationId xmlns:a16="http://schemas.microsoft.com/office/drawing/2014/main" id="{42604631-E896-0C4F-9B79-232A4CEE4946}"/>
              </a:ext>
            </a:extLst>
          </p:cNvPr>
          <p:cNvGraphicFramePr>
            <a:graphicFrameLocks noGrp="1"/>
          </p:cNvGraphicFramePr>
          <p:nvPr>
            <p:extLst>
              <p:ext uri="{D42A27DB-BD31-4B8C-83A1-F6EECF244321}">
                <p14:modId xmlns:p14="http://schemas.microsoft.com/office/powerpoint/2010/main" val="3085426878"/>
              </p:ext>
            </p:extLst>
          </p:nvPr>
        </p:nvGraphicFramePr>
        <p:xfrm>
          <a:off x="468313" y="1929170"/>
          <a:ext cx="8218487" cy="265684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1291459278"/>
                    </a:ext>
                  </a:extLst>
                </a:gridCol>
              </a:tblGrid>
              <a:tr h="370840">
                <a:tc>
                  <a:txBody>
                    <a:bodyPr/>
                    <a:lstStyle/>
                    <a:p>
                      <a:endParaRPr lang="it-IT" dirty="0"/>
                    </a:p>
                  </a:txBody>
                  <a:tcPr/>
                </a:tc>
                <a:extLst>
                  <a:ext uri="{0D108BD9-81ED-4DB2-BD59-A6C34878D82A}">
                    <a16:rowId xmlns:a16="http://schemas.microsoft.com/office/drawing/2014/main" val="3820733144"/>
                  </a:ext>
                </a:extLst>
              </a:tr>
              <a:tr h="370840">
                <a:tc>
                  <a:txBody>
                    <a:bodyPr/>
                    <a:lstStyle/>
                    <a:p>
                      <a:pPr algn="just"/>
                      <a:r>
                        <a:rPr lang="it-IT" sz="1800" dirty="0">
                          <a:solidFill>
                            <a:schemeClr val="bg1"/>
                          </a:solidFill>
                        </a:rPr>
                        <a:t>- al conseguimento del Diploma di istruzione secondaria superiore;</a:t>
                      </a:r>
                    </a:p>
                    <a:p>
                      <a:pPr algn="just"/>
                      <a:r>
                        <a:rPr lang="it-IT" sz="1800" dirty="0">
                          <a:solidFill>
                            <a:schemeClr val="bg1"/>
                          </a:solidFill>
                        </a:rPr>
                        <a:t>- al conseguimento del Certificato di specializzazione tecnica superiore - IFTS;</a:t>
                      </a:r>
                    </a:p>
                    <a:p>
                      <a:pPr algn="just"/>
                      <a:r>
                        <a:rPr lang="it-IT" sz="1800" dirty="0">
                          <a:solidFill>
                            <a:schemeClr val="bg1"/>
                          </a:solidFill>
                        </a:rPr>
                        <a:t>- alla frequenza del corso annuale integrativo per l’ammissione all’esame di Stato di cui all’art. 15, comma 6, del D.lgs. 226/2005.</a:t>
                      </a:r>
                    </a:p>
                    <a:p>
                      <a:pPr algn="just"/>
                      <a:endParaRPr lang="it-IT" sz="1800" dirty="0">
                        <a:solidFill>
                          <a:schemeClr val="bg1"/>
                        </a:solidFill>
                      </a:endParaRPr>
                    </a:p>
                    <a:p>
                      <a:pPr algn="just"/>
                      <a:r>
                        <a:rPr lang="it-IT" sz="1800" dirty="0">
                          <a:solidFill>
                            <a:schemeClr val="bg1"/>
                          </a:solidFill>
                        </a:rPr>
                        <a:t>Possono essere assunti con il contratto di cui al comma 1, in tutti i settori di attività, i giovani che hanno compiuto i 15 anni di età e fino al compimento dei 25.</a:t>
                      </a:r>
                    </a:p>
                    <a:p>
                      <a:endParaRPr lang="it-IT" dirty="0"/>
                    </a:p>
                  </a:txBody>
                  <a:tcPr/>
                </a:tc>
                <a:extLst>
                  <a:ext uri="{0D108BD9-81ED-4DB2-BD59-A6C34878D82A}">
                    <a16:rowId xmlns:a16="http://schemas.microsoft.com/office/drawing/2014/main" val="40219031"/>
                  </a:ext>
                </a:extLst>
              </a:tr>
            </a:tbl>
          </a:graphicData>
        </a:graphic>
      </p:graphicFrame>
    </p:spTree>
    <p:extLst>
      <p:ext uri="{BB962C8B-B14F-4D97-AF65-F5344CB8AC3E}">
        <p14:creationId xmlns:p14="http://schemas.microsoft.com/office/powerpoint/2010/main" val="4013284712"/>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pPr algn="just"/>
            <a:endParaRPr lang="it-IT" altLang="it-IT" sz="2000" b="1" u="sng" dirty="0">
              <a:solidFill>
                <a:srgbClr val="0070C0"/>
              </a:solidFill>
            </a:endParaRPr>
          </a:p>
          <a:p>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182</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3" name="Tabella 2">
            <a:extLst>
              <a:ext uri="{FF2B5EF4-FFF2-40B4-BE49-F238E27FC236}">
                <a16:creationId xmlns:a16="http://schemas.microsoft.com/office/drawing/2014/main" id="{5FEC2177-AC57-0F46-AECC-C1C51D7B166E}"/>
              </a:ext>
            </a:extLst>
          </p:cNvPr>
          <p:cNvGraphicFramePr>
            <a:graphicFrameLocks noGrp="1"/>
          </p:cNvGraphicFramePr>
          <p:nvPr>
            <p:extLst>
              <p:ext uri="{D42A27DB-BD31-4B8C-83A1-F6EECF244321}">
                <p14:modId xmlns:p14="http://schemas.microsoft.com/office/powerpoint/2010/main" val="1472607415"/>
              </p:ext>
            </p:extLst>
          </p:nvPr>
        </p:nvGraphicFramePr>
        <p:xfrm>
          <a:off x="395536" y="1692915"/>
          <a:ext cx="8291264" cy="3749040"/>
        </p:xfrm>
        <a:graphic>
          <a:graphicData uri="http://schemas.openxmlformats.org/drawingml/2006/table">
            <a:tbl>
              <a:tblPr firstRow="1" bandRow="1">
                <a:tableStyleId>{5C22544A-7EE6-4342-B048-85BDC9FD1C3A}</a:tableStyleId>
              </a:tblPr>
              <a:tblGrid>
                <a:gridCol w="8291264">
                  <a:extLst>
                    <a:ext uri="{9D8B030D-6E8A-4147-A177-3AD203B41FA5}">
                      <a16:colId xmlns:a16="http://schemas.microsoft.com/office/drawing/2014/main" val="1992642800"/>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800" b="1" dirty="0">
                          <a:solidFill>
                            <a:schemeClr val="tx1"/>
                          </a:solidFill>
                        </a:rPr>
                        <a:t>MODALITÀ DI ATTIVAZIONE, RETRIBUZIONE, SVOLGIMENTO DEL RAPPORTO</a:t>
                      </a:r>
                      <a:r>
                        <a:rPr lang="it-IT" sz="1800" dirty="0">
                          <a:solidFill>
                            <a:schemeClr val="tx1"/>
                          </a:solidFill>
                        </a:rPr>
                        <a:t> </a:t>
                      </a:r>
                    </a:p>
                    <a:p>
                      <a:endParaRPr lang="it-IT" dirty="0"/>
                    </a:p>
                  </a:txBody>
                  <a:tcPr/>
                </a:tc>
                <a:extLst>
                  <a:ext uri="{0D108BD9-81ED-4DB2-BD59-A6C34878D82A}">
                    <a16:rowId xmlns:a16="http://schemas.microsoft.com/office/drawing/2014/main" val="3596839805"/>
                  </a:ext>
                </a:extLst>
              </a:tr>
              <a:tr h="370840">
                <a:tc>
                  <a:txBody>
                    <a:bodyPr/>
                    <a:lstStyle/>
                    <a:p>
                      <a:pPr algn="just"/>
                      <a:r>
                        <a:rPr lang="it-IT" sz="1800" dirty="0">
                          <a:solidFill>
                            <a:schemeClr val="bg1"/>
                          </a:solidFill>
                        </a:rPr>
                        <a:t>Il datore di lavoro che intende stipulare il contratto di apprendistato per la qualifica e il diploma professionale, il diploma di istruzione secondaria superiore e il certificato di specializzazione tecnica superiore deve sottoscrivere un protocollo con l'istituzione formativa a cui lo studente è  iscritto, che stabilisce il contenuto e la durata degli obblighi formativi del datore di lavoro, secondo lo schema definito dal D.M. del 12 ottobre 2015 (allegato </a:t>
                      </a:r>
                      <a:r>
                        <a:rPr lang="it-IT" sz="1800" b="1" dirty="0">
                          <a:solidFill>
                            <a:schemeClr val="bg1"/>
                          </a:solidFill>
                        </a:rPr>
                        <a:t>1</a:t>
                      </a:r>
                      <a:r>
                        <a:rPr lang="it-IT" sz="1800" dirty="0">
                          <a:solidFill>
                            <a:schemeClr val="bg1"/>
                          </a:solidFill>
                        </a:rPr>
                        <a:t> alle presenti linee guida).</a:t>
                      </a:r>
                    </a:p>
                    <a:p>
                      <a:pPr algn="just"/>
                      <a:r>
                        <a:rPr lang="it-IT" sz="1800" dirty="0">
                          <a:solidFill>
                            <a:schemeClr val="bg1"/>
                          </a:solidFill>
                        </a:rPr>
                        <a:t>Oltre al contratto di lavoro, datore di lavoro e lavoratore sottoscrivono un PFI ai sensi dell’art.13 delle presenti linee guida. Nell’apprendistato che si svolge nell’ambito del sistema di istruzione e formazione professionale regionale, la formazione esterna all’azienda è impartita dall’istituzione formativa a cui lo studente è iscritto</a:t>
                      </a:r>
                      <a:r>
                        <a:rPr lang="it-IT" sz="1800" dirty="0"/>
                        <a:t>.</a:t>
                      </a:r>
                    </a:p>
                    <a:p>
                      <a:endParaRPr lang="it-IT" dirty="0"/>
                    </a:p>
                  </a:txBody>
                  <a:tcPr/>
                </a:tc>
                <a:extLst>
                  <a:ext uri="{0D108BD9-81ED-4DB2-BD59-A6C34878D82A}">
                    <a16:rowId xmlns:a16="http://schemas.microsoft.com/office/drawing/2014/main" val="3244651748"/>
                  </a:ext>
                </a:extLst>
              </a:tr>
            </a:tbl>
          </a:graphicData>
        </a:graphic>
      </p:graphicFrame>
    </p:spTree>
    <p:extLst>
      <p:ext uri="{BB962C8B-B14F-4D97-AF65-F5344CB8AC3E}">
        <p14:creationId xmlns:p14="http://schemas.microsoft.com/office/powerpoint/2010/main" val="1231046833"/>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pPr algn="just"/>
            <a:endParaRPr lang="it-IT" altLang="it-IT" sz="2000" b="1" u="sng" dirty="0">
              <a:solidFill>
                <a:srgbClr val="0070C0"/>
              </a:solidFill>
            </a:endParaRPr>
          </a:p>
          <a:p>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183</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3" name="Tabella 2">
            <a:extLst>
              <a:ext uri="{FF2B5EF4-FFF2-40B4-BE49-F238E27FC236}">
                <a16:creationId xmlns:a16="http://schemas.microsoft.com/office/drawing/2014/main" id="{B51C5302-4F15-7743-BBED-3B63D5987978}"/>
              </a:ext>
            </a:extLst>
          </p:cNvPr>
          <p:cNvGraphicFramePr>
            <a:graphicFrameLocks noGrp="1"/>
          </p:cNvGraphicFramePr>
          <p:nvPr>
            <p:extLst>
              <p:ext uri="{D42A27DB-BD31-4B8C-83A1-F6EECF244321}">
                <p14:modId xmlns:p14="http://schemas.microsoft.com/office/powerpoint/2010/main" val="4078170096"/>
              </p:ext>
            </p:extLst>
          </p:nvPr>
        </p:nvGraphicFramePr>
        <p:xfrm>
          <a:off x="468313" y="1929170"/>
          <a:ext cx="8218487" cy="293116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340876830"/>
                    </a:ext>
                  </a:extLst>
                </a:gridCol>
              </a:tblGrid>
              <a:tr h="370840">
                <a:tc>
                  <a:txBody>
                    <a:bodyPr/>
                    <a:lstStyle/>
                    <a:p>
                      <a:endParaRPr lang="it-IT" dirty="0"/>
                    </a:p>
                  </a:txBody>
                  <a:tcPr/>
                </a:tc>
                <a:extLst>
                  <a:ext uri="{0D108BD9-81ED-4DB2-BD59-A6C34878D82A}">
                    <a16:rowId xmlns:a16="http://schemas.microsoft.com/office/drawing/2014/main" val="325023983"/>
                  </a:ext>
                </a:extLst>
              </a:tr>
              <a:tr h="37084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800" dirty="0">
                          <a:solidFill>
                            <a:schemeClr val="bg1"/>
                          </a:solidFill>
                        </a:rPr>
                        <a:t>Ai sensi del D.lgs. 81/2015, art. 43, per le ore di formazione svolte nella istituzione formativa il datore di lavoro è esonerato da ogni obbligo retributivo. Per le ore di formazione a carico del datore di lavoro è riconosciuta al lavoratore una retribuzione pari al 10 per cento di quella che gli sarebbe normalmente dovuta secondo quanto previsto dalla contrattazione collettiva sviluppata dalle associazioni datoriali e sindacali comparativamente più rappresentative sul piano nazionale e dalle relative articolazioni territoriali . Sono comunque fatte salve le diverse previsioni sviluppate da tale contrattazione o pattuizioni migliorative in sede di contratto individuale.</a:t>
                      </a:r>
                    </a:p>
                    <a:p>
                      <a:endParaRPr lang="it-IT" dirty="0"/>
                    </a:p>
                  </a:txBody>
                  <a:tcPr/>
                </a:tc>
                <a:extLst>
                  <a:ext uri="{0D108BD9-81ED-4DB2-BD59-A6C34878D82A}">
                    <a16:rowId xmlns:a16="http://schemas.microsoft.com/office/drawing/2014/main" val="664355051"/>
                  </a:ext>
                </a:extLst>
              </a:tr>
            </a:tbl>
          </a:graphicData>
        </a:graphic>
      </p:graphicFrame>
    </p:spTree>
    <p:extLst>
      <p:ext uri="{BB962C8B-B14F-4D97-AF65-F5344CB8AC3E}">
        <p14:creationId xmlns:p14="http://schemas.microsoft.com/office/powerpoint/2010/main" val="1079197388"/>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pPr algn="just"/>
            <a:br>
              <a:rPr lang="it-IT" altLang="it-IT" sz="2000" dirty="0">
                <a:solidFill>
                  <a:schemeClr val="bg1"/>
                </a:solidFill>
              </a:rPr>
            </a:br>
            <a:endParaRPr lang="it-IT" altLang="it-IT" sz="2000" b="1" u="sng" dirty="0">
              <a:solidFill>
                <a:srgbClr val="0070C0"/>
              </a:solidFill>
            </a:endParaRPr>
          </a:p>
          <a:p>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184</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3" name="Tabella 2">
            <a:extLst>
              <a:ext uri="{FF2B5EF4-FFF2-40B4-BE49-F238E27FC236}">
                <a16:creationId xmlns:a16="http://schemas.microsoft.com/office/drawing/2014/main" id="{B741EA55-C5B5-C147-94F2-EFDDA525C992}"/>
              </a:ext>
            </a:extLst>
          </p:cNvPr>
          <p:cNvGraphicFramePr>
            <a:graphicFrameLocks noGrp="1"/>
          </p:cNvGraphicFramePr>
          <p:nvPr>
            <p:extLst>
              <p:ext uri="{D42A27DB-BD31-4B8C-83A1-F6EECF244321}">
                <p14:modId xmlns:p14="http://schemas.microsoft.com/office/powerpoint/2010/main" val="462321208"/>
              </p:ext>
            </p:extLst>
          </p:nvPr>
        </p:nvGraphicFramePr>
        <p:xfrm>
          <a:off x="468313" y="1753772"/>
          <a:ext cx="8218487" cy="347980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679632503"/>
                    </a:ext>
                  </a:extLst>
                </a:gridCol>
              </a:tblGrid>
              <a:tr h="370840">
                <a:tc>
                  <a:txBody>
                    <a:bodyPr/>
                    <a:lstStyle/>
                    <a:p>
                      <a:endParaRPr lang="it-IT" dirty="0"/>
                    </a:p>
                  </a:txBody>
                  <a:tcPr/>
                </a:tc>
                <a:extLst>
                  <a:ext uri="{0D108BD9-81ED-4DB2-BD59-A6C34878D82A}">
                    <a16:rowId xmlns:a16="http://schemas.microsoft.com/office/drawing/2014/main" val="447781546"/>
                  </a:ext>
                </a:extLst>
              </a:tr>
              <a:tr h="370840">
                <a:tc>
                  <a:txBody>
                    <a:bodyPr/>
                    <a:lstStyle/>
                    <a:p>
                      <a:pPr algn="just"/>
                      <a:r>
                        <a:rPr lang="it-IT" sz="1800" dirty="0">
                          <a:solidFill>
                            <a:schemeClr val="bg1"/>
                          </a:solidFill>
                        </a:rPr>
                        <a:t>Una volta che la Regione abbia definito un sistema di alternanza scuola-lavoro, i contratti collettivi stipulati dalle associazioni datoriali e sindacali comparativamente più rappresentative sul piano nazionale possono prevedere specifiche modalità di utilizzo della presente tipologia di apprendistato, anche a tempo determinato, per lo svolgimento di attività stagionali. </a:t>
                      </a:r>
                    </a:p>
                    <a:p>
                      <a:pPr algn="just"/>
                      <a:r>
                        <a:rPr lang="it-IT" sz="1800" dirty="0">
                          <a:solidFill>
                            <a:schemeClr val="bg1"/>
                          </a:solidFill>
                        </a:rPr>
                        <a:t>Nel contratto di apprendistato per la qualifica e il diploma professionale, il diploma di istruzione secondaria superiore e il certificato di specializzazione tecnica superiore, fermo restando quanto previsto dalla disciplina generale dell’apprendistato, costituisce giustificato motivo di licenziamento il mancato raggiungimento degli obiettivi formativi come attestato dall'istituzione formativa.</a:t>
                      </a:r>
                    </a:p>
                    <a:p>
                      <a:endParaRPr lang="it-IT" dirty="0"/>
                    </a:p>
                  </a:txBody>
                  <a:tcPr/>
                </a:tc>
                <a:extLst>
                  <a:ext uri="{0D108BD9-81ED-4DB2-BD59-A6C34878D82A}">
                    <a16:rowId xmlns:a16="http://schemas.microsoft.com/office/drawing/2014/main" val="3960666099"/>
                  </a:ext>
                </a:extLst>
              </a:tr>
            </a:tbl>
          </a:graphicData>
        </a:graphic>
      </p:graphicFrame>
    </p:spTree>
    <p:extLst>
      <p:ext uri="{BB962C8B-B14F-4D97-AF65-F5344CB8AC3E}">
        <p14:creationId xmlns:p14="http://schemas.microsoft.com/office/powerpoint/2010/main" val="167179210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pPr algn="just"/>
            <a:endParaRPr lang="it-IT" altLang="it-IT" sz="2000" b="1" u="sng" dirty="0">
              <a:solidFill>
                <a:srgbClr val="0070C0"/>
              </a:solidFill>
            </a:endParaRPr>
          </a:p>
          <a:p>
            <a:pPr algn="just"/>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185</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3" name="Tabella 2">
            <a:extLst>
              <a:ext uri="{FF2B5EF4-FFF2-40B4-BE49-F238E27FC236}">
                <a16:creationId xmlns:a16="http://schemas.microsoft.com/office/drawing/2014/main" id="{00AA52A0-5AB8-6847-BADA-73052A2C41BD}"/>
              </a:ext>
            </a:extLst>
          </p:cNvPr>
          <p:cNvGraphicFramePr>
            <a:graphicFrameLocks noGrp="1"/>
          </p:cNvGraphicFramePr>
          <p:nvPr>
            <p:extLst>
              <p:ext uri="{D42A27DB-BD31-4B8C-83A1-F6EECF244321}">
                <p14:modId xmlns:p14="http://schemas.microsoft.com/office/powerpoint/2010/main" val="2175623961"/>
              </p:ext>
            </p:extLst>
          </p:nvPr>
        </p:nvGraphicFramePr>
        <p:xfrm>
          <a:off x="468313" y="1929170"/>
          <a:ext cx="8218487" cy="293116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2758973593"/>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800" b="1" dirty="0">
                          <a:solidFill>
                            <a:schemeClr val="tx1"/>
                          </a:solidFill>
                        </a:rPr>
                        <a:t>DURATA ED EROGAZIONE DELLA COMPONENTE FORMATIVA</a:t>
                      </a:r>
                      <a:r>
                        <a:rPr lang="it-IT" sz="1800" dirty="0">
                          <a:solidFill>
                            <a:schemeClr val="tx1"/>
                          </a:solidFill>
                        </a:rPr>
                        <a:t> </a:t>
                      </a:r>
                    </a:p>
                  </a:txBody>
                  <a:tcPr/>
                </a:tc>
                <a:extLst>
                  <a:ext uri="{0D108BD9-81ED-4DB2-BD59-A6C34878D82A}">
                    <a16:rowId xmlns:a16="http://schemas.microsoft.com/office/drawing/2014/main" val="3273861316"/>
                  </a:ext>
                </a:extLst>
              </a:tr>
              <a:tr h="370840">
                <a:tc>
                  <a:txBody>
                    <a:bodyPr/>
                    <a:lstStyle/>
                    <a:p>
                      <a:pPr algn="just"/>
                      <a:r>
                        <a:rPr lang="it-IT" sz="1800" dirty="0">
                          <a:solidFill>
                            <a:schemeClr val="bg1"/>
                          </a:solidFill>
                        </a:rPr>
                        <a:t>La durata del contratto di apprendistato di I livello, fermi restando i limiti massimi stabiliti dall’art. 43, comma 2, del D.lgs. 81/2015, e dall’art. 4 del D.M. del 12 ottobre 2015, è commisurata al titolo di studio da conseguire, non può, in ogni caso, essere inferiore a 6 mesi, ed è pari nel massimo alla durata dei percorsi formativi collegati.</a:t>
                      </a:r>
                    </a:p>
                    <a:p>
                      <a:pPr algn="just"/>
                      <a:endParaRPr lang="it-IT" sz="1800" dirty="0">
                        <a:solidFill>
                          <a:schemeClr val="bg1"/>
                        </a:solidFill>
                      </a:endParaRPr>
                    </a:p>
                    <a:p>
                      <a:pPr algn="just"/>
                      <a:r>
                        <a:rPr lang="it-IT" sz="1800" dirty="0">
                          <a:solidFill>
                            <a:schemeClr val="bg1"/>
                          </a:solidFill>
                        </a:rPr>
                        <a:t>Nella seguente tabella sono indicati i percorsi formativi che è possibile svolgere nell’ambito dell’apprendistato di I livello, la relativa durata massima del percorso e l’istituzione formativa che eroga la formazione esterna all’impresa.</a:t>
                      </a:r>
                    </a:p>
                    <a:p>
                      <a:endParaRPr lang="it-IT" dirty="0"/>
                    </a:p>
                  </a:txBody>
                  <a:tcPr/>
                </a:tc>
                <a:extLst>
                  <a:ext uri="{0D108BD9-81ED-4DB2-BD59-A6C34878D82A}">
                    <a16:rowId xmlns:a16="http://schemas.microsoft.com/office/drawing/2014/main" val="197145629"/>
                  </a:ext>
                </a:extLst>
              </a:tr>
            </a:tbl>
          </a:graphicData>
        </a:graphic>
      </p:graphicFrame>
    </p:spTree>
    <p:extLst>
      <p:ext uri="{BB962C8B-B14F-4D97-AF65-F5344CB8AC3E}">
        <p14:creationId xmlns:p14="http://schemas.microsoft.com/office/powerpoint/2010/main" val="3170903114"/>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pPr algn="just"/>
            <a:endParaRPr lang="it-IT" altLang="it-IT" sz="2000" b="1" u="sng" dirty="0">
              <a:solidFill>
                <a:srgbClr val="0070C0"/>
              </a:solidFill>
            </a:endParaRPr>
          </a:p>
          <a:p>
            <a:pPr algn="just"/>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186</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3" name="Tabella 2">
            <a:extLst>
              <a:ext uri="{FF2B5EF4-FFF2-40B4-BE49-F238E27FC236}">
                <a16:creationId xmlns:a16="http://schemas.microsoft.com/office/drawing/2014/main" id="{7B18DAD6-BDCD-7740-B169-0BC81B42BF10}"/>
              </a:ext>
            </a:extLst>
          </p:cNvPr>
          <p:cNvGraphicFramePr>
            <a:graphicFrameLocks noGrp="1"/>
          </p:cNvGraphicFramePr>
          <p:nvPr>
            <p:extLst>
              <p:ext uri="{D42A27DB-BD31-4B8C-83A1-F6EECF244321}">
                <p14:modId xmlns:p14="http://schemas.microsoft.com/office/powerpoint/2010/main" val="2847605112"/>
              </p:ext>
            </p:extLst>
          </p:nvPr>
        </p:nvGraphicFramePr>
        <p:xfrm>
          <a:off x="468313" y="1723746"/>
          <a:ext cx="8424168" cy="4441556"/>
        </p:xfrm>
        <a:graphic>
          <a:graphicData uri="http://schemas.openxmlformats.org/drawingml/2006/table">
            <a:tbl>
              <a:tblPr firstRow="1" bandRow="1">
                <a:tableStyleId>{5C22544A-7EE6-4342-B048-85BDC9FD1C3A}</a:tableStyleId>
              </a:tblPr>
              <a:tblGrid>
                <a:gridCol w="2808056">
                  <a:extLst>
                    <a:ext uri="{9D8B030D-6E8A-4147-A177-3AD203B41FA5}">
                      <a16:colId xmlns:a16="http://schemas.microsoft.com/office/drawing/2014/main" val="4279453840"/>
                    </a:ext>
                  </a:extLst>
                </a:gridCol>
                <a:gridCol w="2808056">
                  <a:extLst>
                    <a:ext uri="{9D8B030D-6E8A-4147-A177-3AD203B41FA5}">
                      <a16:colId xmlns:a16="http://schemas.microsoft.com/office/drawing/2014/main" val="3407941185"/>
                    </a:ext>
                  </a:extLst>
                </a:gridCol>
                <a:gridCol w="2808056">
                  <a:extLst>
                    <a:ext uri="{9D8B030D-6E8A-4147-A177-3AD203B41FA5}">
                      <a16:colId xmlns:a16="http://schemas.microsoft.com/office/drawing/2014/main" val="692060351"/>
                    </a:ext>
                  </a:extLst>
                </a:gridCol>
              </a:tblGrid>
              <a:tr h="634508">
                <a:tc>
                  <a:txBody>
                    <a:bodyPr/>
                    <a:lstStyle/>
                    <a:p>
                      <a:pPr algn="ctr">
                        <a:spcAft>
                          <a:spcPts val="0"/>
                        </a:spcAft>
                      </a:pPr>
                      <a:r>
                        <a:rPr lang="it-IT" sz="800" dirty="0">
                          <a:effectLst/>
                        </a:rPr>
                        <a:t>Finalità</a:t>
                      </a:r>
                    </a:p>
                    <a:p>
                      <a:pPr algn="ctr">
                        <a:spcAft>
                          <a:spcPts val="0"/>
                        </a:spcAft>
                      </a:pPr>
                      <a:r>
                        <a:rPr lang="it-IT" sz="800" dirty="0">
                          <a:effectLst/>
                        </a:rPr>
                        <a:t>del  percorso formativo</a:t>
                      </a:r>
                      <a:endParaRPr lang="it-IT" sz="800" dirty="0">
                        <a:effectLst/>
                        <a:latin typeface="Calibri" panose="020F0502020204030204" pitchFamily="34" charset="0"/>
                        <a:cs typeface="Times New Roman" panose="02020603050405020304" pitchFamily="18" charset="0"/>
                      </a:endParaRPr>
                    </a:p>
                  </a:txBody>
                  <a:tcPr marL="52901" marR="52901" marT="0" marB="0"/>
                </a:tc>
                <a:tc>
                  <a:txBody>
                    <a:bodyPr/>
                    <a:lstStyle/>
                    <a:p>
                      <a:pPr algn="ctr">
                        <a:spcAft>
                          <a:spcPts val="0"/>
                        </a:spcAft>
                      </a:pPr>
                      <a:r>
                        <a:rPr lang="it-IT" sz="800" dirty="0">
                          <a:effectLst/>
                        </a:rPr>
                        <a:t>Durata massima percorso</a:t>
                      </a:r>
                      <a:endParaRPr lang="it-IT" sz="800" dirty="0">
                        <a:effectLst/>
                        <a:latin typeface="Calibri" panose="020F0502020204030204" pitchFamily="34" charset="0"/>
                        <a:cs typeface="Times New Roman" panose="02020603050405020304" pitchFamily="18" charset="0"/>
                      </a:endParaRPr>
                    </a:p>
                  </a:txBody>
                  <a:tcPr marL="52901" marR="52901" marT="0" marB="0"/>
                </a:tc>
                <a:tc>
                  <a:txBody>
                    <a:bodyPr/>
                    <a:lstStyle/>
                    <a:p>
                      <a:pPr algn="ctr">
                        <a:spcAft>
                          <a:spcPts val="0"/>
                        </a:spcAft>
                      </a:pPr>
                      <a:r>
                        <a:rPr lang="it-IT" sz="800">
                          <a:effectLst/>
                        </a:rPr>
                        <a:t>Istituzione formativa che può erogare la componente esterna</a:t>
                      </a:r>
                      <a:endParaRPr lang="it-IT" sz="800">
                        <a:effectLst/>
                        <a:latin typeface="Calibri" panose="020F0502020204030204" pitchFamily="34" charset="0"/>
                        <a:cs typeface="Times New Roman" panose="02020603050405020304" pitchFamily="18" charset="0"/>
                      </a:endParaRPr>
                    </a:p>
                  </a:txBody>
                  <a:tcPr marL="52901" marR="52901" marT="0" marB="0"/>
                </a:tc>
                <a:extLst>
                  <a:ext uri="{0D108BD9-81ED-4DB2-BD59-A6C34878D82A}">
                    <a16:rowId xmlns:a16="http://schemas.microsoft.com/office/drawing/2014/main" val="3634235218"/>
                  </a:ext>
                </a:extLst>
              </a:tr>
              <a:tr h="634508">
                <a:tc>
                  <a:txBody>
                    <a:bodyPr/>
                    <a:lstStyle/>
                    <a:p>
                      <a:pPr>
                        <a:spcAft>
                          <a:spcPts val="0"/>
                        </a:spcAft>
                      </a:pPr>
                      <a:r>
                        <a:rPr lang="it-IT" sz="800" dirty="0">
                          <a:effectLst/>
                        </a:rPr>
                        <a:t>Conseguimento della qualifica di istruzione e formazione professionale</a:t>
                      </a:r>
                      <a:endParaRPr lang="it-IT" sz="800" dirty="0">
                        <a:effectLst/>
                        <a:latin typeface="Calibri" panose="020F0502020204030204" pitchFamily="34" charset="0"/>
                        <a:cs typeface="Times New Roman" panose="02020603050405020304" pitchFamily="18" charset="0"/>
                      </a:endParaRPr>
                    </a:p>
                  </a:txBody>
                  <a:tcPr marL="52901" marR="52901" marT="0" marB="0"/>
                </a:tc>
                <a:tc>
                  <a:txBody>
                    <a:bodyPr/>
                    <a:lstStyle/>
                    <a:p>
                      <a:pPr algn="ctr">
                        <a:spcAft>
                          <a:spcPts val="0"/>
                        </a:spcAft>
                      </a:pPr>
                      <a:r>
                        <a:rPr lang="it-IT" sz="800" dirty="0">
                          <a:effectLst/>
                        </a:rPr>
                        <a:t> </a:t>
                      </a:r>
                    </a:p>
                    <a:p>
                      <a:pPr algn="ctr">
                        <a:spcAft>
                          <a:spcPts val="0"/>
                        </a:spcAft>
                      </a:pPr>
                      <a:r>
                        <a:rPr lang="it-IT" sz="800" dirty="0">
                          <a:effectLst/>
                        </a:rPr>
                        <a:t>3 anni</a:t>
                      </a:r>
                      <a:endParaRPr lang="it-IT" sz="800" dirty="0">
                        <a:effectLst/>
                        <a:latin typeface="Calibri" panose="020F0502020204030204" pitchFamily="34" charset="0"/>
                        <a:cs typeface="Times New Roman" panose="02020603050405020304" pitchFamily="18" charset="0"/>
                      </a:endParaRPr>
                    </a:p>
                  </a:txBody>
                  <a:tcPr marL="52901" marR="52901" marT="0" marB="0"/>
                </a:tc>
                <a:tc>
                  <a:txBody>
                    <a:bodyPr/>
                    <a:lstStyle/>
                    <a:p>
                      <a:pPr algn="just">
                        <a:spcAft>
                          <a:spcPts val="0"/>
                        </a:spcAft>
                      </a:pPr>
                      <a:r>
                        <a:rPr lang="it-IT" sz="800">
                          <a:effectLst/>
                        </a:rPr>
                        <a:t>- Organismi di formazione accreditati ai sensi della  vigente  disciplina  regionale  D.G.R.195 /2012 e s.m.i. </a:t>
                      </a:r>
                    </a:p>
                    <a:p>
                      <a:pPr algn="just">
                        <a:spcAft>
                          <a:spcPts val="0"/>
                        </a:spcAft>
                      </a:pPr>
                      <a:r>
                        <a:rPr lang="it-IT" sz="800">
                          <a:effectLst/>
                        </a:rPr>
                        <a:t>- Istituzioni  scolastiche  che,  ai  sensi  della  disciplina  regionale,  erogano  percorsi  di istruzione  e  formazione  professionale  in regime di sussidiarietà.</a:t>
                      </a:r>
                      <a:endParaRPr lang="it-IT" sz="800">
                        <a:effectLst/>
                        <a:latin typeface="Calibri" panose="020F0502020204030204" pitchFamily="34" charset="0"/>
                        <a:cs typeface="Times New Roman" panose="02020603050405020304" pitchFamily="18" charset="0"/>
                      </a:endParaRPr>
                    </a:p>
                  </a:txBody>
                  <a:tcPr marL="52901" marR="52901" marT="0" marB="0"/>
                </a:tc>
                <a:extLst>
                  <a:ext uri="{0D108BD9-81ED-4DB2-BD59-A6C34878D82A}">
                    <a16:rowId xmlns:a16="http://schemas.microsoft.com/office/drawing/2014/main" val="3907280813"/>
                  </a:ext>
                </a:extLst>
              </a:tr>
              <a:tr h="634508">
                <a:tc>
                  <a:txBody>
                    <a:bodyPr/>
                    <a:lstStyle/>
                    <a:p>
                      <a:pPr>
                        <a:spcAft>
                          <a:spcPts val="0"/>
                        </a:spcAft>
                      </a:pPr>
                      <a:r>
                        <a:rPr lang="it-IT" sz="800" dirty="0">
                          <a:effectLst/>
                        </a:rPr>
                        <a:t>Conseguimento del diploma di istruzione e formazione professionale	</a:t>
                      </a:r>
                      <a:endParaRPr lang="it-IT" sz="800" dirty="0">
                        <a:effectLst/>
                        <a:latin typeface="Calibri" panose="020F0502020204030204" pitchFamily="34" charset="0"/>
                        <a:cs typeface="Times New Roman" panose="02020603050405020304" pitchFamily="18" charset="0"/>
                      </a:endParaRPr>
                    </a:p>
                  </a:txBody>
                  <a:tcPr marL="52901" marR="52901" marT="0" marB="0"/>
                </a:tc>
                <a:tc>
                  <a:txBody>
                    <a:bodyPr/>
                    <a:lstStyle/>
                    <a:p>
                      <a:pPr algn="just">
                        <a:spcAft>
                          <a:spcPts val="0"/>
                        </a:spcAft>
                      </a:pPr>
                      <a:r>
                        <a:rPr lang="it-IT" sz="800" dirty="0">
                          <a:effectLst/>
                        </a:rPr>
                        <a:t> </a:t>
                      </a:r>
                    </a:p>
                    <a:p>
                      <a:pPr algn="ctr">
                        <a:spcAft>
                          <a:spcPts val="0"/>
                        </a:spcAft>
                      </a:pPr>
                      <a:r>
                        <a:rPr lang="it-IT" sz="800" dirty="0">
                          <a:effectLst/>
                        </a:rPr>
                        <a:t>4 anni</a:t>
                      </a:r>
                      <a:endParaRPr lang="it-IT" sz="800" dirty="0">
                        <a:effectLst/>
                        <a:latin typeface="Calibri" panose="020F0502020204030204" pitchFamily="34" charset="0"/>
                        <a:cs typeface="Times New Roman" panose="02020603050405020304" pitchFamily="18" charset="0"/>
                      </a:endParaRPr>
                    </a:p>
                  </a:txBody>
                  <a:tcPr marL="52901" marR="52901" marT="0" marB="0"/>
                </a:tc>
                <a:tc>
                  <a:txBody>
                    <a:bodyPr/>
                    <a:lstStyle/>
                    <a:p>
                      <a:pPr algn="just">
                        <a:spcAft>
                          <a:spcPts val="0"/>
                        </a:spcAft>
                      </a:pPr>
                      <a:r>
                        <a:rPr lang="it-IT" sz="800">
                          <a:effectLst/>
                        </a:rPr>
                        <a:t>- Organismi di formazione accreditati ai sensi della  vigente  disciplina  regionale  D.G.R.195/2012 e s.m.i. </a:t>
                      </a:r>
                    </a:p>
                    <a:p>
                      <a:pPr algn="just">
                        <a:spcAft>
                          <a:spcPts val="0"/>
                        </a:spcAft>
                      </a:pPr>
                      <a:r>
                        <a:rPr lang="it-IT" sz="800">
                          <a:effectLst/>
                        </a:rPr>
                        <a:t>- Istituzioni  scolastiche  che,  ai  sensi  della  disciplina  regionale,  erogano  percorsi  di istruzione  e  formazione  professionale  in regime di sussidiarietà.</a:t>
                      </a:r>
                      <a:endParaRPr lang="it-IT" sz="800">
                        <a:effectLst/>
                        <a:latin typeface="Calibri" panose="020F0502020204030204" pitchFamily="34" charset="0"/>
                        <a:cs typeface="Times New Roman" panose="02020603050405020304" pitchFamily="18" charset="0"/>
                      </a:endParaRPr>
                    </a:p>
                  </a:txBody>
                  <a:tcPr marL="52901" marR="52901" marT="0" marB="0"/>
                </a:tc>
                <a:extLst>
                  <a:ext uri="{0D108BD9-81ED-4DB2-BD59-A6C34878D82A}">
                    <a16:rowId xmlns:a16="http://schemas.microsoft.com/office/drawing/2014/main" val="3460078699"/>
                  </a:ext>
                </a:extLst>
              </a:tr>
              <a:tr h="634508">
                <a:tc>
                  <a:txBody>
                    <a:bodyPr/>
                    <a:lstStyle/>
                    <a:p>
                      <a:pPr>
                        <a:spcAft>
                          <a:spcPts val="0"/>
                        </a:spcAft>
                      </a:pPr>
                      <a:r>
                        <a:rPr lang="it-IT" sz="800">
                          <a:effectLst/>
                        </a:rPr>
                        <a:t>Conseguimento del diploma di istruzione e formazione professionale per i soggetti in possesso della qualifica di istruzione e formazione professionale nell’ambito dell’indirizzo professionale corrispondente</a:t>
                      </a:r>
                      <a:endParaRPr lang="it-IT" sz="800">
                        <a:effectLst/>
                        <a:latin typeface="Calibri" panose="020F0502020204030204" pitchFamily="34" charset="0"/>
                        <a:cs typeface="Times New Roman" panose="02020603050405020304" pitchFamily="18" charset="0"/>
                      </a:endParaRPr>
                    </a:p>
                  </a:txBody>
                  <a:tcPr marL="52901" marR="52901" marT="0" marB="0"/>
                </a:tc>
                <a:tc>
                  <a:txBody>
                    <a:bodyPr/>
                    <a:lstStyle/>
                    <a:p>
                      <a:pPr algn="just">
                        <a:spcAft>
                          <a:spcPts val="0"/>
                        </a:spcAft>
                      </a:pPr>
                      <a:r>
                        <a:rPr lang="it-IT" sz="800" dirty="0">
                          <a:effectLst/>
                        </a:rPr>
                        <a:t> </a:t>
                      </a:r>
                    </a:p>
                    <a:p>
                      <a:pPr algn="just">
                        <a:spcAft>
                          <a:spcPts val="0"/>
                        </a:spcAft>
                      </a:pPr>
                      <a:r>
                        <a:rPr lang="it-IT" sz="800" dirty="0">
                          <a:effectLst/>
                        </a:rPr>
                        <a:t> </a:t>
                      </a:r>
                    </a:p>
                    <a:p>
                      <a:pPr algn="just">
                        <a:spcAft>
                          <a:spcPts val="0"/>
                        </a:spcAft>
                      </a:pPr>
                      <a:r>
                        <a:rPr lang="it-IT" sz="800" dirty="0">
                          <a:effectLst/>
                        </a:rPr>
                        <a:t> </a:t>
                      </a:r>
                    </a:p>
                    <a:p>
                      <a:pPr algn="just">
                        <a:spcAft>
                          <a:spcPts val="0"/>
                        </a:spcAft>
                      </a:pPr>
                      <a:r>
                        <a:rPr lang="it-IT" sz="800" dirty="0">
                          <a:effectLst/>
                        </a:rPr>
                        <a:t> </a:t>
                      </a:r>
                    </a:p>
                    <a:p>
                      <a:pPr algn="ctr">
                        <a:spcAft>
                          <a:spcPts val="0"/>
                        </a:spcAft>
                      </a:pPr>
                      <a:r>
                        <a:rPr lang="it-IT" sz="800" dirty="0">
                          <a:effectLst/>
                        </a:rPr>
                        <a:t>1 anno</a:t>
                      </a:r>
                      <a:endParaRPr lang="it-IT" sz="800" dirty="0">
                        <a:effectLst/>
                        <a:latin typeface="Calibri" panose="020F0502020204030204" pitchFamily="34" charset="0"/>
                        <a:cs typeface="Times New Roman" panose="02020603050405020304" pitchFamily="18" charset="0"/>
                      </a:endParaRPr>
                    </a:p>
                  </a:txBody>
                  <a:tcPr marL="52901" marR="52901" marT="0" marB="0"/>
                </a:tc>
                <a:tc>
                  <a:txBody>
                    <a:bodyPr/>
                    <a:lstStyle/>
                    <a:p>
                      <a:pPr algn="just">
                        <a:spcAft>
                          <a:spcPts val="0"/>
                        </a:spcAft>
                      </a:pPr>
                      <a:r>
                        <a:rPr lang="it-IT" sz="800" dirty="0">
                          <a:effectLst/>
                        </a:rPr>
                        <a:t>- Organismi di formazione accreditati ai sensi della  vigente  disciplina  regionale  D.G.R.195/2012 e </a:t>
                      </a:r>
                      <a:r>
                        <a:rPr lang="it-IT" sz="800" dirty="0" err="1">
                          <a:effectLst/>
                        </a:rPr>
                        <a:t>s.m.i.</a:t>
                      </a:r>
                      <a:r>
                        <a:rPr lang="it-IT" sz="800" dirty="0">
                          <a:effectLst/>
                        </a:rPr>
                        <a:t> </a:t>
                      </a:r>
                    </a:p>
                    <a:p>
                      <a:pPr algn="just">
                        <a:spcAft>
                          <a:spcPts val="0"/>
                        </a:spcAft>
                      </a:pPr>
                      <a:r>
                        <a:rPr lang="it-IT" sz="800" dirty="0">
                          <a:effectLst/>
                        </a:rPr>
                        <a:t>- Istituzioni  scolastiche  che,  ai  sensi  della  disciplina  regionale,  erogano  percorsi  di istruzione  e  formazione  professionale  in regime di sussidiarietà.</a:t>
                      </a:r>
                      <a:endParaRPr lang="it-IT" sz="800" dirty="0">
                        <a:effectLst/>
                        <a:latin typeface="Calibri" panose="020F0502020204030204" pitchFamily="34" charset="0"/>
                        <a:cs typeface="Times New Roman" panose="02020603050405020304" pitchFamily="18" charset="0"/>
                      </a:endParaRPr>
                    </a:p>
                  </a:txBody>
                  <a:tcPr marL="52901" marR="52901" marT="0" marB="0"/>
                </a:tc>
                <a:extLst>
                  <a:ext uri="{0D108BD9-81ED-4DB2-BD59-A6C34878D82A}">
                    <a16:rowId xmlns:a16="http://schemas.microsoft.com/office/drawing/2014/main" val="557247878"/>
                  </a:ext>
                </a:extLst>
              </a:tr>
              <a:tr h="634508">
                <a:tc>
                  <a:txBody>
                    <a:bodyPr/>
                    <a:lstStyle/>
                    <a:p>
                      <a:pPr algn="just">
                        <a:spcAft>
                          <a:spcPts val="0"/>
                        </a:spcAft>
                      </a:pPr>
                      <a:r>
                        <a:rPr lang="it-IT" sz="800">
                          <a:effectLst/>
                        </a:rPr>
                        <a:t>Conseguimento del diploma di istruzione secondaria superiore</a:t>
                      </a:r>
                      <a:endParaRPr lang="it-IT" sz="800">
                        <a:effectLst/>
                        <a:latin typeface="Calibri" panose="020F0502020204030204" pitchFamily="34" charset="0"/>
                        <a:cs typeface="Times New Roman" panose="02020603050405020304" pitchFamily="18" charset="0"/>
                      </a:endParaRPr>
                    </a:p>
                  </a:txBody>
                  <a:tcPr marL="52901" marR="52901" marT="0" marB="0"/>
                </a:tc>
                <a:tc>
                  <a:txBody>
                    <a:bodyPr/>
                    <a:lstStyle/>
                    <a:p>
                      <a:pPr algn="just">
                        <a:spcAft>
                          <a:spcPts val="0"/>
                        </a:spcAft>
                      </a:pPr>
                      <a:r>
                        <a:rPr lang="it-IT" sz="800">
                          <a:effectLst/>
                        </a:rPr>
                        <a:t> </a:t>
                      </a:r>
                    </a:p>
                    <a:p>
                      <a:pPr algn="ctr">
                        <a:spcAft>
                          <a:spcPts val="0"/>
                        </a:spcAft>
                      </a:pPr>
                      <a:r>
                        <a:rPr lang="it-IT" sz="800">
                          <a:effectLst/>
                        </a:rPr>
                        <a:t>4 anni</a:t>
                      </a:r>
                      <a:endParaRPr lang="it-IT" sz="800">
                        <a:effectLst/>
                        <a:latin typeface="Calibri" panose="020F0502020204030204" pitchFamily="34" charset="0"/>
                        <a:cs typeface="Times New Roman" panose="02020603050405020304" pitchFamily="18" charset="0"/>
                      </a:endParaRPr>
                    </a:p>
                  </a:txBody>
                  <a:tcPr marL="52901" marR="52901" marT="0" marB="0"/>
                </a:tc>
                <a:tc>
                  <a:txBody>
                    <a:bodyPr/>
                    <a:lstStyle/>
                    <a:p>
                      <a:pPr algn="just">
                        <a:spcAft>
                          <a:spcPts val="0"/>
                        </a:spcAft>
                      </a:pPr>
                      <a:r>
                        <a:rPr lang="it-IT" sz="800" dirty="0">
                          <a:effectLst/>
                        </a:rPr>
                        <a:t>Istituzioni scolastiche di istruzione scolastica di secondo grado.</a:t>
                      </a:r>
                      <a:endParaRPr lang="it-IT" sz="800" dirty="0">
                        <a:effectLst/>
                        <a:latin typeface="Calibri" panose="020F0502020204030204" pitchFamily="34" charset="0"/>
                        <a:cs typeface="Times New Roman" panose="02020603050405020304" pitchFamily="18" charset="0"/>
                      </a:endParaRPr>
                    </a:p>
                  </a:txBody>
                  <a:tcPr marL="52901" marR="52901" marT="0" marB="0"/>
                </a:tc>
                <a:extLst>
                  <a:ext uri="{0D108BD9-81ED-4DB2-BD59-A6C34878D82A}">
                    <a16:rowId xmlns:a16="http://schemas.microsoft.com/office/drawing/2014/main" val="1589665024"/>
                  </a:ext>
                </a:extLst>
              </a:tr>
              <a:tr h="634508">
                <a:tc>
                  <a:txBody>
                    <a:bodyPr/>
                    <a:lstStyle/>
                    <a:p>
                      <a:pPr>
                        <a:spcAft>
                          <a:spcPts val="0"/>
                        </a:spcAft>
                      </a:pPr>
                      <a:r>
                        <a:rPr lang="it-IT" sz="800">
                          <a:effectLst/>
                        </a:rPr>
                        <a:t>Frequenza del corso annuale integrativo per l’ammissione all’esame di Stato di cui all’art. 15, comma 6, D.lgs.  226/2005</a:t>
                      </a:r>
                      <a:endParaRPr lang="it-IT" sz="800">
                        <a:effectLst/>
                        <a:latin typeface="Calibri" panose="020F0502020204030204" pitchFamily="34" charset="0"/>
                        <a:cs typeface="Times New Roman" panose="02020603050405020304" pitchFamily="18" charset="0"/>
                      </a:endParaRPr>
                    </a:p>
                  </a:txBody>
                  <a:tcPr marL="52901" marR="52901" marT="0" marB="0"/>
                </a:tc>
                <a:tc>
                  <a:txBody>
                    <a:bodyPr/>
                    <a:lstStyle/>
                    <a:p>
                      <a:pPr algn="just">
                        <a:spcAft>
                          <a:spcPts val="0"/>
                        </a:spcAft>
                      </a:pPr>
                      <a:r>
                        <a:rPr lang="it-IT" sz="800">
                          <a:effectLst/>
                        </a:rPr>
                        <a:t> </a:t>
                      </a:r>
                    </a:p>
                    <a:p>
                      <a:pPr algn="just">
                        <a:spcAft>
                          <a:spcPts val="0"/>
                        </a:spcAft>
                      </a:pPr>
                      <a:r>
                        <a:rPr lang="it-IT" sz="800">
                          <a:effectLst/>
                        </a:rPr>
                        <a:t> </a:t>
                      </a:r>
                    </a:p>
                    <a:p>
                      <a:pPr algn="ctr">
                        <a:spcAft>
                          <a:spcPts val="0"/>
                        </a:spcAft>
                      </a:pPr>
                      <a:r>
                        <a:rPr lang="it-IT" sz="800">
                          <a:effectLst/>
                        </a:rPr>
                        <a:t>2 anni</a:t>
                      </a:r>
                      <a:endParaRPr lang="it-IT" sz="800">
                        <a:effectLst/>
                        <a:latin typeface="Calibri" panose="020F0502020204030204" pitchFamily="34" charset="0"/>
                        <a:cs typeface="Times New Roman" panose="02020603050405020304" pitchFamily="18" charset="0"/>
                      </a:endParaRPr>
                    </a:p>
                  </a:txBody>
                  <a:tcPr marL="52901" marR="52901" marT="0" marB="0"/>
                </a:tc>
                <a:tc>
                  <a:txBody>
                    <a:bodyPr/>
                    <a:lstStyle/>
                    <a:p>
                      <a:pPr algn="just">
                        <a:spcAft>
                          <a:spcPts val="0"/>
                        </a:spcAft>
                      </a:pPr>
                      <a:r>
                        <a:rPr lang="it-IT" sz="800" dirty="0">
                          <a:effectLst/>
                        </a:rPr>
                        <a:t> </a:t>
                      </a:r>
                    </a:p>
                    <a:p>
                      <a:pPr algn="just">
                        <a:spcAft>
                          <a:spcPts val="0"/>
                        </a:spcAft>
                      </a:pPr>
                      <a:r>
                        <a:rPr lang="it-IT" sz="800" dirty="0">
                          <a:effectLst/>
                        </a:rPr>
                        <a:t>Istituzioni scolastiche di istruzione scolastica di secondo grado.</a:t>
                      </a:r>
                      <a:endParaRPr lang="it-IT" sz="800" dirty="0">
                        <a:effectLst/>
                        <a:latin typeface="Calibri" panose="020F0502020204030204" pitchFamily="34" charset="0"/>
                        <a:cs typeface="Times New Roman" panose="02020603050405020304" pitchFamily="18" charset="0"/>
                      </a:endParaRPr>
                    </a:p>
                  </a:txBody>
                  <a:tcPr marL="52901" marR="52901" marT="0" marB="0"/>
                </a:tc>
                <a:extLst>
                  <a:ext uri="{0D108BD9-81ED-4DB2-BD59-A6C34878D82A}">
                    <a16:rowId xmlns:a16="http://schemas.microsoft.com/office/drawing/2014/main" val="2107334331"/>
                  </a:ext>
                </a:extLst>
              </a:tr>
              <a:tr h="634508">
                <a:tc>
                  <a:txBody>
                    <a:bodyPr/>
                    <a:lstStyle/>
                    <a:p>
                      <a:pPr algn="just">
                        <a:spcAft>
                          <a:spcPts val="0"/>
                        </a:spcAft>
                      </a:pPr>
                      <a:r>
                        <a:rPr lang="it-IT" sz="800">
                          <a:effectLst/>
                        </a:rPr>
                        <a:t>Conseguimento del certificato di specializzazione tecnica superiore</a:t>
                      </a:r>
                      <a:endParaRPr lang="it-IT" sz="800">
                        <a:effectLst/>
                        <a:latin typeface="Calibri" panose="020F0502020204030204" pitchFamily="34" charset="0"/>
                        <a:cs typeface="Times New Roman" panose="02020603050405020304" pitchFamily="18" charset="0"/>
                      </a:endParaRPr>
                    </a:p>
                  </a:txBody>
                  <a:tcPr marL="52901" marR="52901" marT="0" marB="0"/>
                </a:tc>
                <a:tc>
                  <a:txBody>
                    <a:bodyPr/>
                    <a:lstStyle/>
                    <a:p>
                      <a:pPr algn="just">
                        <a:spcAft>
                          <a:spcPts val="0"/>
                        </a:spcAft>
                      </a:pPr>
                      <a:r>
                        <a:rPr lang="it-IT" sz="800">
                          <a:effectLst/>
                        </a:rPr>
                        <a:t> </a:t>
                      </a:r>
                    </a:p>
                    <a:p>
                      <a:pPr algn="ctr">
                        <a:spcAft>
                          <a:spcPts val="0"/>
                        </a:spcAft>
                      </a:pPr>
                      <a:r>
                        <a:rPr lang="it-IT" sz="800">
                          <a:effectLst/>
                        </a:rPr>
                        <a:t>1 anno</a:t>
                      </a:r>
                      <a:endParaRPr lang="it-IT" sz="800">
                        <a:effectLst/>
                        <a:latin typeface="Calibri" panose="020F0502020204030204" pitchFamily="34" charset="0"/>
                        <a:cs typeface="Times New Roman" panose="02020603050405020304" pitchFamily="18" charset="0"/>
                      </a:endParaRPr>
                    </a:p>
                  </a:txBody>
                  <a:tcPr marL="52901" marR="52901" marT="0" marB="0"/>
                </a:tc>
                <a:tc>
                  <a:txBody>
                    <a:bodyPr/>
                    <a:lstStyle/>
                    <a:p>
                      <a:pPr algn="just">
                        <a:spcAft>
                          <a:spcPts val="0"/>
                        </a:spcAft>
                      </a:pPr>
                      <a:r>
                        <a:rPr lang="it-IT" sz="800" dirty="0">
                          <a:effectLst/>
                        </a:rPr>
                        <a:t>Strutture formative che attuano i percorsi di specializzazione tecnica superiore di cui agli articoli 9 e 10 del Decreto del Presidente del Consiglio dei Ministri 25 gennaio 2008.</a:t>
                      </a:r>
                      <a:endParaRPr lang="it-IT" sz="800" dirty="0">
                        <a:effectLst/>
                        <a:latin typeface="Calibri" panose="020F0502020204030204" pitchFamily="34" charset="0"/>
                        <a:cs typeface="Times New Roman" panose="02020603050405020304" pitchFamily="18" charset="0"/>
                      </a:endParaRPr>
                    </a:p>
                  </a:txBody>
                  <a:tcPr marL="52901" marR="52901" marT="0" marB="0"/>
                </a:tc>
                <a:extLst>
                  <a:ext uri="{0D108BD9-81ED-4DB2-BD59-A6C34878D82A}">
                    <a16:rowId xmlns:a16="http://schemas.microsoft.com/office/drawing/2014/main" val="2802252077"/>
                  </a:ext>
                </a:extLst>
              </a:tr>
            </a:tbl>
          </a:graphicData>
        </a:graphic>
      </p:graphicFrame>
    </p:spTree>
    <p:extLst>
      <p:ext uri="{BB962C8B-B14F-4D97-AF65-F5344CB8AC3E}">
        <p14:creationId xmlns:p14="http://schemas.microsoft.com/office/powerpoint/2010/main" val="876867213"/>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pPr algn="just"/>
            <a:endParaRPr lang="it-IT" altLang="it-IT" sz="2000" dirty="0">
              <a:solidFill>
                <a:schemeClr val="bg1"/>
              </a:solidFill>
            </a:endParaRPr>
          </a:p>
          <a:p>
            <a:pPr algn="just"/>
            <a:endParaRPr lang="it-IT" altLang="it-IT" sz="2000" dirty="0">
              <a:solidFill>
                <a:schemeClr val="bg1"/>
              </a:solidFill>
            </a:endParaRPr>
          </a:p>
          <a:p>
            <a:pPr algn="just"/>
            <a:endParaRPr lang="it-IT" altLang="it-IT" sz="2000" b="1" u="sng" dirty="0">
              <a:solidFill>
                <a:srgbClr val="0070C0"/>
              </a:solidFill>
            </a:endParaRPr>
          </a:p>
          <a:p>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187</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3" name="Tabella 2">
            <a:extLst>
              <a:ext uri="{FF2B5EF4-FFF2-40B4-BE49-F238E27FC236}">
                <a16:creationId xmlns:a16="http://schemas.microsoft.com/office/drawing/2014/main" id="{BAD0D42C-FF65-6441-AF2A-CDEE59FED7D7}"/>
              </a:ext>
            </a:extLst>
          </p:cNvPr>
          <p:cNvGraphicFramePr>
            <a:graphicFrameLocks noGrp="1"/>
          </p:cNvGraphicFramePr>
          <p:nvPr>
            <p:extLst>
              <p:ext uri="{D42A27DB-BD31-4B8C-83A1-F6EECF244321}">
                <p14:modId xmlns:p14="http://schemas.microsoft.com/office/powerpoint/2010/main" val="4023612201"/>
              </p:ext>
            </p:extLst>
          </p:nvPr>
        </p:nvGraphicFramePr>
        <p:xfrm>
          <a:off x="468313" y="1929170"/>
          <a:ext cx="8218487" cy="402844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60687887"/>
                    </a:ext>
                  </a:extLst>
                </a:gridCol>
              </a:tblGrid>
              <a:tr h="370840">
                <a:tc>
                  <a:txBody>
                    <a:bodyPr/>
                    <a:lstStyle/>
                    <a:p>
                      <a:endParaRPr lang="it-IT" dirty="0"/>
                    </a:p>
                  </a:txBody>
                  <a:tcPr/>
                </a:tc>
                <a:extLst>
                  <a:ext uri="{0D108BD9-81ED-4DB2-BD59-A6C34878D82A}">
                    <a16:rowId xmlns:a16="http://schemas.microsoft.com/office/drawing/2014/main" val="523853888"/>
                  </a:ext>
                </a:extLst>
              </a:tr>
              <a:tr h="370840">
                <a:tc>
                  <a:txBody>
                    <a:bodyPr/>
                    <a:lstStyle/>
                    <a:p>
                      <a:pPr algn="just"/>
                      <a:r>
                        <a:rPr lang="it-IT" sz="1800" dirty="0">
                          <a:solidFill>
                            <a:schemeClr val="bg1"/>
                          </a:solidFill>
                        </a:rPr>
                        <a:t>La durata del contratto di apprendistato di I livello può essere prorogata fino ad un anno, per iscritto e previo aggiornamento del piano formativo individuale nei seguenti casi:</a:t>
                      </a:r>
                    </a:p>
                    <a:p>
                      <a:pPr algn="just"/>
                      <a:r>
                        <a:rPr lang="it-IT" sz="1800" dirty="0">
                          <a:solidFill>
                            <a:schemeClr val="bg1"/>
                          </a:solidFill>
                        </a:rPr>
                        <a:t>a) nel caso in cui l’apprendista abbia concluso positivamente i percorsi per la qualifica e il diploma professionale, per il consolidamento e l’acquisizione di ulteriori competenze tecnico-professionali e specialistiche, utili anche ai fini dell’acquisizione del certificato di specializzazione tecnica superiore o del diploma di maturità professionale, previa frequenza del corso annuale integrativo di cui all’art. 15, comma 6, del D.lgs. 226/2005;</a:t>
                      </a:r>
                    </a:p>
                    <a:p>
                      <a:pPr algn="just"/>
                      <a:r>
                        <a:rPr lang="it-IT" sz="1800" dirty="0">
                          <a:solidFill>
                            <a:schemeClr val="bg1"/>
                          </a:solidFill>
                        </a:rPr>
                        <a:t>b) nel caso in cui, al termine dei percorsi individuati nella tabella riportata al comma 1, l’apprendista non abbia conseguito la qualifica, il diploma, il certificato di specializzazione superiore o il diploma di maturità professionale.</a:t>
                      </a:r>
                    </a:p>
                    <a:p>
                      <a:endParaRPr lang="it-IT" dirty="0"/>
                    </a:p>
                  </a:txBody>
                  <a:tcPr/>
                </a:tc>
                <a:extLst>
                  <a:ext uri="{0D108BD9-81ED-4DB2-BD59-A6C34878D82A}">
                    <a16:rowId xmlns:a16="http://schemas.microsoft.com/office/drawing/2014/main" val="3990383084"/>
                  </a:ext>
                </a:extLst>
              </a:tr>
            </a:tbl>
          </a:graphicData>
        </a:graphic>
      </p:graphicFrame>
    </p:spTree>
    <p:extLst>
      <p:ext uri="{BB962C8B-B14F-4D97-AF65-F5344CB8AC3E}">
        <p14:creationId xmlns:p14="http://schemas.microsoft.com/office/powerpoint/2010/main" val="170923775"/>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pPr algn="just"/>
            <a:endParaRPr lang="it-IT" altLang="it-IT" sz="2000" b="1" u="sng" dirty="0">
              <a:solidFill>
                <a:srgbClr val="0070C0"/>
              </a:solidFill>
            </a:endParaRPr>
          </a:p>
          <a:p>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188</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3" name="Tabella 2">
            <a:extLst>
              <a:ext uri="{FF2B5EF4-FFF2-40B4-BE49-F238E27FC236}">
                <a16:creationId xmlns:a16="http://schemas.microsoft.com/office/drawing/2014/main" id="{89FBEA56-32A4-064D-A3F5-60EC2DD368DE}"/>
              </a:ext>
            </a:extLst>
          </p:cNvPr>
          <p:cNvGraphicFramePr>
            <a:graphicFrameLocks noGrp="1"/>
          </p:cNvGraphicFramePr>
          <p:nvPr>
            <p:extLst>
              <p:ext uri="{D42A27DB-BD31-4B8C-83A1-F6EECF244321}">
                <p14:modId xmlns:p14="http://schemas.microsoft.com/office/powerpoint/2010/main" val="2175880870"/>
              </p:ext>
            </p:extLst>
          </p:nvPr>
        </p:nvGraphicFramePr>
        <p:xfrm>
          <a:off x="468313" y="1929170"/>
          <a:ext cx="8218487" cy="402844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3998613983"/>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800" b="1" dirty="0">
                          <a:solidFill>
                            <a:schemeClr val="tx1"/>
                          </a:solidFill>
                        </a:rPr>
                        <a:t>LIMITI ALLA DURATA DELLA FORMAZIONE ESTERNA</a:t>
                      </a:r>
                      <a:endParaRPr lang="it-IT" sz="1800" dirty="0">
                        <a:solidFill>
                          <a:schemeClr val="tx1"/>
                        </a:solidFill>
                      </a:endParaRPr>
                    </a:p>
                  </a:txBody>
                  <a:tcPr/>
                </a:tc>
                <a:extLst>
                  <a:ext uri="{0D108BD9-81ED-4DB2-BD59-A6C34878D82A}">
                    <a16:rowId xmlns:a16="http://schemas.microsoft.com/office/drawing/2014/main" val="287982542"/>
                  </a:ext>
                </a:extLst>
              </a:tr>
              <a:tr h="370840">
                <a:tc>
                  <a:txBody>
                    <a:bodyPr/>
                    <a:lstStyle/>
                    <a:p>
                      <a:pPr algn="just"/>
                      <a:r>
                        <a:rPr lang="it-IT" sz="1800" dirty="0">
                          <a:solidFill>
                            <a:schemeClr val="bg1"/>
                          </a:solidFill>
                        </a:rPr>
                        <a:t>La durata complessiva del percorso nelle sue componenti formative è costituita dalla somma dei periodi di formazione interna ed esterna previsti dai relativi ordinamenti, con la precisazione che la formazione interna è pari alla differenza tra le ore del percorso formativo ordinamentale e le ore di formazione esterna.</a:t>
                      </a:r>
                    </a:p>
                    <a:p>
                      <a:pPr algn="just"/>
                      <a:r>
                        <a:rPr lang="it-IT" sz="1800" dirty="0">
                          <a:solidFill>
                            <a:schemeClr val="bg1"/>
                          </a:solidFill>
                        </a:rPr>
                        <a:t>Ai soli fini dell’esatta definizione del monte orario destinato alla formazione esterna in caso di assunzione in apprendistato di I livello di uno studente frequentante o che ha frequentato un percorso per il conseguimento della qualifica o del diploma di istruzione e formazione professionale, di un certificato di istruzione e formazione tecnica superiore o di un diploma di istruzione superiore, la percentuale delle ore di formazione esterna è calcolata sulla base delle ore ordinamentali effettive, tenendo conto delle ore di formazione già svolte prima dell’avvio del contratto stesso, accertata la coerenza con il percorso di studio e formazione già in corso.</a:t>
                      </a:r>
                    </a:p>
                    <a:p>
                      <a:endParaRPr lang="it-IT" dirty="0"/>
                    </a:p>
                  </a:txBody>
                  <a:tcPr/>
                </a:tc>
                <a:extLst>
                  <a:ext uri="{0D108BD9-81ED-4DB2-BD59-A6C34878D82A}">
                    <a16:rowId xmlns:a16="http://schemas.microsoft.com/office/drawing/2014/main" val="1287997251"/>
                  </a:ext>
                </a:extLst>
              </a:tr>
            </a:tbl>
          </a:graphicData>
        </a:graphic>
      </p:graphicFrame>
    </p:spTree>
    <p:extLst>
      <p:ext uri="{BB962C8B-B14F-4D97-AF65-F5344CB8AC3E}">
        <p14:creationId xmlns:p14="http://schemas.microsoft.com/office/powerpoint/2010/main" val="995332510"/>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pPr algn="just"/>
            <a:endParaRPr lang="it-IT" altLang="it-IT" sz="2000" b="1" u="sng" dirty="0">
              <a:solidFill>
                <a:srgbClr val="0070C0"/>
              </a:solidFill>
            </a:endParaRPr>
          </a:p>
          <a:p>
            <a:pPr algn="just"/>
            <a:br>
              <a:rPr lang="it-IT" altLang="it-IT" sz="2000" dirty="0">
                <a:solidFill>
                  <a:schemeClr val="bg1"/>
                </a:solidFill>
              </a:rPr>
            </a:br>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189</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3" name="Tabella 2">
            <a:extLst>
              <a:ext uri="{FF2B5EF4-FFF2-40B4-BE49-F238E27FC236}">
                <a16:creationId xmlns:a16="http://schemas.microsoft.com/office/drawing/2014/main" id="{1C9619BB-6170-7043-A201-D8318CD4E782}"/>
              </a:ext>
            </a:extLst>
          </p:cNvPr>
          <p:cNvGraphicFramePr>
            <a:graphicFrameLocks noGrp="1"/>
          </p:cNvGraphicFramePr>
          <p:nvPr>
            <p:extLst>
              <p:ext uri="{D42A27DB-BD31-4B8C-83A1-F6EECF244321}">
                <p14:modId xmlns:p14="http://schemas.microsoft.com/office/powerpoint/2010/main" val="1361145111"/>
              </p:ext>
            </p:extLst>
          </p:nvPr>
        </p:nvGraphicFramePr>
        <p:xfrm>
          <a:off x="468312" y="1988840"/>
          <a:ext cx="8218487" cy="155956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591255850"/>
                    </a:ext>
                  </a:extLst>
                </a:gridCol>
              </a:tblGrid>
              <a:tr h="370840">
                <a:tc>
                  <a:txBody>
                    <a:bodyPr/>
                    <a:lstStyle/>
                    <a:p>
                      <a:endParaRPr lang="it-IT" dirty="0"/>
                    </a:p>
                  </a:txBody>
                  <a:tcPr/>
                </a:tc>
                <a:extLst>
                  <a:ext uri="{0D108BD9-81ED-4DB2-BD59-A6C34878D82A}">
                    <a16:rowId xmlns:a16="http://schemas.microsoft.com/office/drawing/2014/main" val="322115502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dirty="0">
                          <a:solidFill>
                            <a:schemeClr val="bg1"/>
                          </a:solidFill>
                        </a:rPr>
                        <a:t>In caso di interruzione o di cessazione anticipata del contratto di apprendistato di I livello è assicurato il rientro nel percorso scolastico o formativo ordinario, anche con il supporto del tutor formativo.</a:t>
                      </a:r>
                    </a:p>
                    <a:p>
                      <a:endParaRPr lang="it-IT" dirty="0"/>
                    </a:p>
                  </a:txBody>
                  <a:tcPr/>
                </a:tc>
                <a:extLst>
                  <a:ext uri="{0D108BD9-81ED-4DB2-BD59-A6C34878D82A}">
                    <a16:rowId xmlns:a16="http://schemas.microsoft.com/office/drawing/2014/main" val="3841306413"/>
                  </a:ext>
                </a:extLst>
              </a:tr>
            </a:tbl>
          </a:graphicData>
        </a:graphic>
      </p:graphicFrame>
    </p:spTree>
    <p:extLst>
      <p:ext uri="{BB962C8B-B14F-4D97-AF65-F5344CB8AC3E}">
        <p14:creationId xmlns:p14="http://schemas.microsoft.com/office/powerpoint/2010/main" val="3584942658"/>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pPr algn="just"/>
            <a:endParaRPr lang="it-IT" altLang="it-IT" sz="2000" b="1" u="sng" dirty="0">
              <a:solidFill>
                <a:srgbClr val="0070C0"/>
              </a:solidFill>
            </a:endParaRPr>
          </a:p>
          <a:p>
            <a:endParaRPr lang="it-IT" sz="2000" b="1" dirty="0">
              <a:solidFill>
                <a:schemeClr val="bg1"/>
              </a:solidFill>
            </a:endParaRPr>
          </a:p>
          <a:p>
            <a:endParaRPr lang="it-IT" sz="2000" b="1" dirty="0">
              <a:solidFill>
                <a:schemeClr val="bg1"/>
              </a:solidFill>
            </a:endParaRPr>
          </a:p>
          <a:p>
            <a:endParaRPr lang="it-IT" sz="2000" b="1" dirty="0">
              <a:solidFill>
                <a:schemeClr val="bg1"/>
              </a:solidFill>
            </a:endParaRPr>
          </a:p>
          <a:p>
            <a:r>
              <a:rPr lang="it-IT" sz="2000" b="1" dirty="0">
                <a:solidFill>
                  <a:srgbClr val="007CBA"/>
                </a:solidFill>
              </a:rPr>
              <a:t>Disciplina specifica dell’ Apprendistato di alta formazione e ricerca </a:t>
            </a:r>
          </a:p>
          <a:p>
            <a:r>
              <a:rPr lang="it-IT" sz="2000" b="1" dirty="0">
                <a:solidFill>
                  <a:srgbClr val="007CBA"/>
                </a:solidFill>
              </a:rPr>
              <a:t>(III livello) </a:t>
            </a:r>
          </a:p>
          <a:p>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190</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4018243384"/>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pPr algn="just"/>
            <a:endParaRPr lang="it-IT" altLang="it-IT" sz="2000" b="1" u="sng" dirty="0">
              <a:solidFill>
                <a:srgbClr val="0070C0"/>
              </a:solidFill>
            </a:endParaRPr>
          </a:p>
          <a:p>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191</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3" name="Tabella 2">
            <a:extLst>
              <a:ext uri="{FF2B5EF4-FFF2-40B4-BE49-F238E27FC236}">
                <a16:creationId xmlns:a16="http://schemas.microsoft.com/office/drawing/2014/main" id="{B1EEFCB4-C1D5-0349-8441-F3A894F1497D}"/>
              </a:ext>
            </a:extLst>
          </p:cNvPr>
          <p:cNvGraphicFramePr>
            <a:graphicFrameLocks noGrp="1"/>
          </p:cNvGraphicFramePr>
          <p:nvPr>
            <p:extLst>
              <p:ext uri="{D42A27DB-BD31-4B8C-83A1-F6EECF244321}">
                <p14:modId xmlns:p14="http://schemas.microsoft.com/office/powerpoint/2010/main" val="850381792"/>
              </p:ext>
            </p:extLst>
          </p:nvPr>
        </p:nvGraphicFramePr>
        <p:xfrm>
          <a:off x="468313" y="1929170"/>
          <a:ext cx="8218487" cy="402844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1100769678"/>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800" b="1" dirty="0">
                          <a:solidFill>
                            <a:schemeClr val="tx1"/>
                          </a:solidFill>
                        </a:rPr>
                        <a:t>DEFINIZIONE E DESTINATARI </a:t>
                      </a:r>
                      <a:endParaRPr lang="it-IT" sz="1800" dirty="0">
                        <a:solidFill>
                          <a:schemeClr val="tx1"/>
                        </a:solidFill>
                      </a:endParaRPr>
                    </a:p>
                  </a:txBody>
                  <a:tcPr/>
                </a:tc>
                <a:extLst>
                  <a:ext uri="{0D108BD9-81ED-4DB2-BD59-A6C34878D82A}">
                    <a16:rowId xmlns:a16="http://schemas.microsoft.com/office/drawing/2014/main" val="378390516"/>
                  </a:ext>
                </a:extLst>
              </a:tr>
              <a:tr h="370840">
                <a:tc>
                  <a:txBody>
                    <a:bodyPr/>
                    <a:lstStyle/>
                    <a:p>
                      <a:pPr algn="just"/>
                      <a:r>
                        <a:rPr lang="it-IT" sz="1800" dirty="0">
                          <a:solidFill>
                            <a:schemeClr val="bg1"/>
                          </a:solidFill>
                        </a:rPr>
                        <a:t>Ai sensi dell’art. 45, D.lgs. 81/2015, l'apprendistato di alta formazione e ricerca è un contratto di lavoro a tempo indeterminato finalizzato al conseguimento:</a:t>
                      </a:r>
                    </a:p>
                    <a:p>
                      <a:pPr algn="just"/>
                      <a:r>
                        <a:rPr lang="it-IT" sz="1800" dirty="0">
                          <a:solidFill>
                            <a:schemeClr val="bg1"/>
                          </a:solidFill>
                        </a:rPr>
                        <a:t>- del Diploma di Istruzione Tecnica Superiore – ITS;</a:t>
                      </a:r>
                    </a:p>
                    <a:p>
                      <a:pPr algn="just"/>
                      <a:r>
                        <a:rPr lang="it-IT" sz="1800" dirty="0">
                          <a:solidFill>
                            <a:schemeClr val="bg1"/>
                          </a:solidFill>
                        </a:rPr>
                        <a:t>- del Diploma di Alta formazione artistica, musicale, e coreutica;</a:t>
                      </a:r>
                    </a:p>
                    <a:p>
                      <a:pPr algn="just"/>
                      <a:r>
                        <a:rPr lang="it-IT" sz="1800" dirty="0">
                          <a:solidFill>
                            <a:schemeClr val="bg1"/>
                          </a:solidFill>
                        </a:rPr>
                        <a:t>- del Diploma di Laurea triennale;</a:t>
                      </a:r>
                    </a:p>
                    <a:p>
                      <a:pPr algn="just"/>
                      <a:r>
                        <a:rPr lang="it-IT" sz="1800" dirty="0">
                          <a:solidFill>
                            <a:schemeClr val="bg1"/>
                          </a:solidFill>
                        </a:rPr>
                        <a:t>- del Diploma di Laurea magistrale;</a:t>
                      </a:r>
                    </a:p>
                    <a:p>
                      <a:pPr algn="just"/>
                      <a:r>
                        <a:rPr lang="it-IT" sz="1800" dirty="0">
                          <a:solidFill>
                            <a:schemeClr val="bg1"/>
                          </a:solidFill>
                        </a:rPr>
                        <a:t>- del Diploma di Laurea magistrale a ciclo unico (di durata quinquennale ed </a:t>
                      </a:r>
                      <a:r>
                        <a:rPr lang="it-IT" sz="1800" dirty="0" err="1">
                          <a:solidFill>
                            <a:schemeClr val="bg1"/>
                          </a:solidFill>
                        </a:rPr>
                        <a:t>esennale</a:t>
                      </a:r>
                      <a:r>
                        <a:rPr lang="it-IT" sz="1800" dirty="0">
                          <a:solidFill>
                            <a:schemeClr val="bg1"/>
                          </a:solidFill>
                        </a:rPr>
                        <a:t>);</a:t>
                      </a:r>
                    </a:p>
                    <a:p>
                      <a:pPr algn="just"/>
                      <a:r>
                        <a:rPr lang="it-IT" sz="1800" dirty="0">
                          <a:solidFill>
                            <a:schemeClr val="bg1"/>
                          </a:solidFill>
                        </a:rPr>
                        <a:t>- di un Master universitario di I e II livello;</a:t>
                      </a:r>
                    </a:p>
                    <a:p>
                      <a:pPr algn="just"/>
                      <a:r>
                        <a:rPr lang="it-IT" sz="1800" dirty="0">
                          <a:solidFill>
                            <a:schemeClr val="bg1"/>
                          </a:solidFill>
                        </a:rPr>
                        <a:t>- di un Dottorato di ricerca;</a:t>
                      </a:r>
                    </a:p>
                    <a:p>
                      <a:pPr algn="just"/>
                      <a:r>
                        <a:rPr lang="it-IT" sz="1800" dirty="0">
                          <a:solidFill>
                            <a:schemeClr val="bg1"/>
                          </a:solidFill>
                        </a:rPr>
                        <a:t>o allo svolgimento di: </a:t>
                      </a:r>
                    </a:p>
                    <a:p>
                      <a:pPr algn="just"/>
                      <a:r>
                        <a:rPr lang="it-IT" sz="1800" dirty="0">
                          <a:solidFill>
                            <a:schemeClr val="bg1"/>
                          </a:solidFill>
                        </a:rPr>
                        <a:t>- attività di ricerca;</a:t>
                      </a:r>
                    </a:p>
                    <a:p>
                      <a:pPr algn="just"/>
                      <a:r>
                        <a:rPr lang="it-IT" sz="1800" dirty="0">
                          <a:solidFill>
                            <a:schemeClr val="bg1"/>
                          </a:solidFill>
                        </a:rPr>
                        <a:t>- praticantato per l’accesso alle professioni </a:t>
                      </a:r>
                      <a:r>
                        <a:rPr lang="it-IT" sz="1800" dirty="0" err="1">
                          <a:solidFill>
                            <a:schemeClr val="bg1"/>
                          </a:solidFill>
                        </a:rPr>
                        <a:t>ordinistiche</a:t>
                      </a:r>
                      <a:r>
                        <a:rPr lang="it-IT" sz="1800" dirty="0">
                          <a:solidFill>
                            <a:schemeClr val="bg1"/>
                          </a:solidFill>
                        </a:rPr>
                        <a:t>.</a:t>
                      </a:r>
                    </a:p>
                    <a:p>
                      <a:endParaRPr lang="it-IT" dirty="0"/>
                    </a:p>
                  </a:txBody>
                  <a:tcPr/>
                </a:tc>
                <a:extLst>
                  <a:ext uri="{0D108BD9-81ED-4DB2-BD59-A6C34878D82A}">
                    <a16:rowId xmlns:a16="http://schemas.microsoft.com/office/drawing/2014/main" val="3658706055"/>
                  </a:ext>
                </a:extLst>
              </a:tr>
            </a:tbl>
          </a:graphicData>
        </a:graphic>
      </p:graphicFrame>
    </p:spTree>
    <p:extLst>
      <p:ext uri="{BB962C8B-B14F-4D97-AF65-F5344CB8AC3E}">
        <p14:creationId xmlns:p14="http://schemas.microsoft.com/office/powerpoint/2010/main" val="125979281"/>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192</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3" name="Tabella 2">
            <a:extLst>
              <a:ext uri="{FF2B5EF4-FFF2-40B4-BE49-F238E27FC236}">
                <a16:creationId xmlns:a16="http://schemas.microsoft.com/office/drawing/2014/main" id="{5C89F887-2481-E140-B7CC-D9BD26C702E4}"/>
              </a:ext>
            </a:extLst>
          </p:cNvPr>
          <p:cNvGraphicFramePr>
            <a:graphicFrameLocks noGrp="1"/>
          </p:cNvGraphicFramePr>
          <p:nvPr>
            <p:extLst>
              <p:ext uri="{D42A27DB-BD31-4B8C-83A1-F6EECF244321}">
                <p14:modId xmlns:p14="http://schemas.microsoft.com/office/powerpoint/2010/main" val="3865877864"/>
              </p:ext>
            </p:extLst>
          </p:nvPr>
        </p:nvGraphicFramePr>
        <p:xfrm>
          <a:off x="468313" y="1753772"/>
          <a:ext cx="8218487" cy="293116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3565005002"/>
                    </a:ext>
                  </a:extLst>
                </a:gridCol>
              </a:tblGrid>
              <a:tr h="370840">
                <a:tc>
                  <a:txBody>
                    <a:bodyPr/>
                    <a:lstStyle/>
                    <a:p>
                      <a:endParaRPr lang="it-IT" dirty="0"/>
                    </a:p>
                  </a:txBody>
                  <a:tcPr/>
                </a:tc>
                <a:extLst>
                  <a:ext uri="{0D108BD9-81ED-4DB2-BD59-A6C34878D82A}">
                    <a16:rowId xmlns:a16="http://schemas.microsoft.com/office/drawing/2014/main" val="4203924116"/>
                  </a:ext>
                </a:extLst>
              </a:tr>
              <a:tr h="370840">
                <a:tc>
                  <a:txBody>
                    <a:bodyPr/>
                    <a:lstStyle/>
                    <a:p>
                      <a:pPr algn="just"/>
                      <a:br>
                        <a:rPr lang="it-IT" altLang="it-IT" sz="1800" dirty="0">
                          <a:solidFill>
                            <a:schemeClr val="bg1"/>
                          </a:solidFill>
                        </a:rPr>
                      </a:br>
                      <a:r>
                        <a:rPr lang="it-IT" sz="1800" dirty="0">
                          <a:solidFill>
                            <a:schemeClr val="bg1"/>
                          </a:solidFill>
                        </a:rPr>
                        <a:t>Possono essere assunti con contratto di apprendistato di III livello i giovani di età compresa tra i 18 anni e i 29 anni, in possesso di diploma di istruzione secondaria superiore o di un diploma professionale conseguito nei percorsi di  istruzione e formazione professionale integrato da un certificato di specializzazione tecnica superiore o del diploma di maturità professionale all’esito del corso annuale integrativo.</a:t>
                      </a:r>
                    </a:p>
                    <a:p>
                      <a:pPr algn="just"/>
                      <a:endParaRPr lang="it-IT" altLang="it-IT" sz="1800" b="1" u="sng" dirty="0">
                        <a:solidFill>
                          <a:srgbClr val="0070C0"/>
                        </a:solidFill>
                      </a:endParaRPr>
                    </a:p>
                    <a:p>
                      <a:endParaRPr lang="it-IT" dirty="0"/>
                    </a:p>
                  </a:txBody>
                  <a:tcPr/>
                </a:tc>
                <a:extLst>
                  <a:ext uri="{0D108BD9-81ED-4DB2-BD59-A6C34878D82A}">
                    <a16:rowId xmlns:a16="http://schemas.microsoft.com/office/drawing/2014/main" val="2677631091"/>
                  </a:ext>
                </a:extLst>
              </a:tr>
            </a:tbl>
          </a:graphicData>
        </a:graphic>
      </p:graphicFrame>
    </p:spTree>
    <p:extLst>
      <p:ext uri="{BB962C8B-B14F-4D97-AF65-F5344CB8AC3E}">
        <p14:creationId xmlns:p14="http://schemas.microsoft.com/office/powerpoint/2010/main" val="2306181534"/>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pPr algn="just"/>
            <a:endParaRPr lang="it-IT" altLang="it-IT" sz="2000" b="1" u="sng" dirty="0">
              <a:solidFill>
                <a:srgbClr val="0070C0"/>
              </a:solidFill>
            </a:endParaRPr>
          </a:p>
          <a:p>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193</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3" name="Tabella 2">
            <a:extLst>
              <a:ext uri="{FF2B5EF4-FFF2-40B4-BE49-F238E27FC236}">
                <a16:creationId xmlns:a16="http://schemas.microsoft.com/office/drawing/2014/main" id="{1913F3BB-BC19-4045-B0D1-B9C775AC1122}"/>
              </a:ext>
            </a:extLst>
          </p:cNvPr>
          <p:cNvGraphicFramePr>
            <a:graphicFrameLocks noGrp="1"/>
          </p:cNvGraphicFramePr>
          <p:nvPr>
            <p:extLst>
              <p:ext uri="{D42A27DB-BD31-4B8C-83A1-F6EECF244321}">
                <p14:modId xmlns:p14="http://schemas.microsoft.com/office/powerpoint/2010/main" val="730824321"/>
              </p:ext>
            </p:extLst>
          </p:nvPr>
        </p:nvGraphicFramePr>
        <p:xfrm>
          <a:off x="468313" y="1742621"/>
          <a:ext cx="8218487" cy="347472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3136241709"/>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800" b="1" dirty="0">
                          <a:solidFill>
                            <a:schemeClr val="tx1"/>
                          </a:solidFill>
                        </a:rPr>
                        <a:t>MODALITÀ DI ATTIVAZIONE, RETRIBUZIONE, SVOLGIMENTO DEL RAPPORTO</a:t>
                      </a:r>
                      <a:endParaRPr lang="it-IT" sz="1800" dirty="0">
                        <a:solidFill>
                          <a:schemeClr val="tx1"/>
                        </a:solidFill>
                      </a:endParaRPr>
                    </a:p>
                    <a:p>
                      <a:endParaRPr lang="it-IT" dirty="0"/>
                    </a:p>
                  </a:txBody>
                  <a:tcPr/>
                </a:tc>
                <a:extLst>
                  <a:ext uri="{0D108BD9-81ED-4DB2-BD59-A6C34878D82A}">
                    <a16:rowId xmlns:a16="http://schemas.microsoft.com/office/drawing/2014/main" val="1559542144"/>
                  </a:ext>
                </a:extLst>
              </a:tr>
              <a:tr h="370840">
                <a:tc>
                  <a:txBody>
                    <a:bodyPr/>
                    <a:lstStyle/>
                    <a:p>
                      <a:pPr algn="just"/>
                      <a:r>
                        <a:rPr lang="it-IT" sz="1800" dirty="0">
                          <a:solidFill>
                            <a:schemeClr val="bg1"/>
                          </a:solidFill>
                        </a:rPr>
                        <a:t>Il datore di lavoro che intende stipulare il contratto di apprendistato di alta formazione e ricerca deve sottoscrivere un protocollo con l’istituzione formativa a cui lo studente è iscritto o con l’ente di ricerca, che stabilisce il contenuto e la durata degli obblighi formativi del datore di lavoro, secondo lo schema definito dal D.M. del 12 ottobre 2015 (allegato </a:t>
                      </a:r>
                      <a:r>
                        <a:rPr lang="it-IT" sz="1800" b="1" dirty="0">
                          <a:solidFill>
                            <a:schemeClr val="bg1"/>
                          </a:solidFill>
                        </a:rPr>
                        <a:t>1</a:t>
                      </a:r>
                      <a:r>
                        <a:rPr lang="it-IT" sz="1800" dirty="0">
                          <a:solidFill>
                            <a:schemeClr val="bg1"/>
                          </a:solidFill>
                        </a:rPr>
                        <a:t> alle presenti linee guida). Tale protocollo stabilisce altresì il numero dei crediti formativi riconoscibili a ciascuno studente per la formazione a carico del datore di lavoro in ragione del numero di ore di formazione svolte in azienda, anche in deroga al limite di cui all'articolo 2, comma 147, del decreto-legge 3 ottobre 2006, n. 262, convertito, con modificazioni, dalla legge 24 novembre 2006, n. 286.</a:t>
                      </a:r>
                    </a:p>
                    <a:p>
                      <a:endParaRPr lang="it-IT" dirty="0"/>
                    </a:p>
                  </a:txBody>
                  <a:tcPr/>
                </a:tc>
                <a:extLst>
                  <a:ext uri="{0D108BD9-81ED-4DB2-BD59-A6C34878D82A}">
                    <a16:rowId xmlns:a16="http://schemas.microsoft.com/office/drawing/2014/main" val="2779906800"/>
                  </a:ext>
                </a:extLst>
              </a:tr>
            </a:tbl>
          </a:graphicData>
        </a:graphic>
      </p:graphicFrame>
    </p:spTree>
    <p:extLst>
      <p:ext uri="{BB962C8B-B14F-4D97-AF65-F5344CB8AC3E}">
        <p14:creationId xmlns:p14="http://schemas.microsoft.com/office/powerpoint/2010/main" val="1715956522"/>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pPr algn="just"/>
            <a:endParaRPr lang="it-IT" altLang="it-IT" sz="2000" b="1" u="sng" dirty="0">
              <a:solidFill>
                <a:srgbClr val="0070C0"/>
              </a:solidFill>
            </a:endParaRPr>
          </a:p>
          <a:p>
            <a:pPr algn="just"/>
            <a:br>
              <a:rPr lang="it-IT" altLang="it-IT" sz="2000" dirty="0">
                <a:solidFill>
                  <a:schemeClr val="bg1"/>
                </a:solidFill>
              </a:rPr>
            </a:br>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194</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3" name="Tabella 2">
            <a:extLst>
              <a:ext uri="{FF2B5EF4-FFF2-40B4-BE49-F238E27FC236}">
                <a16:creationId xmlns:a16="http://schemas.microsoft.com/office/drawing/2014/main" id="{761FA1E7-0C89-C44E-B933-C067D619CD57}"/>
              </a:ext>
            </a:extLst>
          </p:cNvPr>
          <p:cNvGraphicFramePr>
            <a:graphicFrameLocks noGrp="1"/>
          </p:cNvGraphicFramePr>
          <p:nvPr>
            <p:extLst>
              <p:ext uri="{D42A27DB-BD31-4B8C-83A1-F6EECF244321}">
                <p14:modId xmlns:p14="http://schemas.microsoft.com/office/powerpoint/2010/main" val="2522240574"/>
              </p:ext>
            </p:extLst>
          </p:nvPr>
        </p:nvGraphicFramePr>
        <p:xfrm>
          <a:off x="468312" y="1929170"/>
          <a:ext cx="8218487" cy="402844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3324564817"/>
                    </a:ext>
                  </a:extLst>
                </a:gridCol>
              </a:tblGrid>
              <a:tr h="370840">
                <a:tc>
                  <a:txBody>
                    <a:bodyPr/>
                    <a:lstStyle/>
                    <a:p>
                      <a:endParaRPr lang="it-IT" dirty="0"/>
                    </a:p>
                  </a:txBody>
                  <a:tcPr/>
                </a:tc>
                <a:extLst>
                  <a:ext uri="{0D108BD9-81ED-4DB2-BD59-A6C34878D82A}">
                    <a16:rowId xmlns:a16="http://schemas.microsoft.com/office/drawing/2014/main" val="1535236688"/>
                  </a:ext>
                </a:extLst>
              </a:tr>
              <a:tr h="370840">
                <a:tc>
                  <a:txBody>
                    <a:bodyPr/>
                    <a:lstStyle/>
                    <a:p>
                      <a:pPr algn="just"/>
                      <a:r>
                        <a:rPr lang="it-IT" sz="1800" dirty="0">
                          <a:solidFill>
                            <a:schemeClr val="bg1"/>
                          </a:solidFill>
                        </a:rPr>
                        <a:t>Oltre al contratto di lavoro, datore di lavoro e lavoratore sottoscrivono un PFI ai sensi dell’art.13 delle presenti linee guida. La formazione esterna all’azienda è svolta nell’istituzione formativa a cui lo studente è iscritto o che, in ogni caso, ha sottoscritto il protocollo di cui di cui al comma 1.</a:t>
                      </a:r>
                    </a:p>
                    <a:p>
                      <a:pPr algn="just"/>
                      <a:r>
                        <a:rPr lang="it-IT" sz="1800" dirty="0">
                          <a:solidFill>
                            <a:schemeClr val="bg1"/>
                          </a:solidFill>
                        </a:rPr>
                        <a:t>Ai sensi del D.lgs. 81/2015, art. 45, per le ore di formazione svolte nella istituzione formativa il datore di lavoro è esonerato da ogni obbligo retributivo. Per le ore di formazione a carico del datore di lavoro è riconosciuta al lavoratore una retribuzione pari al 10 per cento di quella che gli sarebbe normalmente dovuta secondo quanto previsto dalla contrattazione collettiva sviluppata dalle associazioni datoriali e sindacali comparativamente più rappresentative sul piano nazionale e dalle relative articolazioni territoriali. Sono comunque fatte salve le diverse previsioni sviluppate da tale contrattazione o pattuizioni migliorative in sede di contratto individuale.</a:t>
                      </a:r>
                    </a:p>
                    <a:p>
                      <a:endParaRPr lang="it-IT" dirty="0"/>
                    </a:p>
                  </a:txBody>
                  <a:tcPr/>
                </a:tc>
                <a:extLst>
                  <a:ext uri="{0D108BD9-81ED-4DB2-BD59-A6C34878D82A}">
                    <a16:rowId xmlns:a16="http://schemas.microsoft.com/office/drawing/2014/main" val="1884193110"/>
                  </a:ext>
                </a:extLst>
              </a:tr>
            </a:tbl>
          </a:graphicData>
        </a:graphic>
      </p:graphicFrame>
    </p:spTree>
    <p:extLst>
      <p:ext uri="{BB962C8B-B14F-4D97-AF65-F5344CB8AC3E}">
        <p14:creationId xmlns:p14="http://schemas.microsoft.com/office/powerpoint/2010/main" val="3913105235"/>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pPr algn="just"/>
            <a:endParaRPr lang="it-IT" altLang="it-IT" sz="2000" b="1" u="sng" dirty="0">
              <a:solidFill>
                <a:srgbClr val="0070C0"/>
              </a:solidFill>
            </a:endParaRPr>
          </a:p>
          <a:p>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195</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3" name="Tabella 2">
            <a:extLst>
              <a:ext uri="{FF2B5EF4-FFF2-40B4-BE49-F238E27FC236}">
                <a16:creationId xmlns:a16="http://schemas.microsoft.com/office/drawing/2014/main" id="{77692AE3-F9FE-BB4E-A844-B29B646540A1}"/>
              </a:ext>
            </a:extLst>
          </p:cNvPr>
          <p:cNvGraphicFramePr>
            <a:graphicFrameLocks noGrp="1"/>
          </p:cNvGraphicFramePr>
          <p:nvPr>
            <p:extLst>
              <p:ext uri="{D42A27DB-BD31-4B8C-83A1-F6EECF244321}">
                <p14:modId xmlns:p14="http://schemas.microsoft.com/office/powerpoint/2010/main" val="2911043032"/>
              </p:ext>
            </p:extLst>
          </p:nvPr>
        </p:nvGraphicFramePr>
        <p:xfrm>
          <a:off x="468313" y="1753772"/>
          <a:ext cx="8218487" cy="402844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204053874"/>
                    </a:ext>
                  </a:extLst>
                </a:gridCol>
              </a:tblGrid>
              <a:tr h="370840">
                <a:tc>
                  <a:txBody>
                    <a:bodyPr/>
                    <a:lstStyle/>
                    <a:p>
                      <a:endParaRPr lang="it-IT" dirty="0"/>
                    </a:p>
                  </a:txBody>
                  <a:tcPr/>
                </a:tc>
                <a:extLst>
                  <a:ext uri="{0D108BD9-81ED-4DB2-BD59-A6C34878D82A}">
                    <a16:rowId xmlns:a16="http://schemas.microsoft.com/office/drawing/2014/main" val="2550782187"/>
                  </a:ext>
                </a:extLst>
              </a:tr>
              <a:tr h="370840">
                <a:tc>
                  <a:txBody>
                    <a:bodyPr/>
                    <a:lstStyle/>
                    <a:p>
                      <a:pPr lvl="0" algn="just">
                        <a:spcBef>
                          <a:spcPct val="0"/>
                        </a:spcBef>
                      </a:pPr>
                      <a:r>
                        <a:rPr lang="it-IT" sz="1800" dirty="0">
                          <a:solidFill>
                            <a:schemeClr val="bg1"/>
                          </a:solidFill>
                        </a:rPr>
                        <a:t>La durata dei contratti di apprendistato di III livello, così come stabilita all’art. 4 del D.M. del 12 ottobre 2015, è commisurata al titolo di studio da conseguire. Non può, </a:t>
                      </a:r>
                      <a:r>
                        <a:rPr lang="it-IT" altLang="it-IT" sz="1800" dirty="0">
                          <a:solidFill>
                            <a:schemeClr val="bg1"/>
                          </a:solidFill>
                          <a:ea typeface="Trebuchet MS" panose="020B0703020202090204" pitchFamily="34" charset="0"/>
                          <a:cs typeface="Times New Roman" panose="02020603050405020304" pitchFamily="18" charset="0"/>
                        </a:rPr>
                        <a:t>in ogni caso, essere inferiore a 6 mesi, ed è pari nel massimo alla durata ordinamentale dei relativi percorsi.</a:t>
                      </a:r>
                      <a:endParaRPr lang="it-IT" altLang="it-IT" sz="1100" dirty="0">
                        <a:solidFill>
                          <a:schemeClr val="bg1"/>
                        </a:solidFill>
                      </a:endParaRPr>
                    </a:p>
                    <a:p>
                      <a:pPr lvl="0" algn="just">
                        <a:spcBef>
                          <a:spcPct val="0"/>
                        </a:spcBef>
                      </a:pPr>
                      <a:r>
                        <a:rPr lang="it-IT" altLang="it-IT" sz="1800" dirty="0">
                          <a:solidFill>
                            <a:schemeClr val="bg1"/>
                          </a:solidFill>
                          <a:ea typeface="Trebuchet MS" panose="020B0703020202090204" pitchFamily="34" charset="0"/>
                          <a:cs typeface="Times New Roman" panose="02020603050405020304" pitchFamily="18" charset="0"/>
                        </a:rPr>
                        <a:t>La  durata  dei  contratti  di  apprendistato  per  attività  di  ricerca  non può essere inferiore a sei mesi, è definita in rapporto alla durata del progetto di ricerca  e  non  può  essere  superiore  a  tre  anni.</a:t>
                      </a:r>
                      <a:endParaRPr lang="it-IT" altLang="it-IT" sz="1100" dirty="0">
                        <a:solidFill>
                          <a:schemeClr val="bg1"/>
                        </a:solidFill>
                      </a:endParaRPr>
                    </a:p>
                    <a:p>
                      <a:pPr lvl="0" algn="just">
                        <a:spcBef>
                          <a:spcPct val="0"/>
                        </a:spcBef>
                      </a:pPr>
                      <a:r>
                        <a:rPr lang="it-IT" altLang="it-IT" sz="1800" dirty="0">
                          <a:solidFill>
                            <a:schemeClr val="bg1"/>
                          </a:solidFill>
                          <a:ea typeface="Trebuchet MS" panose="020B0703020202090204" pitchFamily="34" charset="0"/>
                          <a:cs typeface="Times New Roman" panose="02020603050405020304" pitchFamily="18" charset="0"/>
                        </a:rPr>
                        <a:t>La durata dei contratti di apprendistato per il praticantato per l'accesso alle professioni  </a:t>
                      </a:r>
                      <a:r>
                        <a:rPr lang="it-IT" altLang="it-IT" sz="1800" dirty="0" err="1">
                          <a:solidFill>
                            <a:schemeClr val="bg1"/>
                          </a:solidFill>
                          <a:ea typeface="Trebuchet MS" panose="020B0703020202090204" pitchFamily="34" charset="0"/>
                          <a:cs typeface="Times New Roman" panose="02020603050405020304" pitchFamily="18" charset="0"/>
                        </a:rPr>
                        <a:t>ordinistiche</a:t>
                      </a:r>
                      <a:r>
                        <a:rPr lang="it-IT" altLang="it-IT" sz="1800" dirty="0">
                          <a:solidFill>
                            <a:schemeClr val="bg1"/>
                          </a:solidFill>
                          <a:ea typeface="Trebuchet MS" panose="020B0703020202090204" pitchFamily="34" charset="0"/>
                          <a:cs typeface="Times New Roman" panose="02020603050405020304" pitchFamily="18" charset="0"/>
                        </a:rPr>
                        <a:t>  non  può  essere  inferiore  a  sei  mesi  ed  è  definita, quanto  alla  durata  massima,  in  rapporto  al  conseguimento  dell'attestato  di compiuta pratica per l'ammissione all'esame di Stato secondo quanto stabilito nei regolamenti predisposti dai singoli Ordini professionali per tale materia.</a:t>
                      </a:r>
                      <a:endParaRPr lang="it-IT" altLang="it-IT" sz="3200" dirty="0">
                        <a:solidFill>
                          <a:schemeClr val="bg1"/>
                        </a:solidFill>
                      </a:endParaRPr>
                    </a:p>
                    <a:p>
                      <a:endParaRPr lang="it-IT" dirty="0"/>
                    </a:p>
                  </a:txBody>
                  <a:tcPr/>
                </a:tc>
                <a:extLst>
                  <a:ext uri="{0D108BD9-81ED-4DB2-BD59-A6C34878D82A}">
                    <a16:rowId xmlns:a16="http://schemas.microsoft.com/office/drawing/2014/main" val="1612369419"/>
                  </a:ext>
                </a:extLst>
              </a:tr>
            </a:tbl>
          </a:graphicData>
        </a:graphic>
      </p:graphicFrame>
    </p:spTree>
    <p:extLst>
      <p:ext uri="{BB962C8B-B14F-4D97-AF65-F5344CB8AC3E}">
        <p14:creationId xmlns:p14="http://schemas.microsoft.com/office/powerpoint/2010/main" val="3535760529"/>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pPr algn="just"/>
            <a:endParaRPr lang="it-IT" altLang="it-IT" sz="2000" b="1" u="sng" dirty="0">
              <a:solidFill>
                <a:srgbClr val="0070C0"/>
              </a:solidFill>
            </a:endParaRPr>
          </a:p>
          <a:p>
            <a:pPr algn="just"/>
            <a:endParaRPr lang="it-IT" altLang="it-IT" sz="2000" b="1" u="sng" dirty="0">
              <a:solidFill>
                <a:srgbClr val="0070C0"/>
              </a:solidFill>
            </a:endParaRPr>
          </a:p>
          <a:p>
            <a:pPr algn="just"/>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196</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
        <p:nvSpPr>
          <p:cNvPr id="8" name="Freccia destra 7">
            <a:extLst>
              <a:ext uri="{FF2B5EF4-FFF2-40B4-BE49-F238E27FC236}">
                <a16:creationId xmlns:a16="http://schemas.microsoft.com/office/drawing/2014/main" id="{0798D6CF-1549-2643-A7E9-12E0043516CC}"/>
              </a:ext>
            </a:extLst>
          </p:cNvPr>
          <p:cNvSpPr/>
          <p:nvPr/>
        </p:nvSpPr>
        <p:spPr>
          <a:xfrm>
            <a:off x="5004048" y="3789040"/>
            <a:ext cx="1986520"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aphicFrame>
        <p:nvGraphicFramePr>
          <p:cNvPr id="3" name="Tabella 2">
            <a:extLst>
              <a:ext uri="{FF2B5EF4-FFF2-40B4-BE49-F238E27FC236}">
                <a16:creationId xmlns:a16="http://schemas.microsoft.com/office/drawing/2014/main" id="{FB66161E-6A57-BD46-8CE3-5F5338F18813}"/>
              </a:ext>
            </a:extLst>
          </p:cNvPr>
          <p:cNvGraphicFramePr>
            <a:graphicFrameLocks noGrp="1"/>
          </p:cNvGraphicFramePr>
          <p:nvPr>
            <p:extLst>
              <p:ext uri="{D42A27DB-BD31-4B8C-83A1-F6EECF244321}">
                <p14:modId xmlns:p14="http://schemas.microsoft.com/office/powerpoint/2010/main" val="1635694586"/>
              </p:ext>
            </p:extLst>
          </p:nvPr>
        </p:nvGraphicFramePr>
        <p:xfrm>
          <a:off x="468313" y="1967228"/>
          <a:ext cx="8218487" cy="155956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3113797206"/>
                    </a:ext>
                  </a:extLst>
                </a:gridCol>
              </a:tblGrid>
              <a:tr h="370840">
                <a:tc>
                  <a:txBody>
                    <a:bodyPr/>
                    <a:lstStyle/>
                    <a:p>
                      <a:endParaRPr lang="it-IT" dirty="0"/>
                    </a:p>
                  </a:txBody>
                  <a:tcPr/>
                </a:tc>
                <a:extLst>
                  <a:ext uri="{0D108BD9-81ED-4DB2-BD59-A6C34878D82A}">
                    <a16:rowId xmlns:a16="http://schemas.microsoft.com/office/drawing/2014/main" val="271159167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dirty="0">
                          <a:solidFill>
                            <a:schemeClr val="bg1"/>
                          </a:solidFill>
                        </a:rPr>
                        <a:t>Nella seguente tabella sono indicati i percorsi formativi che è possibile svolgere nell’ambito dell’apprendistato di III livello, la relativa durata massima contrattuale e l’istituzione formativa che eroga la formazione esterna all’impresa.</a:t>
                      </a:r>
                    </a:p>
                    <a:p>
                      <a:endParaRPr lang="it-IT" dirty="0"/>
                    </a:p>
                  </a:txBody>
                  <a:tcPr/>
                </a:tc>
                <a:extLst>
                  <a:ext uri="{0D108BD9-81ED-4DB2-BD59-A6C34878D82A}">
                    <a16:rowId xmlns:a16="http://schemas.microsoft.com/office/drawing/2014/main" val="1543871747"/>
                  </a:ext>
                </a:extLst>
              </a:tr>
            </a:tbl>
          </a:graphicData>
        </a:graphic>
      </p:graphicFrame>
    </p:spTree>
    <p:extLst>
      <p:ext uri="{BB962C8B-B14F-4D97-AF65-F5344CB8AC3E}">
        <p14:creationId xmlns:p14="http://schemas.microsoft.com/office/powerpoint/2010/main" val="83019830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484313"/>
            <a:ext cx="8928992" cy="4725988"/>
          </a:xfrm>
        </p:spPr>
        <p:txBody>
          <a:bodyPr/>
          <a:lstStyle/>
          <a:p>
            <a:pPr algn="just"/>
            <a:endParaRPr lang="it-IT" altLang="it-IT" sz="2000" b="1" u="sng" dirty="0">
              <a:solidFill>
                <a:srgbClr val="0070C0"/>
              </a:solidFill>
            </a:endParaRPr>
          </a:p>
          <a:p>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197</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3" name="Tabella 2">
            <a:extLst>
              <a:ext uri="{FF2B5EF4-FFF2-40B4-BE49-F238E27FC236}">
                <a16:creationId xmlns:a16="http://schemas.microsoft.com/office/drawing/2014/main" id="{7D99E7EC-ACA4-B348-8DB1-C9FCABEDB974}"/>
              </a:ext>
            </a:extLst>
          </p:cNvPr>
          <p:cNvGraphicFramePr>
            <a:graphicFrameLocks noGrp="1"/>
          </p:cNvGraphicFramePr>
          <p:nvPr>
            <p:extLst>
              <p:ext uri="{D42A27DB-BD31-4B8C-83A1-F6EECF244321}">
                <p14:modId xmlns:p14="http://schemas.microsoft.com/office/powerpoint/2010/main" val="1860420567"/>
              </p:ext>
            </p:extLst>
          </p:nvPr>
        </p:nvGraphicFramePr>
        <p:xfrm>
          <a:off x="390525" y="1506388"/>
          <a:ext cx="8296275" cy="5303712"/>
        </p:xfrm>
        <a:graphic>
          <a:graphicData uri="http://schemas.openxmlformats.org/drawingml/2006/table">
            <a:tbl>
              <a:tblPr firstRow="1" bandRow="1">
                <a:tableStyleId>{5C22544A-7EE6-4342-B048-85BDC9FD1C3A}</a:tableStyleId>
              </a:tblPr>
              <a:tblGrid>
                <a:gridCol w="2765425">
                  <a:extLst>
                    <a:ext uri="{9D8B030D-6E8A-4147-A177-3AD203B41FA5}">
                      <a16:colId xmlns:a16="http://schemas.microsoft.com/office/drawing/2014/main" val="482360227"/>
                    </a:ext>
                  </a:extLst>
                </a:gridCol>
                <a:gridCol w="2765425">
                  <a:extLst>
                    <a:ext uri="{9D8B030D-6E8A-4147-A177-3AD203B41FA5}">
                      <a16:colId xmlns:a16="http://schemas.microsoft.com/office/drawing/2014/main" val="2457367201"/>
                    </a:ext>
                  </a:extLst>
                </a:gridCol>
                <a:gridCol w="2765425">
                  <a:extLst>
                    <a:ext uri="{9D8B030D-6E8A-4147-A177-3AD203B41FA5}">
                      <a16:colId xmlns:a16="http://schemas.microsoft.com/office/drawing/2014/main" val="1130550840"/>
                    </a:ext>
                  </a:extLst>
                </a:gridCol>
              </a:tblGrid>
              <a:tr h="426752">
                <a:tc>
                  <a:txBody>
                    <a:bodyPr/>
                    <a:lstStyle/>
                    <a:p>
                      <a:pPr algn="ctr">
                        <a:spcAft>
                          <a:spcPts val="0"/>
                        </a:spcAft>
                      </a:pPr>
                      <a:r>
                        <a:rPr lang="it-IT" sz="900" dirty="0">
                          <a:effectLst/>
                        </a:rPr>
                        <a:t>Finalità del percorso</a:t>
                      </a:r>
                      <a:endParaRPr lang="it-IT" sz="900" dirty="0">
                        <a:effectLst/>
                        <a:latin typeface="Calibri" panose="020F0502020204030204" pitchFamily="34" charset="0"/>
                        <a:cs typeface="Times New Roman" panose="02020603050405020304" pitchFamily="18" charset="0"/>
                      </a:endParaRPr>
                    </a:p>
                  </a:txBody>
                  <a:tcPr marL="37031" marR="37031" marT="0" marB="0"/>
                </a:tc>
                <a:tc>
                  <a:txBody>
                    <a:bodyPr/>
                    <a:lstStyle/>
                    <a:p>
                      <a:pPr algn="ctr">
                        <a:spcAft>
                          <a:spcPts val="0"/>
                        </a:spcAft>
                      </a:pPr>
                      <a:r>
                        <a:rPr lang="it-IT" sz="900">
                          <a:effectLst/>
                        </a:rPr>
                        <a:t>Durata massima percorso</a:t>
                      </a:r>
                      <a:endParaRPr lang="it-IT" sz="900">
                        <a:effectLst/>
                        <a:latin typeface="Calibri" panose="020F0502020204030204" pitchFamily="34" charset="0"/>
                        <a:cs typeface="Times New Roman" panose="02020603050405020304" pitchFamily="18" charset="0"/>
                      </a:endParaRPr>
                    </a:p>
                  </a:txBody>
                  <a:tcPr marL="37031" marR="37031" marT="0" marB="0"/>
                </a:tc>
                <a:tc>
                  <a:txBody>
                    <a:bodyPr/>
                    <a:lstStyle/>
                    <a:p>
                      <a:pPr algn="ctr">
                        <a:spcAft>
                          <a:spcPts val="0"/>
                        </a:spcAft>
                      </a:pPr>
                      <a:r>
                        <a:rPr lang="it-IT" sz="900">
                          <a:effectLst/>
                        </a:rPr>
                        <a:t>Istituzione formativa che può erogare la componente esterna</a:t>
                      </a:r>
                      <a:endParaRPr lang="it-IT" sz="900">
                        <a:effectLst/>
                        <a:latin typeface="Calibri" panose="020F0502020204030204" pitchFamily="34" charset="0"/>
                        <a:cs typeface="Times New Roman" panose="02020603050405020304" pitchFamily="18" charset="0"/>
                      </a:endParaRPr>
                    </a:p>
                  </a:txBody>
                  <a:tcPr marL="37031" marR="37031" marT="0" marB="0"/>
                </a:tc>
                <a:extLst>
                  <a:ext uri="{0D108BD9-81ED-4DB2-BD59-A6C34878D82A}">
                    <a16:rowId xmlns:a16="http://schemas.microsoft.com/office/drawing/2014/main" val="3727372798"/>
                  </a:ext>
                </a:extLst>
              </a:tr>
              <a:tr h="426752">
                <a:tc>
                  <a:txBody>
                    <a:bodyPr/>
                    <a:lstStyle/>
                    <a:p>
                      <a:pPr algn="just">
                        <a:spcAft>
                          <a:spcPts val="0"/>
                        </a:spcAft>
                      </a:pPr>
                      <a:r>
                        <a:rPr lang="it-IT" sz="900">
                          <a:effectLst/>
                        </a:rPr>
                        <a:t>Conseguimento del diploma di tecnico superiore (ITS)</a:t>
                      </a:r>
                      <a:endParaRPr lang="it-IT" sz="900">
                        <a:effectLst/>
                        <a:latin typeface="Calibri" panose="020F0502020204030204" pitchFamily="34" charset="0"/>
                        <a:cs typeface="Times New Roman" panose="02020603050405020304" pitchFamily="18" charset="0"/>
                      </a:endParaRPr>
                    </a:p>
                  </a:txBody>
                  <a:tcPr marL="37031" marR="37031" marT="0" marB="0"/>
                </a:tc>
                <a:tc>
                  <a:txBody>
                    <a:bodyPr/>
                    <a:lstStyle/>
                    <a:p>
                      <a:pPr algn="ctr">
                        <a:spcAft>
                          <a:spcPts val="0"/>
                        </a:spcAft>
                      </a:pPr>
                      <a:r>
                        <a:rPr lang="it-IT" sz="900" dirty="0">
                          <a:effectLst/>
                        </a:rPr>
                        <a:t> </a:t>
                      </a:r>
                    </a:p>
                    <a:p>
                      <a:pPr algn="ctr">
                        <a:spcAft>
                          <a:spcPts val="0"/>
                        </a:spcAft>
                      </a:pPr>
                      <a:r>
                        <a:rPr lang="it-IT" sz="900" dirty="0">
                          <a:effectLst/>
                        </a:rPr>
                        <a:t> </a:t>
                      </a:r>
                    </a:p>
                    <a:p>
                      <a:pPr algn="ctr">
                        <a:spcAft>
                          <a:spcPts val="0"/>
                        </a:spcAft>
                      </a:pPr>
                      <a:r>
                        <a:rPr lang="it-IT" sz="900" dirty="0">
                          <a:effectLst/>
                        </a:rPr>
                        <a:t>1 anno</a:t>
                      </a:r>
                      <a:endParaRPr lang="it-IT" sz="900" dirty="0">
                        <a:effectLst/>
                        <a:latin typeface="Calibri" panose="020F0502020204030204" pitchFamily="34" charset="0"/>
                        <a:cs typeface="Times New Roman" panose="02020603050405020304" pitchFamily="18" charset="0"/>
                      </a:endParaRPr>
                    </a:p>
                  </a:txBody>
                  <a:tcPr marL="37031" marR="37031" marT="0" marB="0"/>
                </a:tc>
                <a:tc>
                  <a:txBody>
                    <a:bodyPr/>
                    <a:lstStyle/>
                    <a:p>
                      <a:pPr algn="just">
                        <a:spcAft>
                          <a:spcPts val="0"/>
                        </a:spcAft>
                      </a:pPr>
                      <a:r>
                        <a:rPr lang="it-IT" sz="900">
                          <a:effectLst/>
                        </a:rPr>
                        <a:t>Istituti tecnici superiori di cui agli  articoli  da  6  a  8  del Decreto del Presidente del Consiglio	dei Ministri del 25 gennaio 2008 operanti in Puglia nell’ambito della programmazione regionale.</a:t>
                      </a:r>
                      <a:endParaRPr lang="it-IT" sz="900">
                        <a:effectLst/>
                        <a:latin typeface="Calibri" panose="020F0502020204030204" pitchFamily="34" charset="0"/>
                        <a:cs typeface="Times New Roman" panose="02020603050405020304" pitchFamily="18" charset="0"/>
                      </a:endParaRPr>
                    </a:p>
                  </a:txBody>
                  <a:tcPr marL="37031" marR="37031" marT="0" marB="0"/>
                </a:tc>
                <a:extLst>
                  <a:ext uri="{0D108BD9-81ED-4DB2-BD59-A6C34878D82A}">
                    <a16:rowId xmlns:a16="http://schemas.microsoft.com/office/drawing/2014/main" val="3855519378"/>
                  </a:ext>
                </a:extLst>
              </a:tr>
              <a:tr h="426752">
                <a:tc>
                  <a:txBody>
                    <a:bodyPr/>
                    <a:lstStyle/>
                    <a:p>
                      <a:pPr algn="just">
                        <a:spcAft>
                          <a:spcPts val="0"/>
                        </a:spcAft>
                      </a:pPr>
                      <a:r>
                        <a:rPr lang="it-IT" sz="900">
                          <a:effectLst/>
                        </a:rPr>
                        <a:t>Conseguimento della laurea triennale</a:t>
                      </a:r>
                      <a:endParaRPr lang="it-IT" sz="900">
                        <a:effectLst/>
                        <a:latin typeface="Calibri" panose="020F0502020204030204" pitchFamily="34" charset="0"/>
                        <a:cs typeface="Times New Roman" panose="02020603050405020304" pitchFamily="18" charset="0"/>
                      </a:endParaRPr>
                    </a:p>
                  </a:txBody>
                  <a:tcPr marL="37031" marR="37031" marT="0" marB="0"/>
                </a:tc>
                <a:tc>
                  <a:txBody>
                    <a:bodyPr/>
                    <a:lstStyle/>
                    <a:p>
                      <a:pPr algn="ctr">
                        <a:spcAft>
                          <a:spcPts val="0"/>
                        </a:spcAft>
                      </a:pPr>
                      <a:r>
                        <a:rPr lang="it-IT" sz="900">
                          <a:effectLst/>
                        </a:rPr>
                        <a:t>3 anni</a:t>
                      </a:r>
                      <a:endParaRPr lang="it-IT" sz="900">
                        <a:effectLst/>
                        <a:latin typeface="Calibri" panose="020F0502020204030204" pitchFamily="34" charset="0"/>
                        <a:cs typeface="Times New Roman" panose="02020603050405020304" pitchFamily="18" charset="0"/>
                      </a:endParaRPr>
                    </a:p>
                  </a:txBody>
                  <a:tcPr marL="37031" marR="37031" marT="0" marB="0"/>
                </a:tc>
                <a:tc>
                  <a:txBody>
                    <a:bodyPr/>
                    <a:lstStyle/>
                    <a:p>
                      <a:pPr algn="just">
                        <a:spcAft>
                          <a:spcPts val="0"/>
                        </a:spcAft>
                      </a:pPr>
                      <a:r>
                        <a:rPr lang="it-IT" sz="900">
                          <a:effectLst/>
                        </a:rPr>
                        <a:t>Atenei abilitati al rilascio del titolo di laurea triennale.</a:t>
                      </a:r>
                      <a:endParaRPr lang="it-IT" sz="900">
                        <a:effectLst/>
                        <a:latin typeface="Calibri" panose="020F0502020204030204" pitchFamily="34" charset="0"/>
                        <a:cs typeface="Times New Roman" panose="02020603050405020304" pitchFamily="18" charset="0"/>
                      </a:endParaRPr>
                    </a:p>
                  </a:txBody>
                  <a:tcPr marL="37031" marR="37031" marT="0" marB="0"/>
                </a:tc>
                <a:extLst>
                  <a:ext uri="{0D108BD9-81ED-4DB2-BD59-A6C34878D82A}">
                    <a16:rowId xmlns:a16="http://schemas.microsoft.com/office/drawing/2014/main" val="1675343879"/>
                  </a:ext>
                </a:extLst>
              </a:tr>
              <a:tr h="426752">
                <a:tc>
                  <a:txBody>
                    <a:bodyPr/>
                    <a:lstStyle/>
                    <a:p>
                      <a:pPr algn="just">
                        <a:spcAft>
                          <a:spcPts val="0"/>
                        </a:spcAft>
                      </a:pPr>
                      <a:r>
                        <a:rPr lang="it-IT" sz="900">
                          <a:effectLst/>
                        </a:rPr>
                        <a:t>Conseguimento della laurea magistrale</a:t>
                      </a:r>
                      <a:endParaRPr lang="it-IT" sz="900">
                        <a:effectLst/>
                        <a:latin typeface="Calibri" panose="020F0502020204030204" pitchFamily="34" charset="0"/>
                        <a:cs typeface="Times New Roman" panose="02020603050405020304" pitchFamily="18" charset="0"/>
                      </a:endParaRPr>
                    </a:p>
                  </a:txBody>
                  <a:tcPr marL="37031" marR="37031" marT="0" marB="0"/>
                </a:tc>
                <a:tc>
                  <a:txBody>
                    <a:bodyPr/>
                    <a:lstStyle/>
                    <a:p>
                      <a:pPr algn="ctr">
                        <a:spcAft>
                          <a:spcPts val="0"/>
                        </a:spcAft>
                      </a:pPr>
                      <a:r>
                        <a:rPr lang="it-IT" sz="900">
                          <a:effectLst/>
                        </a:rPr>
                        <a:t>2 anni</a:t>
                      </a:r>
                      <a:endParaRPr lang="it-IT" sz="900">
                        <a:effectLst/>
                        <a:latin typeface="Calibri" panose="020F0502020204030204" pitchFamily="34" charset="0"/>
                        <a:cs typeface="Times New Roman" panose="02020603050405020304" pitchFamily="18" charset="0"/>
                      </a:endParaRPr>
                    </a:p>
                  </a:txBody>
                  <a:tcPr marL="37031" marR="37031" marT="0" marB="0"/>
                </a:tc>
                <a:tc>
                  <a:txBody>
                    <a:bodyPr/>
                    <a:lstStyle/>
                    <a:p>
                      <a:pPr algn="just">
                        <a:spcAft>
                          <a:spcPts val="0"/>
                        </a:spcAft>
                      </a:pPr>
                      <a:r>
                        <a:rPr lang="it-IT" sz="900">
                          <a:effectLst/>
                        </a:rPr>
                        <a:t>Atenei abilitati al rilascio del titolo della laurea magistrale.</a:t>
                      </a:r>
                      <a:endParaRPr lang="it-IT" sz="900">
                        <a:effectLst/>
                        <a:latin typeface="Calibri" panose="020F0502020204030204" pitchFamily="34" charset="0"/>
                        <a:cs typeface="Times New Roman" panose="02020603050405020304" pitchFamily="18" charset="0"/>
                      </a:endParaRPr>
                    </a:p>
                  </a:txBody>
                  <a:tcPr marL="37031" marR="37031" marT="0" marB="0"/>
                </a:tc>
                <a:extLst>
                  <a:ext uri="{0D108BD9-81ED-4DB2-BD59-A6C34878D82A}">
                    <a16:rowId xmlns:a16="http://schemas.microsoft.com/office/drawing/2014/main" val="385272162"/>
                  </a:ext>
                </a:extLst>
              </a:tr>
              <a:tr h="426752">
                <a:tc>
                  <a:txBody>
                    <a:bodyPr/>
                    <a:lstStyle/>
                    <a:p>
                      <a:pPr algn="just">
                        <a:spcAft>
                          <a:spcPts val="0"/>
                        </a:spcAft>
                      </a:pPr>
                      <a:r>
                        <a:rPr lang="it-IT" sz="900">
                          <a:effectLst/>
                        </a:rPr>
                        <a:t>Conseguimento della laurea a ciclo unico</a:t>
                      </a:r>
                      <a:endParaRPr lang="it-IT" sz="900">
                        <a:effectLst/>
                        <a:latin typeface="Calibri" panose="020F0502020204030204" pitchFamily="34" charset="0"/>
                        <a:cs typeface="Times New Roman" panose="02020603050405020304" pitchFamily="18" charset="0"/>
                      </a:endParaRPr>
                    </a:p>
                  </a:txBody>
                  <a:tcPr marL="37031" marR="37031" marT="0" marB="0"/>
                </a:tc>
                <a:tc>
                  <a:txBody>
                    <a:bodyPr/>
                    <a:lstStyle/>
                    <a:p>
                      <a:pPr algn="ctr">
                        <a:spcAft>
                          <a:spcPts val="0"/>
                        </a:spcAft>
                      </a:pPr>
                      <a:r>
                        <a:rPr lang="it-IT" sz="900">
                          <a:effectLst/>
                        </a:rPr>
                        <a:t>5/6 anni a seconda della durata prevista dal corso a ciclo unico</a:t>
                      </a:r>
                    </a:p>
                    <a:p>
                      <a:pPr algn="just">
                        <a:spcAft>
                          <a:spcPts val="0"/>
                        </a:spcAft>
                      </a:pPr>
                      <a:r>
                        <a:rPr lang="it-IT" sz="900">
                          <a:effectLst/>
                        </a:rPr>
                        <a:t> </a:t>
                      </a:r>
                      <a:endParaRPr lang="it-IT" sz="900">
                        <a:effectLst/>
                        <a:latin typeface="Calibri" panose="020F0502020204030204" pitchFamily="34" charset="0"/>
                        <a:cs typeface="Times New Roman" panose="02020603050405020304" pitchFamily="18" charset="0"/>
                      </a:endParaRPr>
                    </a:p>
                  </a:txBody>
                  <a:tcPr marL="37031" marR="37031" marT="0" marB="0"/>
                </a:tc>
                <a:tc>
                  <a:txBody>
                    <a:bodyPr/>
                    <a:lstStyle/>
                    <a:p>
                      <a:pPr algn="just">
                        <a:spcAft>
                          <a:spcPts val="0"/>
                        </a:spcAft>
                      </a:pPr>
                      <a:r>
                        <a:rPr lang="it-IT" sz="900">
                          <a:effectLst/>
                        </a:rPr>
                        <a:t>Atenei abilitati al rilascio del titolo di laurea a ciclo unico.</a:t>
                      </a:r>
                      <a:endParaRPr lang="it-IT" sz="900">
                        <a:effectLst/>
                        <a:latin typeface="Calibri" panose="020F0502020204030204" pitchFamily="34" charset="0"/>
                        <a:cs typeface="Times New Roman" panose="02020603050405020304" pitchFamily="18" charset="0"/>
                      </a:endParaRPr>
                    </a:p>
                  </a:txBody>
                  <a:tcPr marL="37031" marR="37031" marT="0" marB="0"/>
                </a:tc>
                <a:extLst>
                  <a:ext uri="{0D108BD9-81ED-4DB2-BD59-A6C34878D82A}">
                    <a16:rowId xmlns:a16="http://schemas.microsoft.com/office/drawing/2014/main" val="4273108097"/>
                  </a:ext>
                </a:extLst>
              </a:tr>
              <a:tr h="426752">
                <a:tc>
                  <a:txBody>
                    <a:bodyPr/>
                    <a:lstStyle/>
                    <a:p>
                      <a:pPr algn="just">
                        <a:spcAft>
                          <a:spcPts val="0"/>
                        </a:spcAft>
                      </a:pPr>
                      <a:r>
                        <a:rPr lang="it-IT" sz="900">
                          <a:effectLst/>
                        </a:rPr>
                        <a:t>Conseguimento di diplomi di alta formazione artistica, musicale o coreutica (AFAM)</a:t>
                      </a:r>
                      <a:endParaRPr lang="it-IT" sz="900">
                        <a:effectLst/>
                        <a:latin typeface="Calibri" panose="020F0502020204030204" pitchFamily="34" charset="0"/>
                        <a:cs typeface="Times New Roman" panose="02020603050405020304" pitchFamily="18" charset="0"/>
                      </a:endParaRPr>
                    </a:p>
                  </a:txBody>
                  <a:tcPr marL="37031" marR="37031" marT="0" marB="0"/>
                </a:tc>
                <a:tc>
                  <a:txBody>
                    <a:bodyPr/>
                    <a:lstStyle/>
                    <a:p>
                      <a:pPr algn="ctr">
                        <a:spcAft>
                          <a:spcPts val="0"/>
                        </a:spcAft>
                        <a:tabLst>
                          <a:tab pos="1155700" algn="l"/>
                        </a:tabLst>
                      </a:pPr>
                      <a:r>
                        <a:rPr lang="it-IT" sz="900">
                          <a:effectLst/>
                        </a:rPr>
                        <a:t>Durata ordinamentale del relativo percorso</a:t>
                      </a:r>
                      <a:endParaRPr lang="it-IT" sz="900">
                        <a:effectLst/>
                        <a:latin typeface="Calibri" panose="020F0502020204030204" pitchFamily="34" charset="0"/>
                        <a:cs typeface="Times New Roman" panose="02020603050405020304" pitchFamily="18" charset="0"/>
                      </a:endParaRPr>
                    </a:p>
                  </a:txBody>
                  <a:tcPr marL="37031" marR="37031" marT="0" marB="0"/>
                </a:tc>
                <a:tc>
                  <a:txBody>
                    <a:bodyPr/>
                    <a:lstStyle/>
                    <a:p>
                      <a:pPr algn="just">
                        <a:spcAft>
                          <a:spcPts val="0"/>
                        </a:spcAft>
                      </a:pPr>
                      <a:r>
                        <a:rPr lang="it-IT" sz="900">
                          <a:effectLst/>
                        </a:rPr>
                        <a:t>Istituzioni autorizzate a rilasciare i titoli di alta formazione artistica, musicale o coreutica (DPR 212 dell’8/07/2005).</a:t>
                      </a:r>
                      <a:endParaRPr lang="it-IT" sz="900">
                        <a:effectLst/>
                        <a:latin typeface="Calibri" panose="020F0502020204030204" pitchFamily="34" charset="0"/>
                        <a:cs typeface="Times New Roman" panose="02020603050405020304" pitchFamily="18" charset="0"/>
                      </a:endParaRPr>
                    </a:p>
                  </a:txBody>
                  <a:tcPr marL="37031" marR="37031" marT="0" marB="0"/>
                </a:tc>
                <a:extLst>
                  <a:ext uri="{0D108BD9-81ED-4DB2-BD59-A6C34878D82A}">
                    <a16:rowId xmlns:a16="http://schemas.microsoft.com/office/drawing/2014/main" val="2085489466"/>
                  </a:ext>
                </a:extLst>
              </a:tr>
              <a:tr h="426752">
                <a:tc>
                  <a:txBody>
                    <a:bodyPr/>
                    <a:lstStyle/>
                    <a:p>
                      <a:pPr algn="just">
                        <a:spcAft>
                          <a:spcPts val="0"/>
                        </a:spcAft>
                      </a:pPr>
                      <a:r>
                        <a:rPr lang="it-IT" sz="900" dirty="0">
                          <a:effectLst/>
                        </a:rPr>
                        <a:t>Conseguimento di master e short master universitari di I e II livello nonché titoli assimilabili anche nel campo dell’alta formazione (cioè approvati dai competenti Organi universitari o delle Istituzioni AFAM)</a:t>
                      </a:r>
                      <a:endParaRPr lang="it-IT" sz="900" dirty="0">
                        <a:effectLst/>
                        <a:latin typeface="Calibri" panose="020F0502020204030204" pitchFamily="34" charset="0"/>
                        <a:cs typeface="Times New Roman" panose="02020603050405020304" pitchFamily="18" charset="0"/>
                      </a:endParaRPr>
                    </a:p>
                  </a:txBody>
                  <a:tcPr marL="37031" marR="37031" marT="0" marB="0"/>
                </a:tc>
                <a:tc>
                  <a:txBody>
                    <a:bodyPr/>
                    <a:lstStyle/>
                    <a:p>
                      <a:pPr algn="ctr">
                        <a:spcAft>
                          <a:spcPts val="0"/>
                        </a:spcAft>
                      </a:pPr>
                      <a:r>
                        <a:rPr lang="it-IT" sz="900" dirty="0">
                          <a:effectLst/>
                        </a:rPr>
                        <a:t>Durata del relativo percorso</a:t>
                      </a:r>
                      <a:endParaRPr lang="it-IT" sz="900" dirty="0">
                        <a:effectLst/>
                        <a:latin typeface="Calibri" panose="020F0502020204030204" pitchFamily="34" charset="0"/>
                        <a:cs typeface="Times New Roman" panose="02020603050405020304" pitchFamily="18" charset="0"/>
                      </a:endParaRPr>
                    </a:p>
                  </a:txBody>
                  <a:tcPr marL="37031" marR="37031" marT="0" marB="0"/>
                </a:tc>
                <a:tc>
                  <a:txBody>
                    <a:bodyPr/>
                    <a:lstStyle/>
                    <a:p>
                      <a:pPr algn="just">
                        <a:spcAft>
                          <a:spcPts val="0"/>
                        </a:spcAft>
                      </a:pPr>
                      <a:r>
                        <a:rPr lang="it-IT" sz="900">
                          <a:effectLst/>
                        </a:rPr>
                        <a:t>Atenei abilitati al rilascio del titolo di master di I e II livello/short master universitari o di percorsi di Alta Formazione nonché istituzioni AFAM.</a:t>
                      </a:r>
                      <a:endParaRPr lang="it-IT" sz="900">
                        <a:effectLst/>
                        <a:latin typeface="Calibri" panose="020F0502020204030204" pitchFamily="34" charset="0"/>
                        <a:cs typeface="Times New Roman" panose="02020603050405020304" pitchFamily="18" charset="0"/>
                      </a:endParaRPr>
                    </a:p>
                  </a:txBody>
                  <a:tcPr marL="37031" marR="37031" marT="0" marB="0"/>
                </a:tc>
                <a:extLst>
                  <a:ext uri="{0D108BD9-81ED-4DB2-BD59-A6C34878D82A}">
                    <a16:rowId xmlns:a16="http://schemas.microsoft.com/office/drawing/2014/main" val="1136171028"/>
                  </a:ext>
                </a:extLst>
              </a:tr>
              <a:tr h="426752">
                <a:tc>
                  <a:txBody>
                    <a:bodyPr/>
                    <a:lstStyle/>
                    <a:p>
                      <a:pPr algn="just">
                        <a:spcAft>
                          <a:spcPts val="0"/>
                        </a:spcAft>
                      </a:pPr>
                      <a:r>
                        <a:rPr lang="it-IT" sz="900">
                          <a:effectLst/>
                        </a:rPr>
                        <a:t>Conseguimento del dottorato di ricerca</a:t>
                      </a:r>
                      <a:endParaRPr lang="it-IT" sz="900">
                        <a:effectLst/>
                        <a:latin typeface="Calibri" panose="020F0502020204030204" pitchFamily="34" charset="0"/>
                        <a:cs typeface="Times New Roman" panose="02020603050405020304" pitchFamily="18" charset="0"/>
                      </a:endParaRPr>
                    </a:p>
                  </a:txBody>
                  <a:tcPr marL="37031" marR="37031" marT="0" marB="0"/>
                </a:tc>
                <a:tc>
                  <a:txBody>
                    <a:bodyPr/>
                    <a:lstStyle/>
                    <a:p>
                      <a:pPr algn="ctr">
                        <a:spcAft>
                          <a:spcPts val="0"/>
                        </a:spcAft>
                      </a:pPr>
                      <a:r>
                        <a:rPr lang="it-IT" sz="900">
                          <a:effectLst/>
                        </a:rPr>
                        <a:t>3 anni</a:t>
                      </a:r>
                      <a:endParaRPr lang="it-IT" sz="900">
                        <a:effectLst/>
                        <a:latin typeface="Calibri" panose="020F0502020204030204" pitchFamily="34" charset="0"/>
                        <a:cs typeface="Times New Roman" panose="02020603050405020304" pitchFamily="18" charset="0"/>
                      </a:endParaRPr>
                    </a:p>
                  </a:txBody>
                  <a:tcPr marL="37031" marR="37031" marT="0" marB="0"/>
                </a:tc>
                <a:tc>
                  <a:txBody>
                    <a:bodyPr/>
                    <a:lstStyle/>
                    <a:p>
                      <a:pPr algn="just">
                        <a:spcAft>
                          <a:spcPts val="0"/>
                        </a:spcAft>
                      </a:pPr>
                      <a:r>
                        <a:rPr lang="it-IT" sz="900">
                          <a:effectLst/>
                        </a:rPr>
                        <a:t>Atenei abilitati al rilascio del titolo di dottore di ricerca. </a:t>
                      </a:r>
                      <a:endParaRPr lang="it-IT" sz="900">
                        <a:effectLst/>
                        <a:latin typeface="Calibri" panose="020F0502020204030204" pitchFamily="34" charset="0"/>
                        <a:cs typeface="Times New Roman" panose="02020603050405020304" pitchFamily="18" charset="0"/>
                      </a:endParaRPr>
                    </a:p>
                  </a:txBody>
                  <a:tcPr marL="37031" marR="37031" marT="0" marB="0"/>
                </a:tc>
                <a:extLst>
                  <a:ext uri="{0D108BD9-81ED-4DB2-BD59-A6C34878D82A}">
                    <a16:rowId xmlns:a16="http://schemas.microsoft.com/office/drawing/2014/main" val="2034603875"/>
                  </a:ext>
                </a:extLst>
              </a:tr>
              <a:tr h="426752">
                <a:tc>
                  <a:txBody>
                    <a:bodyPr/>
                    <a:lstStyle/>
                    <a:p>
                      <a:pPr algn="just">
                        <a:spcAft>
                          <a:spcPts val="0"/>
                        </a:spcAft>
                      </a:pPr>
                      <a:r>
                        <a:rPr lang="it-IT" sz="900" dirty="0">
                          <a:effectLst/>
                        </a:rPr>
                        <a:t>Svolgimento di attività di ricerca</a:t>
                      </a:r>
                      <a:endParaRPr lang="it-IT" sz="900" dirty="0">
                        <a:effectLst/>
                        <a:latin typeface="Calibri" panose="020F0502020204030204" pitchFamily="34" charset="0"/>
                        <a:cs typeface="Times New Roman" panose="02020603050405020304" pitchFamily="18" charset="0"/>
                      </a:endParaRPr>
                    </a:p>
                  </a:txBody>
                  <a:tcPr marL="37031" marR="37031" marT="0" marB="0"/>
                </a:tc>
                <a:tc>
                  <a:txBody>
                    <a:bodyPr/>
                    <a:lstStyle/>
                    <a:p>
                      <a:pPr algn="just">
                        <a:spcAft>
                          <a:spcPts val="0"/>
                        </a:spcAft>
                      </a:pPr>
                      <a:r>
                        <a:rPr lang="it-IT" sz="900">
                          <a:effectLst/>
                        </a:rPr>
                        <a:t>Durata definita dal PFI per il completamento del progetto di ricerca, comunque non inferiore nel minimo a 6 mesi e non superiore nel massimo a 3 anni fatto salvo quanto previsto dal comma 4 del presente articolo.</a:t>
                      </a:r>
                      <a:endParaRPr lang="it-IT" sz="900">
                        <a:effectLst/>
                        <a:latin typeface="Calibri" panose="020F0502020204030204" pitchFamily="34" charset="0"/>
                        <a:cs typeface="Times New Roman" panose="02020603050405020304" pitchFamily="18" charset="0"/>
                      </a:endParaRPr>
                    </a:p>
                  </a:txBody>
                  <a:tcPr marL="37031" marR="37031" marT="0" marB="0"/>
                </a:tc>
                <a:tc>
                  <a:txBody>
                    <a:bodyPr/>
                    <a:lstStyle/>
                    <a:p>
                      <a:pPr algn="just">
                        <a:spcAft>
                          <a:spcPts val="0"/>
                        </a:spcAft>
                      </a:pPr>
                      <a:r>
                        <a:rPr lang="it-IT" sz="900">
                          <a:effectLst/>
                        </a:rPr>
                        <a:t>- Istituzioni formative ed enti di ricerca in possesso di un riconoscimento istituzionale di rilevanza comunitaria, nazionale o regionale, aventi come oggetto la promozione delle attività imprenditoriali, del lavoro, dell’innovazione (organizzativa, di processo e di prodotto) e del trasferimento tecnologico;</a:t>
                      </a:r>
                    </a:p>
                    <a:p>
                      <a:pPr algn="just">
                        <a:spcAft>
                          <a:spcPts val="0"/>
                        </a:spcAft>
                      </a:pPr>
                      <a:r>
                        <a:rPr lang="it-IT" sz="900">
                          <a:effectLst/>
                        </a:rPr>
                        <a:t>- Atenei abilitati al rilascio di titoli accademici.</a:t>
                      </a:r>
                      <a:endParaRPr lang="it-IT" sz="900">
                        <a:effectLst/>
                        <a:latin typeface="Calibri" panose="020F0502020204030204" pitchFamily="34" charset="0"/>
                        <a:cs typeface="Times New Roman" panose="02020603050405020304" pitchFamily="18" charset="0"/>
                      </a:endParaRPr>
                    </a:p>
                  </a:txBody>
                  <a:tcPr marL="37031" marR="37031" marT="0" marB="0"/>
                </a:tc>
                <a:extLst>
                  <a:ext uri="{0D108BD9-81ED-4DB2-BD59-A6C34878D82A}">
                    <a16:rowId xmlns:a16="http://schemas.microsoft.com/office/drawing/2014/main" val="455503486"/>
                  </a:ext>
                </a:extLst>
              </a:tr>
              <a:tr h="426752">
                <a:tc>
                  <a:txBody>
                    <a:bodyPr/>
                    <a:lstStyle/>
                    <a:p>
                      <a:pPr algn="just">
                        <a:spcAft>
                          <a:spcPts val="0"/>
                        </a:spcAft>
                      </a:pPr>
                      <a:r>
                        <a:rPr lang="it-IT" sz="900" dirty="0">
                          <a:effectLst/>
                        </a:rPr>
                        <a:t>Praticantato per l’accesso alle professioni </a:t>
                      </a:r>
                      <a:r>
                        <a:rPr lang="it-IT" sz="900" dirty="0" err="1">
                          <a:effectLst/>
                        </a:rPr>
                        <a:t>ordinistiche</a:t>
                      </a:r>
                      <a:endParaRPr lang="it-IT" sz="900" dirty="0">
                        <a:effectLst/>
                        <a:latin typeface="Calibri" panose="020F0502020204030204" pitchFamily="34" charset="0"/>
                        <a:cs typeface="Times New Roman" panose="02020603050405020304" pitchFamily="18" charset="0"/>
                      </a:endParaRPr>
                    </a:p>
                  </a:txBody>
                  <a:tcPr marL="37031" marR="37031" marT="0" marB="0"/>
                </a:tc>
                <a:tc>
                  <a:txBody>
                    <a:bodyPr/>
                    <a:lstStyle/>
                    <a:p>
                      <a:pPr algn="just">
                        <a:spcAft>
                          <a:spcPts val="0"/>
                        </a:spcAft>
                      </a:pPr>
                      <a:r>
                        <a:rPr lang="it-IT" sz="900" dirty="0">
                          <a:effectLst/>
                        </a:rPr>
                        <a:t>La durata massima, indicata nel PFI, è definita in rapporto al conseguimento dell’attestato di compiuta pratica necessario per l’ammissione all’esame di Stato ed in coerenza con i rispettivi ordinamenti professionali/contrattazione collettiva nazionale.</a:t>
                      </a:r>
                      <a:endParaRPr lang="it-IT" sz="900" dirty="0">
                        <a:effectLst/>
                        <a:latin typeface="Calibri" panose="020F0502020204030204" pitchFamily="34" charset="0"/>
                        <a:cs typeface="Times New Roman" panose="02020603050405020304" pitchFamily="18" charset="0"/>
                      </a:endParaRPr>
                    </a:p>
                  </a:txBody>
                  <a:tcPr marL="37031" marR="37031" marT="0" marB="0"/>
                </a:tc>
                <a:tc>
                  <a:txBody>
                    <a:bodyPr/>
                    <a:lstStyle/>
                    <a:p>
                      <a:pPr algn="just">
                        <a:spcAft>
                          <a:spcPts val="0"/>
                        </a:spcAft>
                      </a:pPr>
                      <a:r>
                        <a:rPr lang="it-IT" sz="900" dirty="0">
                          <a:effectLst/>
                        </a:rPr>
                        <a:t>- Istituzioni formative in possesso di un riconoscimento istituzionale di rilevanza comunitaria, nazionale o regionale.</a:t>
                      </a:r>
                    </a:p>
                    <a:p>
                      <a:pPr algn="just">
                        <a:spcAft>
                          <a:spcPts val="0"/>
                        </a:spcAft>
                      </a:pPr>
                      <a:r>
                        <a:rPr lang="it-IT" sz="900" dirty="0">
                          <a:effectLst/>
                        </a:rPr>
                        <a:t> </a:t>
                      </a:r>
                      <a:endParaRPr lang="it-IT" sz="900" dirty="0">
                        <a:effectLst/>
                        <a:latin typeface="Calibri" panose="020F0502020204030204" pitchFamily="34" charset="0"/>
                        <a:cs typeface="Times New Roman" panose="02020603050405020304" pitchFamily="18" charset="0"/>
                      </a:endParaRPr>
                    </a:p>
                  </a:txBody>
                  <a:tcPr marL="37031" marR="37031" marT="0" marB="0"/>
                </a:tc>
                <a:extLst>
                  <a:ext uri="{0D108BD9-81ED-4DB2-BD59-A6C34878D82A}">
                    <a16:rowId xmlns:a16="http://schemas.microsoft.com/office/drawing/2014/main" val="812027095"/>
                  </a:ext>
                </a:extLst>
              </a:tr>
            </a:tbl>
          </a:graphicData>
        </a:graphic>
      </p:graphicFrame>
    </p:spTree>
    <p:extLst>
      <p:ext uri="{BB962C8B-B14F-4D97-AF65-F5344CB8AC3E}">
        <p14:creationId xmlns:p14="http://schemas.microsoft.com/office/powerpoint/2010/main" val="1224307377"/>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pPr algn="just"/>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198</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3" name="Tabella 2">
            <a:extLst>
              <a:ext uri="{FF2B5EF4-FFF2-40B4-BE49-F238E27FC236}">
                <a16:creationId xmlns:a16="http://schemas.microsoft.com/office/drawing/2014/main" id="{7C55CD7F-293F-3340-BD57-D94B4C32CA6F}"/>
              </a:ext>
            </a:extLst>
          </p:cNvPr>
          <p:cNvGraphicFramePr>
            <a:graphicFrameLocks noGrp="1"/>
          </p:cNvGraphicFramePr>
          <p:nvPr>
            <p:extLst>
              <p:ext uri="{D42A27DB-BD31-4B8C-83A1-F6EECF244321}">
                <p14:modId xmlns:p14="http://schemas.microsoft.com/office/powerpoint/2010/main" val="3749457653"/>
              </p:ext>
            </p:extLst>
          </p:nvPr>
        </p:nvGraphicFramePr>
        <p:xfrm>
          <a:off x="468313" y="1929170"/>
          <a:ext cx="8218487" cy="375412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229152820"/>
                    </a:ext>
                  </a:extLst>
                </a:gridCol>
              </a:tblGrid>
              <a:tr h="370840">
                <a:tc>
                  <a:txBody>
                    <a:bodyPr/>
                    <a:lstStyle/>
                    <a:p>
                      <a:endParaRPr lang="it-IT" dirty="0"/>
                    </a:p>
                  </a:txBody>
                  <a:tcPr/>
                </a:tc>
                <a:extLst>
                  <a:ext uri="{0D108BD9-81ED-4DB2-BD59-A6C34878D82A}">
                    <a16:rowId xmlns:a16="http://schemas.microsoft.com/office/drawing/2014/main" val="3015616770"/>
                  </a:ext>
                </a:extLst>
              </a:tr>
              <a:tr h="370840">
                <a:tc>
                  <a:txBody>
                    <a:bodyPr/>
                    <a:lstStyle/>
                    <a:p>
                      <a:pPr algn="just"/>
                      <a:endParaRPr lang="it-IT" altLang="it-IT" sz="1800" dirty="0">
                        <a:solidFill>
                          <a:schemeClr val="bg1"/>
                        </a:solidFill>
                      </a:endParaRPr>
                    </a:p>
                    <a:p>
                      <a:pPr lvl="0" algn="just">
                        <a:spcBef>
                          <a:spcPct val="0"/>
                        </a:spcBef>
                      </a:pPr>
                      <a:r>
                        <a:rPr lang="it-IT" altLang="it-IT" sz="1800" dirty="0">
                          <a:solidFill>
                            <a:schemeClr val="bg1"/>
                          </a:solidFill>
                          <a:ea typeface="Calibri" panose="020F0502020204030204" pitchFamily="34" charset="0"/>
                          <a:cs typeface="Times New Roman" panose="02020603050405020304" pitchFamily="18" charset="0"/>
                        </a:rPr>
                        <a:t>La durata del contratto di apprendistato per attività di ricerca può essere prorogata fino ad un anno, per iscritto e previo aggiornamento del piano formativo individuale, in presenza di particolari esigenze legate al progetto di ricerca.</a:t>
                      </a:r>
                    </a:p>
                    <a:p>
                      <a:pPr lvl="0" algn="just">
                        <a:spcBef>
                          <a:spcPct val="0"/>
                        </a:spcBef>
                      </a:pPr>
                      <a:endParaRPr lang="it-IT" altLang="it-IT" sz="1800" dirty="0">
                        <a:solidFill>
                          <a:schemeClr val="bg1"/>
                        </a:solidFill>
                        <a:ea typeface="Times New Roman" panose="02020603050405020304" pitchFamily="18" charset="0"/>
                        <a:cs typeface="Courier New" panose="02070309020205020404" pitchFamily="49" charset="0"/>
                      </a:endParaRPr>
                    </a:p>
                    <a:p>
                      <a:pPr lvl="0" algn="just">
                        <a:spcBef>
                          <a:spcPct val="0"/>
                        </a:spcBef>
                      </a:pPr>
                      <a:r>
                        <a:rPr lang="it-IT" altLang="it-IT" sz="1800" dirty="0">
                          <a:solidFill>
                            <a:schemeClr val="bg1"/>
                          </a:solidFill>
                          <a:ea typeface="Times New Roman" panose="02020603050405020304" pitchFamily="18" charset="0"/>
                          <a:cs typeface="Courier New" panose="02070309020205020404" pitchFamily="49" charset="0"/>
                        </a:rPr>
                        <a:t>La previsione di ulteriori cause di proroga del</a:t>
                      </a:r>
                      <a:r>
                        <a:rPr lang="it-IT" altLang="it-IT" sz="1800" dirty="0">
                          <a:solidFill>
                            <a:schemeClr val="bg1"/>
                          </a:solidFill>
                          <a:ea typeface="Times New Roman" panose="02020603050405020304" pitchFamily="18" charset="0"/>
                          <a:cs typeface="Times New Roman" panose="02020603050405020304" pitchFamily="18" charset="0"/>
                        </a:rPr>
                        <a:t> periodo di apprendistato in caso di malattia, infortunio o altra causa </a:t>
                      </a:r>
                      <a:r>
                        <a:rPr lang="it-IT" altLang="it-IT" sz="1800" dirty="0">
                          <a:solidFill>
                            <a:schemeClr val="bg1"/>
                          </a:solidFill>
                          <a:ea typeface="Times New Roman" panose="02020603050405020304" pitchFamily="18" charset="0"/>
                          <a:cs typeface="Calibri" panose="020F0502020204030204" pitchFamily="34" charset="0"/>
                        </a:rPr>
                        <a:t>di sospensione involontaria del lavoro, di durata superiore a trenta giorni è, come previsto dall’art.42, comma 5, </a:t>
                      </a:r>
                      <a:r>
                        <a:rPr lang="it-IT" altLang="it-IT" sz="1800" dirty="0" err="1">
                          <a:solidFill>
                            <a:schemeClr val="bg1"/>
                          </a:solidFill>
                          <a:ea typeface="Times New Roman" panose="02020603050405020304" pitchFamily="18" charset="0"/>
                          <a:cs typeface="Calibri" panose="020F0502020204030204" pitchFamily="34" charset="0"/>
                        </a:rPr>
                        <a:t>let</a:t>
                      </a:r>
                      <a:r>
                        <a:rPr lang="it-IT" altLang="it-IT" sz="1800" dirty="0">
                          <a:solidFill>
                            <a:schemeClr val="bg1"/>
                          </a:solidFill>
                          <a:ea typeface="Times New Roman" panose="02020603050405020304" pitchFamily="18" charset="0"/>
                          <a:cs typeface="Calibri" panose="020F0502020204030204" pitchFamily="34" charset="0"/>
                        </a:rPr>
                        <a:t>. g) del D.Lgs.81/2015, affidata alle eventuali previsioni degli   accordi  interconfederali ovvero ai contratti collettivi nazionali di  lavoro  stipulati  dalle associazioni  sindacali  comparativamente  più rappresentative  sul piano nazionale.</a:t>
                      </a:r>
                      <a:r>
                        <a:rPr lang="it-IT" altLang="it-IT" sz="1800" dirty="0">
                          <a:solidFill>
                            <a:schemeClr val="bg1"/>
                          </a:solidFill>
                        </a:rPr>
                        <a:t> </a:t>
                      </a:r>
                    </a:p>
                    <a:p>
                      <a:endParaRPr lang="it-IT" dirty="0"/>
                    </a:p>
                  </a:txBody>
                  <a:tcPr/>
                </a:tc>
                <a:extLst>
                  <a:ext uri="{0D108BD9-81ED-4DB2-BD59-A6C34878D82A}">
                    <a16:rowId xmlns:a16="http://schemas.microsoft.com/office/drawing/2014/main" val="3142501162"/>
                  </a:ext>
                </a:extLst>
              </a:tr>
            </a:tbl>
          </a:graphicData>
        </a:graphic>
      </p:graphicFrame>
    </p:spTree>
    <p:extLst>
      <p:ext uri="{BB962C8B-B14F-4D97-AF65-F5344CB8AC3E}">
        <p14:creationId xmlns:p14="http://schemas.microsoft.com/office/powerpoint/2010/main" val="3936596539"/>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pPr algn="just"/>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199</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
        <p:nvSpPr>
          <p:cNvPr id="8" name="Freccia destra 7">
            <a:extLst>
              <a:ext uri="{FF2B5EF4-FFF2-40B4-BE49-F238E27FC236}">
                <a16:creationId xmlns:a16="http://schemas.microsoft.com/office/drawing/2014/main" id="{BC7A0FAD-62A2-F840-8D5F-7D0407F22753}"/>
              </a:ext>
            </a:extLst>
          </p:cNvPr>
          <p:cNvSpPr/>
          <p:nvPr/>
        </p:nvSpPr>
        <p:spPr>
          <a:xfrm>
            <a:off x="4594492" y="4003148"/>
            <a:ext cx="2850616"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aphicFrame>
        <p:nvGraphicFramePr>
          <p:cNvPr id="3" name="Tabella 2">
            <a:extLst>
              <a:ext uri="{FF2B5EF4-FFF2-40B4-BE49-F238E27FC236}">
                <a16:creationId xmlns:a16="http://schemas.microsoft.com/office/drawing/2014/main" id="{B3787756-0070-E143-B17F-07FCDF873D4E}"/>
              </a:ext>
            </a:extLst>
          </p:cNvPr>
          <p:cNvGraphicFramePr>
            <a:graphicFrameLocks noGrp="1"/>
          </p:cNvGraphicFramePr>
          <p:nvPr>
            <p:extLst>
              <p:ext uri="{D42A27DB-BD31-4B8C-83A1-F6EECF244321}">
                <p14:modId xmlns:p14="http://schemas.microsoft.com/office/powerpoint/2010/main" val="2928159922"/>
              </p:ext>
            </p:extLst>
          </p:nvPr>
        </p:nvGraphicFramePr>
        <p:xfrm>
          <a:off x="468313" y="1765325"/>
          <a:ext cx="8296275" cy="2103120"/>
        </p:xfrm>
        <a:graphic>
          <a:graphicData uri="http://schemas.openxmlformats.org/drawingml/2006/table">
            <a:tbl>
              <a:tblPr firstRow="1" bandRow="1">
                <a:tableStyleId>{5C22544A-7EE6-4342-B048-85BDC9FD1C3A}</a:tableStyleId>
              </a:tblPr>
              <a:tblGrid>
                <a:gridCol w="8296275">
                  <a:extLst>
                    <a:ext uri="{9D8B030D-6E8A-4147-A177-3AD203B41FA5}">
                      <a16:colId xmlns:a16="http://schemas.microsoft.com/office/drawing/2014/main" val="2980330962"/>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800" b="1" dirty="0">
                          <a:solidFill>
                            <a:schemeClr val="tx1"/>
                          </a:solidFill>
                        </a:rPr>
                        <a:t>REQUISITI DESTINATARI, STANDARD FORMATIVI, LIMITI DI DURATA DELLA FORMAZIONE ESTERNA</a:t>
                      </a:r>
                      <a:endParaRPr lang="it-IT" sz="1800" dirty="0">
                        <a:solidFill>
                          <a:schemeClr val="tx1"/>
                        </a:solidFill>
                      </a:endParaRPr>
                    </a:p>
                    <a:p>
                      <a:endParaRPr lang="it-IT" dirty="0"/>
                    </a:p>
                  </a:txBody>
                  <a:tcPr/>
                </a:tc>
                <a:extLst>
                  <a:ext uri="{0D108BD9-81ED-4DB2-BD59-A6C34878D82A}">
                    <a16:rowId xmlns:a16="http://schemas.microsoft.com/office/drawing/2014/main" val="2795364795"/>
                  </a:ext>
                </a:extLst>
              </a:tr>
              <a:tr h="370840">
                <a:tc>
                  <a:txBody>
                    <a:bodyPr/>
                    <a:lstStyle/>
                    <a:p>
                      <a:pPr algn="just"/>
                      <a:r>
                        <a:rPr lang="it-IT" sz="1800" dirty="0">
                          <a:solidFill>
                            <a:schemeClr val="bg1"/>
                          </a:solidFill>
                        </a:rPr>
                        <a:t>Per ciascuna tipologia di percorso formativo, i requisiti di cui devono essere in possesso i destinatari del contratto di apprendistato, gli standard formativi ed i limiti di durata massima della formazione esterna sono così definiti:</a:t>
                      </a:r>
                    </a:p>
                    <a:p>
                      <a:endParaRPr lang="it-IT" dirty="0"/>
                    </a:p>
                  </a:txBody>
                  <a:tcPr/>
                </a:tc>
                <a:extLst>
                  <a:ext uri="{0D108BD9-81ED-4DB2-BD59-A6C34878D82A}">
                    <a16:rowId xmlns:a16="http://schemas.microsoft.com/office/drawing/2014/main" val="576314062"/>
                  </a:ext>
                </a:extLst>
              </a:tr>
            </a:tbl>
          </a:graphicData>
        </a:graphic>
      </p:graphicFrame>
    </p:spTree>
    <p:extLst>
      <p:ext uri="{BB962C8B-B14F-4D97-AF65-F5344CB8AC3E}">
        <p14:creationId xmlns:p14="http://schemas.microsoft.com/office/powerpoint/2010/main" val="277449527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pPr algn="just"/>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200</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3" name="Tabella 2">
            <a:extLst>
              <a:ext uri="{FF2B5EF4-FFF2-40B4-BE49-F238E27FC236}">
                <a16:creationId xmlns:a16="http://schemas.microsoft.com/office/drawing/2014/main" id="{409EE9DB-BE46-8247-AEBF-9ABCFF117CC4}"/>
              </a:ext>
            </a:extLst>
          </p:cNvPr>
          <p:cNvGraphicFramePr>
            <a:graphicFrameLocks noGrp="1"/>
          </p:cNvGraphicFramePr>
          <p:nvPr>
            <p:extLst>
              <p:ext uri="{D42A27DB-BD31-4B8C-83A1-F6EECF244321}">
                <p14:modId xmlns:p14="http://schemas.microsoft.com/office/powerpoint/2010/main" val="3701645286"/>
              </p:ext>
            </p:extLst>
          </p:nvPr>
        </p:nvGraphicFramePr>
        <p:xfrm>
          <a:off x="476263" y="1501923"/>
          <a:ext cx="8424168" cy="5733471"/>
        </p:xfrm>
        <a:graphic>
          <a:graphicData uri="http://schemas.openxmlformats.org/drawingml/2006/table">
            <a:tbl>
              <a:tblPr firstRow="1" bandRow="1">
                <a:tableStyleId>{5C22544A-7EE6-4342-B048-85BDC9FD1C3A}</a:tableStyleId>
              </a:tblPr>
              <a:tblGrid>
                <a:gridCol w="2106042">
                  <a:extLst>
                    <a:ext uri="{9D8B030D-6E8A-4147-A177-3AD203B41FA5}">
                      <a16:colId xmlns:a16="http://schemas.microsoft.com/office/drawing/2014/main" val="989965318"/>
                    </a:ext>
                  </a:extLst>
                </a:gridCol>
                <a:gridCol w="2106042">
                  <a:extLst>
                    <a:ext uri="{9D8B030D-6E8A-4147-A177-3AD203B41FA5}">
                      <a16:colId xmlns:a16="http://schemas.microsoft.com/office/drawing/2014/main" val="109858645"/>
                    </a:ext>
                  </a:extLst>
                </a:gridCol>
                <a:gridCol w="2106042">
                  <a:extLst>
                    <a:ext uri="{9D8B030D-6E8A-4147-A177-3AD203B41FA5}">
                      <a16:colId xmlns:a16="http://schemas.microsoft.com/office/drawing/2014/main" val="3628426679"/>
                    </a:ext>
                  </a:extLst>
                </a:gridCol>
                <a:gridCol w="2106042">
                  <a:extLst>
                    <a:ext uri="{9D8B030D-6E8A-4147-A177-3AD203B41FA5}">
                      <a16:colId xmlns:a16="http://schemas.microsoft.com/office/drawing/2014/main" val="3119657830"/>
                    </a:ext>
                  </a:extLst>
                </a:gridCol>
              </a:tblGrid>
              <a:tr h="612831">
                <a:tc>
                  <a:txBody>
                    <a:bodyPr/>
                    <a:lstStyle/>
                    <a:p>
                      <a:pPr algn="ctr">
                        <a:spcAft>
                          <a:spcPts val="0"/>
                        </a:spcAft>
                      </a:pPr>
                      <a:r>
                        <a:rPr lang="it-IT" sz="1050" dirty="0">
                          <a:solidFill>
                            <a:schemeClr val="bg1"/>
                          </a:solidFill>
                          <a:effectLst/>
                        </a:rPr>
                        <a:t>Finalità del percorso</a:t>
                      </a:r>
                      <a:endParaRPr lang="it-IT" sz="1050" dirty="0">
                        <a:solidFill>
                          <a:schemeClr val="bg1"/>
                        </a:solidFill>
                        <a:effectLst/>
                        <a:latin typeface="Calibri" panose="020F0502020204030204" pitchFamily="34" charset="0"/>
                        <a:cs typeface="Times New Roman" panose="02020603050405020304" pitchFamily="18" charset="0"/>
                      </a:endParaRPr>
                    </a:p>
                  </a:txBody>
                  <a:tcPr marL="23738" marR="23738" marT="0" marB="0"/>
                </a:tc>
                <a:tc>
                  <a:txBody>
                    <a:bodyPr/>
                    <a:lstStyle/>
                    <a:p>
                      <a:pPr algn="ctr">
                        <a:spcAft>
                          <a:spcPts val="0"/>
                        </a:spcAft>
                      </a:pPr>
                      <a:r>
                        <a:rPr lang="it-IT" sz="1050" dirty="0">
                          <a:solidFill>
                            <a:schemeClr val="bg1"/>
                          </a:solidFill>
                          <a:effectLst/>
                        </a:rPr>
                        <a:t>Requisiti destinatari</a:t>
                      </a:r>
                      <a:endParaRPr lang="it-IT" sz="1050" dirty="0">
                        <a:solidFill>
                          <a:schemeClr val="bg1"/>
                        </a:solidFill>
                        <a:effectLst/>
                        <a:latin typeface="Calibri" panose="020F0502020204030204" pitchFamily="34" charset="0"/>
                        <a:cs typeface="Times New Roman" panose="02020603050405020304" pitchFamily="18" charset="0"/>
                      </a:endParaRPr>
                    </a:p>
                  </a:txBody>
                  <a:tcPr marL="23738" marR="23738" marT="0" marB="0"/>
                </a:tc>
                <a:tc>
                  <a:txBody>
                    <a:bodyPr/>
                    <a:lstStyle/>
                    <a:p>
                      <a:pPr algn="ctr">
                        <a:spcAft>
                          <a:spcPts val="0"/>
                        </a:spcAft>
                      </a:pPr>
                      <a:r>
                        <a:rPr lang="it-IT" sz="1050">
                          <a:solidFill>
                            <a:schemeClr val="bg1"/>
                          </a:solidFill>
                          <a:effectLst/>
                        </a:rPr>
                        <a:t>Standard Formativi (</a:t>
                      </a:r>
                      <a:r>
                        <a:rPr lang="it-IT" sz="1050" u="sng">
                          <a:solidFill>
                            <a:schemeClr val="bg1"/>
                          </a:solidFill>
                          <a:effectLst/>
                        </a:rPr>
                        <a:t>SF</a:t>
                      </a:r>
                      <a:r>
                        <a:rPr lang="it-IT" sz="1050">
                          <a:solidFill>
                            <a:schemeClr val="bg1"/>
                          </a:solidFill>
                          <a:effectLst/>
                        </a:rPr>
                        <a:t>)</a:t>
                      </a:r>
                    </a:p>
                    <a:p>
                      <a:pPr algn="ctr">
                        <a:spcAft>
                          <a:spcPts val="0"/>
                        </a:spcAft>
                      </a:pPr>
                      <a:r>
                        <a:rPr lang="it-IT" sz="1050">
                          <a:solidFill>
                            <a:schemeClr val="bg1"/>
                          </a:solidFill>
                          <a:effectLst/>
                        </a:rPr>
                        <a:t>e</a:t>
                      </a:r>
                    </a:p>
                    <a:p>
                      <a:pPr algn="ctr">
                        <a:spcAft>
                          <a:spcPts val="0"/>
                        </a:spcAft>
                      </a:pPr>
                      <a:r>
                        <a:rPr lang="it-IT" sz="1050">
                          <a:solidFill>
                            <a:schemeClr val="bg1"/>
                          </a:solidFill>
                          <a:effectLst/>
                        </a:rPr>
                        <a:t>Risultati di apprendimento (</a:t>
                      </a:r>
                      <a:r>
                        <a:rPr lang="it-IT" sz="1050" u="sng">
                          <a:solidFill>
                            <a:schemeClr val="bg1"/>
                          </a:solidFill>
                          <a:effectLst/>
                        </a:rPr>
                        <a:t>RA</a:t>
                      </a:r>
                      <a:r>
                        <a:rPr lang="it-IT" sz="1050">
                          <a:solidFill>
                            <a:schemeClr val="bg1"/>
                          </a:solidFill>
                          <a:effectLst/>
                        </a:rPr>
                        <a:t>)</a:t>
                      </a:r>
                      <a:endParaRPr lang="it-IT" sz="1050">
                        <a:solidFill>
                          <a:schemeClr val="bg1"/>
                        </a:solidFill>
                        <a:effectLst/>
                        <a:latin typeface="Calibri" panose="020F0502020204030204" pitchFamily="34" charset="0"/>
                        <a:cs typeface="Times New Roman" panose="02020603050405020304" pitchFamily="18" charset="0"/>
                      </a:endParaRPr>
                    </a:p>
                  </a:txBody>
                  <a:tcPr marL="23738" marR="23738" marT="0" marB="0"/>
                </a:tc>
                <a:tc>
                  <a:txBody>
                    <a:bodyPr/>
                    <a:lstStyle/>
                    <a:p>
                      <a:pPr algn="ctr">
                        <a:spcAft>
                          <a:spcPts val="0"/>
                        </a:spcAft>
                      </a:pPr>
                      <a:r>
                        <a:rPr lang="it-IT" sz="1050">
                          <a:solidFill>
                            <a:schemeClr val="bg1"/>
                          </a:solidFill>
                          <a:effectLst/>
                        </a:rPr>
                        <a:t>Limiti durata formazione esterna in rapporto all’orario obbligatorio del percorso formativo</a:t>
                      </a:r>
                      <a:endParaRPr lang="it-IT" sz="1050">
                        <a:solidFill>
                          <a:schemeClr val="bg1"/>
                        </a:solidFill>
                        <a:effectLst/>
                        <a:latin typeface="Calibri" panose="020F0502020204030204" pitchFamily="34" charset="0"/>
                        <a:cs typeface="Times New Roman" panose="02020603050405020304" pitchFamily="18" charset="0"/>
                      </a:endParaRPr>
                    </a:p>
                  </a:txBody>
                  <a:tcPr marL="23738" marR="23738" marT="0" marB="0"/>
                </a:tc>
                <a:extLst>
                  <a:ext uri="{0D108BD9-81ED-4DB2-BD59-A6C34878D82A}">
                    <a16:rowId xmlns:a16="http://schemas.microsoft.com/office/drawing/2014/main" val="3819432834"/>
                  </a:ext>
                </a:extLst>
              </a:tr>
              <a:tr h="612831">
                <a:tc>
                  <a:txBody>
                    <a:bodyPr/>
                    <a:lstStyle/>
                    <a:p>
                      <a:pPr algn="just">
                        <a:spcAft>
                          <a:spcPts val="0"/>
                        </a:spcAft>
                      </a:pPr>
                      <a:r>
                        <a:rPr lang="it-IT" sz="1050" dirty="0">
                          <a:solidFill>
                            <a:schemeClr val="bg1"/>
                          </a:solidFill>
                          <a:effectLst/>
                        </a:rPr>
                        <a:t>Conseguimento del diploma di tecnico superiore (ITS)</a:t>
                      </a:r>
                      <a:endParaRPr lang="it-IT" sz="1050" dirty="0">
                        <a:solidFill>
                          <a:schemeClr val="bg1"/>
                        </a:solidFill>
                        <a:effectLst/>
                        <a:latin typeface="Calibri" panose="020F0502020204030204" pitchFamily="34" charset="0"/>
                        <a:cs typeface="Times New Roman" panose="02020603050405020304" pitchFamily="18" charset="0"/>
                      </a:endParaRPr>
                    </a:p>
                  </a:txBody>
                  <a:tcPr marL="23738" marR="23738" marT="0" marB="0"/>
                </a:tc>
                <a:tc>
                  <a:txBody>
                    <a:bodyPr/>
                    <a:lstStyle/>
                    <a:p>
                      <a:pPr algn="just">
                        <a:spcAft>
                          <a:spcPts val="0"/>
                        </a:spcAft>
                      </a:pPr>
                      <a:r>
                        <a:rPr lang="it-IT" sz="1050" dirty="0">
                          <a:solidFill>
                            <a:schemeClr val="bg1"/>
                          </a:solidFill>
                          <a:effectLst/>
                        </a:rPr>
                        <a:t>Iscrizione al secondo anno dell’Istituto Tecnico Superiore.</a:t>
                      </a:r>
                      <a:endParaRPr lang="it-IT" sz="1050" dirty="0">
                        <a:solidFill>
                          <a:schemeClr val="bg1"/>
                        </a:solidFill>
                        <a:effectLst/>
                        <a:latin typeface="Calibri" panose="020F0502020204030204" pitchFamily="34" charset="0"/>
                        <a:cs typeface="Times New Roman" panose="02020603050405020304" pitchFamily="18" charset="0"/>
                      </a:endParaRPr>
                    </a:p>
                  </a:txBody>
                  <a:tcPr marL="23738" marR="23738" marT="0" marB="0"/>
                </a:tc>
                <a:tc>
                  <a:txBody>
                    <a:bodyPr/>
                    <a:lstStyle/>
                    <a:p>
                      <a:pPr algn="just">
                        <a:spcAft>
                          <a:spcPts val="0"/>
                        </a:spcAft>
                      </a:pPr>
                      <a:r>
                        <a:rPr lang="it-IT" sz="1050" u="sng">
                          <a:solidFill>
                            <a:schemeClr val="bg1"/>
                          </a:solidFill>
                          <a:effectLst/>
                        </a:rPr>
                        <a:t>SF</a:t>
                      </a:r>
                      <a:r>
                        <a:rPr lang="it-IT" sz="1050">
                          <a:solidFill>
                            <a:schemeClr val="bg1"/>
                          </a:solidFill>
                          <a:effectLst/>
                        </a:rPr>
                        <a:t>: standard definiti in attuazione degli articoli da 6 ad 8 del decreto del Presidente del Consiglio dei Ministri del 25 gennaio 2008;</a:t>
                      </a:r>
                    </a:p>
                    <a:p>
                      <a:pPr algn="just">
                        <a:spcAft>
                          <a:spcPts val="0"/>
                        </a:spcAft>
                      </a:pPr>
                      <a:r>
                        <a:rPr lang="it-IT" sz="1050" u="sng">
                          <a:solidFill>
                            <a:schemeClr val="bg1"/>
                          </a:solidFill>
                          <a:effectLst/>
                        </a:rPr>
                        <a:t>RA</a:t>
                      </a:r>
                      <a:r>
                        <a:rPr lang="it-IT" sz="1050">
                          <a:solidFill>
                            <a:schemeClr val="bg1"/>
                          </a:solidFill>
                          <a:effectLst/>
                        </a:rPr>
                        <a:t>: risultati relativi alla qualificazione da conseguire.</a:t>
                      </a:r>
                      <a:endParaRPr lang="it-IT" sz="1050">
                        <a:solidFill>
                          <a:schemeClr val="bg1"/>
                        </a:solidFill>
                        <a:effectLst/>
                        <a:latin typeface="Calibri" panose="020F0502020204030204" pitchFamily="34" charset="0"/>
                        <a:cs typeface="Times New Roman" panose="02020603050405020304" pitchFamily="18" charset="0"/>
                      </a:endParaRPr>
                    </a:p>
                  </a:txBody>
                  <a:tcPr marL="23738" marR="23738" marT="0" marB="0"/>
                </a:tc>
                <a:tc>
                  <a:txBody>
                    <a:bodyPr/>
                    <a:lstStyle/>
                    <a:p>
                      <a:pPr algn="just">
                        <a:spcAft>
                          <a:spcPts val="0"/>
                        </a:spcAft>
                      </a:pPr>
                      <a:r>
                        <a:rPr lang="it-IT" sz="1050">
                          <a:solidFill>
                            <a:schemeClr val="bg1"/>
                          </a:solidFill>
                          <a:effectLst/>
                        </a:rPr>
                        <a:t> </a:t>
                      </a:r>
                    </a:p>
                    <a:p>
                      <a:pPr algn="just">
                        <a:spcAft>
                          <a:spcPts val="0"/>
                        </a:spcAft>
                      </a:pPr>
                      <a:r>
                        <a:rPr lang="it-IT" sz="1050">
                          <a:solidFill>
                            <a:schemeClr val="bg1"/>
                          </a:solidFill>
                          <a:effectLst/>
                        </a:rPr>
                        <a:t> </a:t>
                      </a:r>
                    </a:p>
                    <a:p>
                      <a:pPr algn="just">
                        <a:spcAft>
                          <a:spcPts val="0"/>
                        </a:spcAft>
                      </a:pPr>
                      <a:r>
                        <a:rPr lang="it-IT" sz="1050">
                          <a:solidFill>
                            <a:schemeClr val="bg1"/>
                          </a:solidFill>
                          <a:effectLst/>
                        </a:rPr>
                        <a:t>max 60% dell’orario obbligatorio ordinamentale.  </a:t>
                      </a:r>
                      <a:endParaRPr lang="it-IT" sz="1050">
                        <a:solidFill>
                          <a:schemeClr val="bg1"/>
                        </a:solidFill>
                        <a:effectLst/>
                        <a:latin typeface="Calibri" panose="020F0502020204030204" pitchFamily="34" charset="0"/>
                        <a:cs typeface="Times New Roman" panose="02020603050405020304" pitchFamily="18" charset="0"/>
                      </a:endParaRPr>
                    </a:p>
                  </a:txBody>
                  <a:tcPr marL="23738" marR="23738" marT="0" marB="0"/>
                </a:tc>
                <a:extLst>
                  <a:ext uri="{0D108BD9-81ED-4DB2-BD59-A6C34878D82A}">
                    <a16:rowId xmlns:a16="http://schemas.microsoft.com/office/drawing/2014/main" val="1494249669"/>
                  </a:ext>
                </a:extLst>
              </a:tr>
              <a:tr h="612831">
                <a:tc>
                  <a:txBody>
                    <a:bodyPr/>
                    <a:lstStyle/>
                    <a:p>
                      <a:pPr algn="just">
                        <a:spcAft>
                          <a:spcPts val="0"/>
                        </a:spcAft>
                      </a:pPr>
                      <a:r>
                        <a:rPr lang="it-IT" sz="1050" dirty="0">
                          <a:solidFill>
                            <a:schemeClr val="bg1"/>
                          </a:solidFill>
                          <a:effectLst/>
                        </a:rPr>
                        <a:t>Conseguimento della laurea triennale</a:t>
                      </a:r>
                      <a:endParaRPr lang="it-IT" sz="1050" dirty="0">
                        <a:solidFill>
                          <a:schemeClr val="bg1"/>
                        </a:solidFill>
                        <a:effectLst/>
                        <a:latin typeface="Calibri" panose="020F0502020204030204" pitchFamily="34" charset="0"/>
                        <a:cs typeface="Times New Roman" panose="02020603050405020304" pitchFamily="18" charset="0"/>
                      </a:endParaRPr>
                    </a:p>
                  </a:txBody>
                  <a:tcPr marL="23738" marR="23738" marT="0" marB="0"/>
                </a:tc>
                <a:tc>
                  <a:txBody>
                    <a:bodyPr/>
                    <a:lstStyle/>
                    <a:p>
                      <a:pPr algn="just">
                        <a:spcAft>
                          <a:spcPts val="0"/>
                        </a:spcAft>
                      </a:pPr>
                      <a:r>
                        <a:rPr lang="it-IT" sz="1050" dirty="0">
                          <a:solidFill>
                            <a:schemeClr val="bg1"/>
                          </a:solidFill>
                          <a:effectLst/>
                        </a:rPr>
                        <a:t>Iscrizione ad un percorso universitario triennale.</a:t>
                      </a:r>
                      <a:endParaRPr lang="it-IT" sz="1050" dirty="0">
                        <a:solidFill>
                          <a:schemeClr val="bg1"/>
                        </a:solidFill>
                        <a:effectLst/>
                        <a:latin typeface="Calibri" panose="020F0502020204030204" pitchFamily="34" charset="0"/>
                        <a:cs typeface="Times New Roman" panose="02020603050405020304" pitchFamily="18" charset="0"/>
                      </a:endParaRPr>
                    </a:p>
                  </a:txBody>
                  <a:tcPr marL="23738" marR="23738" marT="0" marB="0"/>
                </a:tc>
                <a:tc>
                  <a:txBody>
                    <a:bodyPr/>
                    <a:lstStyle/>
                    <a:p>
                      <a:pPr>
                        <a:spcAft>
                          <a:spcPts val="0"/>
                        </a:spcAft>
                      </a:pPr>
                      <a:r>
                        <a:rPr lang="it-IT" sz="1050">
                          <a:solidFill>
                            <a:schemeClr val="bg1"/>
                          </a:solidFill>
                          <a:effectLst/>
                        </a:rPr>
                        <a:t>Standard definiti nell’ambito degli ordinamenti nazionali ed universitari vigenti.</a:t>
                      </a:r>
                      <a:endParaRPr lang="it-IT" sz="1050">
                        <a:solidFill>
                          <a:schemeClr val="bg1"/>
                        </a:solidFill>
                        <a:effectLst/>
                        <a:latin typeface="Calibri" panose="020F0502020204030204" pitchFamily="34" charset="0"/>
                        <a:cs typeface="Times New Roman" panose="02020603050405020304" pitchFamily="18" charset="0"/>
                      </a:endParaRPr>
                    </a:p>
                  </a:txBody>
                  <a:tcPr marL="23738" marR="23738" marT="0" marB="0"/>
                </a:tc>
                <a:tc>
                  <a:txBody>
                    <a:bodyPr/>
                    <a:lstStyle/>
                    <a:p>
                      <a:pPr algn="just">
                        <a:spcAft>
                          <a:spcPts val="0"/>
                        </a:spcAft>
                      </a:pPr>
                      <a:r>
                        <a:rPr lang="it-IT" sz="1050">
                          <a:solidFill>
                            <a:schemeClr val="bg1"/>
                          </a:solidFill>
                          <a:effectLst/>
                        </a:rPr>
                        <a:t> max 60% delle ore impegnate nelle lezioni frontali previste nell’ambito dei crediti formativi di ciascun ordinamento universitario per il singolo percorso.</a:t>
                      </a:r>
                      <a:endParaRPr lang="it-IT" sz="1050">
                        <a:solidFill>
                          <a:schemeClr val="bg1"/>
                        </a:solidFill>
                        <a:effectLst/>
                        <a:latin typeface="Calibri" panose="020F0502020204030204" pitchFamily="34" charset="0"/>
                        <a:cs typeface="Times New Roman" panose="02020603050405020304" pitchFamily="18" charset="0"/>
                      </a:endParaRPr>
                    </a:p>
                  </a:txBody>
                  <a:tcPr marL="23738" marR="23738" marT="0" marB="0"/>
                </a:tc>
                <a:extLst>
                  <a:ext uri="{0D108BD9-81ED-4DB2-BD59-A6C34878D82A}">
                    <a16:rowId xmlns:a16="http://schemas.microsoft.com/office/drawing/2014/main" val="3847453299"/>
                  </a:ext>
                </a:extLst>
              </a:tr>
              <a:tr h="612831">
                <a:tc>
                  <a:txBody>
                    <a:bodyPr/>
                    <a:lstStyle/>
                    <a:p>
                      <a:pPr algn="just">
                        <a:spcAft>
                          <a:spcPts val="0"/>
                        </a:spcAft>
                      </a:pPr>
                      <a:r>
                        <a:rPr lang="it-IT" sz="1050">
                          <a:solidFill>
                            <a:schemeClr val="bg1"/>
                          </a:solidFill>
                          <a:effectLst/>
                        </a:rPr>
                        <a:t>Conseguimento della laurea magistrale</a:t>
                      </a:r>
                      <a:endParaRPr lang="it-IT" sz="1050">
                        <a:solidFill>
                          <a:schemeClr val="bg1"/>
                        </a:solidFill>
                        <a:effectLst/>
                        <a:latin typeface="Calibri" panose="020F0502020204030204" pitchFamily="34" charset="0"/>
                        <a:cs typeface="Times New Roman" panose="02020603050405020304" pitchFamily="18" charset="0"/>
                      </a:endParaRPr>
                    </a:p>
                  </a:txBody>
                  <a:tcPr marL="23738" marR="23738" marT="0" marB="0"/>
                </a:tc>
                <a:tc>
                  <a:txBody>
                    <a:bodyPr/>
                    <a:lstStyle/>
                    <a:p>
                      <a:pPr algn="just">
                        <a:spcAft>
                          <a:spcPts val="0"/>
                        </a:spcAft>
                      </a:pPr>
                      <a:r>
                        <a:rPr lang="it-IT" sz="1050" dirty="0">
                          <a:solidFill>
                            <a:schemeClr val="bg1"/>
                          </a:solidFill>
                          <a:effectLst/>
                        </a:rPr>
                        <a:t>Iscrizione ad un percorso universitario magistrale.</a:t>
                      </a:r>
                      <a:endParaRPr lang="it-IT" sz="1050" dirty="0">
                        <a:solidFill>
                          <a:schemeClr val="bg1"/>
                        </a:solidFill>
                        <a:effectLst/>
                        <a:latin typeface="Calibri" panose="020F0502020204030204" pitchFamily="34" charset="0"/>
                        <a:cs typeface="Times New Roman" panose="02020603050405020304" pitchFamily="18" charset="0"/>
                      </a:endParaRPr>
                    </a:p>
                  </a:txBody>
                  <a:tcPr marL="23738" marR="23738" marT="0" marB="0"/>
                </a:tc>
                <a:tc>
                  <a:txBody>
                    <a:bodyPr/>
                    <a:lstStyle/>
                    <a:p>
                      <a:pPr>
                        <a:spcAft>
                          <a:spcPts val="0"/>
                        </a:spcAft>
                      </a:pPr>
                      <a:r>
                        <a:rPr lang="it-IT" sz="1050">
                          <a:solidFill>
                            <a:schemeClr val="bg1"/>
                          </a:solidFill>
                          <a:effectLst/>
                        </a:rPr>
                        <a:t>Standard definiti nell’ambito degli ordinamenti nazionali ed universitari vigenti.</a:t>
                      </a:r>
                      <a:endParaRPr lang="it-IT" sz="1050">
                        <a:solidFill>
                          <a:schemeClr val="bg1"/>
                        </a:solidFill>
                        <a:effectLst/>
                        <a:latin typeface="Calibri" panose="020F0502020204030204" pitchFamily="34" charset="0"/>
                        <a:cs typeface="Times New Roman" panose="02020603050405020304" pitchFamily="18" charset="0"/>
                      </a:endParaRPr>
                    </a:p>
                  </a:txBody>
                  <a:tcPr marL="23738" marR="23738" marT="0" marB="0"/>
                </a:tc>
                <a:tc>
                  <a:txBody>
                    <a:bodyPr/>
                    <a:lstStyle/>
                    <a:p>
                      <a:pPr algn="just">
                        <a:spcAft>
                          <a:spcPts val="0"/>
                        </a:spcAft>
                      </a:pPr>
                      <a:r>
                        <a:rPr lang="it-IT" sz="1050">
                          <a:solidFill>
                            <a:schemeClr val="bg1"/>
                          </a:solidFill>
                          <a:effectLst/>
                        </a:rPr>
                        <a:t>max 60% delle ore impegnate nelle lezioni frontali previste nell’ambito dei crediti formativi di ciascun ordinamento universitario per il singolo percorso.</a:t>
                      </a:r>
                      <a:endParaRPr lang="it-IT" sz="1050">
                        <a:solidFill>
                          <a:schemeClr val="bg1"/>
                        </a:solidFill>
                        <a:effectLst/>
                        <a:latin typeface="Calibri" panose="020F0502020204030204" pitchFamily="34" charset="0"/>
                        <a:cs typeface="Times New Roman" panose="02020603050405020304" pitchFamily="18" charset="0"/>
                      </a:endParaRPr>
                    </a:p>
                  </a:txBody>
                  <a:tcPr marL="23738" marR="23738" marT="0" marB="0"/>
                </a:tc>
                <a:extLst>
                  <a:ext uri="{0D108BD9-81ED-4DB2-BD59-A6C34878D82A}">
                    <a16:rowId xmlns:a16="http://schemas.microsoft.com/office/drawing/2014/main" val="2050825560"/>
                  </a:ext>
                </a:extLst>
              </a:tr>
              <a:tr h="612831">
                <a:tc>
                  <a:txBody>
                    <a:bodyPr/>
                    <a:lstStyle/>
                    <a:p>
                      <a:pPr algn="just">
                        <a:spcAft>
                          <a:spcPts val="0"/>
                        </a:spcAft>
                      </a:pPr>
                      <a:r>
                        <a:rPr lang="it-IT" sz="1050">
                          <a:solidFill>
                            <a:schemeClr val="bg1"/>
                          </a:solidFill>
                          <a:effectLst/>
                        </a:rPr>
                        <a:t>Conseguimento della laurea a ciclo unico</a:t>
                      </a:r>
                      <a:endParaRPr lang="it-IT" sz="1050">
                        <a:solidFill>
                          <a:schemeClr val="bg1"/>
                        </a:solidFill>
                        <a:effectLst/>
                        <a:latin typeface="Calibri" panose="020F0502020204030204" pitchFamily="34" charset="0"/>
                        <a:cs typeface="Times New Roman" panose="02020603050405020304" pitchFamily="18" charset="0"/>
                      </a:endParaRPr>
                    </a:p>
                  </a:txBody>
                  <a:tcPr marL="23738" marR="23738" marT="0" marB="0"/>
                </a:tc>
                <a:tc>
                  <a:txBody>
                    <a:bodyPr/>
                    <a:lstStyle/>
                    <a:p>
                      <a:pPr algn="just">
                        <a:spcAft>
                          <a:spcPts val="0"/>
                        </a:spcAft>
                      </a:pPr>
                      <a:r>
                        <a:rPr lang="it-IT" sz="1050" dirty="0">
                          <a:solidFill>
                            <a:schemeClr val="bg1"/>
                          </a:solidFill>
                          <a:effectLst/>
                        </a:rPr>
                        <a:t>Iscrizione ad un percorso universitario a ciclo unico.</a:t>
                      </a:r>
                      <a:endParaRPr lang="it-IT" sz="1050" dirty="0">
                        <a:solidFill>
                          <a:schemeClr val="bg1"/>
                        </a:solidFill>
                        <a:effectLst/>
                        <a:latin typeface="Calibri" panose="020F0502020204030204" pitchFamily="34" charset="0"/>
                        <a:cs typeface="Times New Roman" panose="02020603050405020304" pitchFamily="18" charset="0"/>
                      </a:endParaRPr>
                    </a:p>
                  </a:txBody>
                  <a:tcPr marL="23738" marR="23738" marT="0" marB="0"/>
                </a:tc>
                <a:tc>
                  <a:txBody>
                    <a:bodyPr/>
                    <a:lstStyle/>
                    <a:p>
                      <a:pPr>
                        <a:spcAft>
                          <a:spcPts val="0"/>
                        </a:spcAft>
                      </a:pPr>
                      <a:r>
                        <a:rPr lang="it-IT" sz="1050">
                          <a:solidFill>
                            <a:schemeClr val="bg1"/>
                          </a:solidFill>
                          <a:effectLst/>
                        </a:rPr>
                        <a:t>Standard definiti nell’ambito degli ordinamenti nazionali ed universitari vigenti.</a:t>
                      </a:r>
                      <a:endParaRPr lang="it-IT" sz="1050">
                        <a:solidFill>
                          <a:schemeClr val="bg1"/>
                        </a:solidFill>
                        <a:effectLst/>
                        <a:latin typeface="Calibri" panose="020F0502020204030204" pitchFamily="34" charset="0"/>
                        <a:cs typeface="Times New Roman" panose="02020603050405020304" pitchFamily="18" charset="0"/>
                      </a:endParaRPr>
                    </a:p>
                  </a:txBody>
                  <a:tcPr marL="23738" marR="23738" marT="0" marB="0"/>
                </a:tc>
                <a:tc>
                  <a:txBody>
                    <a:bodyPr/>
                    <a:lstStyle/>
                    <a:p>
                      <a:pPr algn="just">
                        <a:spcAft>
                          <a:spcPts val="0"/>
                        </a:spcAft>
                      </a:pPr>
                      <a:r>
                        <a:rPr lang="it-IT" sz="1050">
                          <a:solidFill>
                            <a:schemeClr val="bg1"/>
                          </a:solidFill>
                          <a:effectLst/>
                        </a:rPr>
                        <a:t>max 60% delle ore impegnate nelle lezioni frontali previste nell’ambito dei crediti formativi di ciascun ordinamento universitario per il singolo percorso.</a:t>
                      </a:r>
                      <a:endParaRPr lang="it-IT" sz="1050">
                        <a:solidFill>
                          <a:schemeClr val="bg1"/>
                        </a:solidFill>
                        <a:effectLst/>
                        <a:latin typeface="Calibri" panose="020F0502020204030204" pitchFamily="34" charset="0"/>
                        <a:cs typeface="Times New Roman" panose="02020603050405020304" pitchFamily="18" charset="0"/>
                      </a:endParaRPr>
                    </a:p>
                  </a:txBody>
                  <a:tcPr marL="23738" marR="23738" marT="0" marB="0"/>
                </a:tc>
                <a:extLst>
                  <a:ext uri="{0D108BD9-81ED-4DB2-BD59-A6C34878D82A}">
                    <a16:rowId xmlns:a16="http://schemas.microsoft.com/office/drawing/2014/main" val="2569963363"/>
                  </a:ext>
                </a:extLst>
              </a:tr>
              <a:tr h="612831">
                <a:tc>
                  <a:txBody>
                    <a:bodyPr/>
                    <a:lstStyle/>
                    <a:p>
                      <a:pPr algn="just">
                        <a:spcAft>
                          <a:spcPts val="0"/>
                        </a:spcAft>
                      </a:pPr>
                      <a:r>
                        <a:rPr lang="it-IT" sz="1050">
                          <a:solidFill>
                            <a:schemeClr val="bg1"/>
                          </a:solidFill>
                          <a:effectLst/>
                        </a:rPr>
                        <a:t>Conseguimento di diplomi di alta formazione artistica, musicale o coreutica (AFAM)</a:t>
                      </a:r>
                      <a:endParaRPr lang="it-IT" sz="1050">
                        <a:solidFill>
                          <a:schemeClr val="bg1"/>
                        </a:solidFill>
                        <a:effectLst/>
                        <a:latin typeface="Calibri" panose="020F0502020204030204" pitchFamily="34" charset="0"/>
                        <a:cs typeface="Times New Roman" panose="02020603050405020304" pitchFamily="18" charset="0"/>
                      </a:endParaRPr>
                    </a:p>
                  </a:txBody>
                  <a:tcPr marL="23738" marR="23738" marT="0" marB="0"/>
                </a:tc>
                <a:tc>
                  <a:txBody>
                    <a:bodyPr/>
                    <a:lstStyle/>
                    <a:p>
                      <a:pPr algn="just">
                        <a:spcAft>
                          <a:spcPts val="0"/>
                        </a:spcAft>
                      </a:pPr>
                      <a:r>
                        <a:rPr lang="it-IT" sz="1050">
                          <a:solidFill>
                            <a:schemeClr val="bg1"/>
                          </a:solidFill>
                          <a:effectLst/>
                        </a:rPr>
                        <a:t>Possesso di un diploma di scuola secondaria superiore o di altro titolo di studio conseguito all’estero, riconosciuto idoneo (art.6, comma1, D.M. 270/2004).</a:t>
                      </a:r>
                      <a:endParaRPr lang="it-IT" sz="1050">
                        <a:solidFill>
                          <a:schemeClr val="bg1"/>
                        </a:solidFill>
                        <a:effectLst/>
                        <a:latin typeface="Calibri" panose="020F0502020204030204" pitchFamily="34" charset="0"/>
                        <a:cs typeface="Times New Roman" panose="02020603050405020304" pitchFamily="18" charset="0"/>
                      </a:endParaRPr>
                    </a:p>
                  </a:txBody>
                  <a:tcPr marL="23738" marR="23738" marT="0" marB="0"/>
                </a:tc>
                <a:tc>
                  <a:txBody>
                    <a:bodyPr/>
                    <a:lstStyle/>
                    <a:p>
                      <a:pPr>
                        <a:spcAft>
                          <a:spcPts val="0"/>
                        </a:spcAft>
                      </a:pPr>
                      <a:r>
                        <a:rPr lang="it-IT" sz="1050" dirty="0">
                          <a:solidFill>
                            <a:schemeClr val="bg1"/>
                          </a:solidFill>
                          <a:effectLst/>
                        </a:rPr>
                        <a:t>Standard definiti nell’ambito degli ordinamenti nazionali ed universitari vigenti.</a:t>
                      </a:r>
                      <a:endParaRPr lang="it-IT" sz="1050" dirty="0">
                        <a:solidFill>
                          <a:schemeClr val="bg1"/>
                        </a:solidFill>
                        <a:effectLst/>
                        <a:latin typeface="Calibri" panose="020F0502020204030204" pitchFamily="34" charset="0"/>
                        <a:cs typeface="Times New Roman" panose="02020603050405020304" pitchFamily="18" charset="0"/>
                      </a:endParaRPr>
                    </a:p>
                  </a:txBody>
                  <a:tcPr marL="23738" marR="23738" marT="0" marB="0"/>
                </a:tc>
                <a:tc>
                  <a:txBody>
                    <a:bodyPr/>
                    <a:lstStyle/>
                    <a:p>
                      <a:pPr algn="just">
                        <a:spcAft>
                          <a:spcPts val="0"/>
                        </a:spcAft>
                      </a:pPr>
                      <a:r>
                        <a:rPr lang="it-IT" sz="1050">
                          <a:solidFill>
                            <a:schemeClr val="bg1"/>
                          </a:solidFill>
                          <a:effectLst/>
                        </a:rPr>
                        <a:t>max 60% delle ore impegnate nelle lezioni frontali previste nell’ambito dei crediti formativi di ciascun ordinamento universitario per il singolo percorso.</a:t>
                      </a:r>
                      <a:endParaRPr lang="it-IT" sz="1050">
                        <a:solidFill>
                          <a:schemeClr val="bg1"/>
                        </a:solidFill>
                        <a:effectLst/>
                        <a:latin typeface="Calibri" panose="020F0502020204030204" pitchFamily="34" charset="0"/>
                        <a:cs typeface="Times New Roman" panose="02020603050405020304" pitchFamily="18" charset="0"/>
                      </a:endParaRPr>
                    </a:p>
                  </a:txBody>
                  <a:tcPr marL="23738" marR="23738" marT="0" marB="0"/>
                </a:tc>
                <a:extLst>
                  <a:ext uri="{0D108BD9-81ED-4DB2-BD59-A6C34878D82A}">
                    <a16:rowId xmlns:a16="http://schemas.microsoft.com/office/drawing/2014/main" val="1858910625"/>
                  </a:ext>
                </a:extLst>
              </a:tr>
              <a:tr h="612831">
                <a:tc>
                  <a:txBody>
                    <a:bodyPr/>
                    <a:lstStyle/>
                    <a:p>
                      <a:pPr algn="just">
                        <a:spcAft>
                          <a:spcPts val="0"/>
                        </a:spcAft>
                      </a:pPr>
                      <a:r>
                        <a:rPr lang="it-IT" sz="1050" dirty="0">
                          <a:solidFill>
                            <a:schemeClr val="bg1"/>
                          </a:solidFill>
                          <a:effectLst/>
                        </a:rPr>
                        <a:t>Conseguimento di master e short master universitari di I e II livello nonché titoli assimilabili anche nel campo dell’alta formazione (cioè approvati dai competenti Organi universitari o delle Istituzioni AFAM)</a:t>
                      </a:r>
                      <a:endParaRPr lang="it-IT" sz="1050" dirty="0">
                        <a:solidFill>
                          <a:schemeClr val="bg1"/>
                        </a:solidFill>
                        <a:effectLst/>
                        <a:latin typeface="Calibri" panose="020F0502020204030204" pitchFamily="34" charset="0"/>
                        <a:cs typeface="Times New Roman" panose="02020603050405020304" pitchFamily="18" charset="0"/>
                      </a:endParaRPr>
                    </a:p>
                  </a:txBody>
                  <a:tcPr marL="23738" marR="23738" marT="0" marB="0"/>
                </a:tc>
                <a:tc>
                  <a:txBody>
                    <a:bodyPr/>
                    <a:lstStyle/>
                    <a:p>
                      <a:pPr algn="just">
                        <a:spcAft>
                          <a:spcPts val="0"/>
                        </a:spcAft>
                      </a:pPr>
                      <a:r>
                        <a:rPr lang="it-IT" sz="1050">
                          <a:solidFill>
                            <a:schemeClr val="bg1"/>
                          </a:solidFill>
                          <a:effectLst/>
                        </a:rPr>
                        <a:t>Possesso del titolo necessario all’accesso allo specifico percorso. </a:t>
                      </a:r>
                      <a:endParaRPr lang="it-IT" sz="1050">
                        <a:solidFill>
                          <a:schemeClr val="bg1"/>
                        </a:solidFill>
                        <a:effectLst/>
                        <a:latin typeface="Calibri" panose="020F0502020204030204" pitchFamily="34" charset="0"/>
                        <a:cs typeface="Times New Roman" panose="02020603050405020304" pitchFamily="18" charset="0"/>
                      </a:endParaRPr>
                    </a:p>
                  </a:txBody>
                  <a:tcPr marL="23738" marR="23738" marT="0" marB="0"/>
                </a:tc>
                <a:tc>
                  <a:txBody>
                    <a:bodyPr/>
                    <a:lstStyle/>
                    <a:p>
                      <a:pPr>
                        <a:spcAft>
                          <a:spcPts val="0"/>
                        </a:spcAft>
                      </a:pPr>
                      <a:r>
                        <a:rPr lang="it-IT" sz="1050" dirty="0">
                          <a:solidFill>
                            <a:schemeClr val="bg1"/>
                          </a:solidFill>
                          <a:effectLst/>
                        </a:rPr>
                        <a:t>Standard definiti nell’ambito degli ordinamenti nazionali ed universitari vigenti.</a:t>
                      </a:r>
                      <a:endParaRPr lang="it-IT" sz="1050" dirty="0">
                        <a:solidFill>
                          <a:schemeClr val="bg1"/>
                        </a:solidFill>
                        <a:effectLst/>
                        <a:latin typeface="Calibri" panose="020F0502020204030204" pitchFamily="34" charset="0"/>
                        <a:cs typeface="Times New Roman" panose="02020603050405020304" pitchFamily="18" charset="0"/>
                      </a:endParaRPr>
                    </a:p>
                  </a:txBody>
                  <a:tcPr marL="23738" marR="23738" marT="0" marB="0"/>
                </a:tc>
                <a:tc>
                  <a:txBody>
                    <a:bodyPr/>
                    <a:lstStyle/>
                    <a:p>
                      <a:pPr algn="just">
                        <a:spcAft>
                          <a:spcPts val="0"/>
                        </a:spcAft>
                      </a:pPr>
                      <a:r>
                        <a:rPr lang="it-IT" sz="1050" dirty="0" err="1">
                          <a:solidFill>
                            <a:schemeClr val="bg1"/>
                          </a:solidFill>
                          <a:effectLst/>
                        </a:rPr>
                        <a:t>max</a:t>
                      </a:r>
                      <a:r>
                        <a:rPr lang="it-IT" sz="1050" dirty="0">
                          <a:solidFill>
                            <a:schemeClr val="bg1"/>
                          </a:solidFill>
                          <a:effectLst/>
                        </a:rPr>
                        <a:t> 60% delle ore impegnate nelle lezioni frontali previste nell’ambito dei crediti formativi di ciascun ordinamento universitario per il singolo percorso.</a:t>
                      </a:r>
                      <a:endParaRPr lang="it-IT" sz="1050" dirty="0">
                        <a:solidFill>
                          <a:schemeClr val="bg1"/>
                        </a:solidFill>
                        <a:effectLst/>
                        <a:latin typeface="Calibri" panose="020F0502020204030204" pitchFamily="34" charset="0"/>
                        <a:cs typeface="Times New Roman" panose="02020603050405020304" pitchFamily="18" charset="0"/>
                      </a:endParaRPr>
                    </a:p>
                  </a:txBody>
                  <a:tcPr marL="23738" marR="23738" marT="0" marB="0"/>
                </a:tc>
                <a:extLst>
                  <a:ext uri="{0D108BD9-81ED-4DB2-BD59-A6C34878D82A}">
                    <a16:rowId xmlns:a16="http://schemas.microsoft.com/office/drawing/2014/main" val="16849191"/>
                  </a:ext>
                </a:extLst>
              </a:tr>
            </a:tbl>
          </a:graphicData>
        </a:graphic>
      </p:graphicFrame>
    </p:spTree>
    <p:extLst>
      <p:ext uri="{BB962C8B-B14F-4D97-AF65-F5344CB8AC3E}">
        <p14:creationId xmlns:p14="http://schemas.microsoft.com/office/powerpoint/2010/main" val="3651632410"/>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3" name="Sottotitolo 2"/>
          <p:cNvSpPr>
            <a:spLocks noGrp="1"/>
          </p:cNvSpPr>
          <p:nvPr>
            <p:ph type="subTitle" idx="1"/>
          </p:nvPr>
        </p:nvSpPr>
        <p:spPr>
          <a:xfrm>
            <a:off x="107504" y="1628775"/>
            <a:ext cx="8928992" cy="4725988"/>
          </a:xfrm>
        </p:spPr>
        <p:txBody>
          <a:bodyPr/>
          <a:lstStyle/>
          <a:p>
            <a:pPr algn="just"/>
            <a:endParaRPr lang="it-IT" altLang="it-IT" sz="2000" b="1" u="sng" dirty="0">
              <a:solidFill>
                <a:srgbClr val="0070C0"/>
              </a:solidFill>
            </a:endParaRPr>
          </a:p>
          <a:p>
            <a:pPr algn="just" fontAlgn="t">
              <a:lnSpc>
                <a:spcPct val="150000"/>
              </a:lnSpc>
            </a:pPr>
            <a:r>
              <a:rPr lang="it-IT" altLang="it-IT" sz="2800" dirty="0">
                <a:solidFill>
                  <a:schemeClr val="bg1"/>
                </a:solidFill>
              </a:rPr>
              <a:t> </a:t>
            </a:r>
          </a:p>
          <a:p>
            <a:endParaRPr lang="it-IT" altLang="it-IT" sz="2800" dirty="0">
              <a:solidFill>
                <a:schemeClr val="bg1"/>
              </a:solidFill>
            </a:endParaRPr>
          </a:p>
          <a:p>
            <a:endParaRPr lang="it-IT" altLang="it-IT" sz="2000" u="sng" dirty="0">
              <a:solidFill>
                <a:schemeClr val="bg1"/>
              </a:solidFill>
            </a:endParaRPr>
          </a:p>
        </p:txBody>
      </p:sp>
      <p:sp>
        <p:nvSpPr>
          <p:cNvPr id="182276"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8F83B0C7-8D52-4CF7-8F45-5645016F3C95}" type="slidenum">
              <a:rPr lang="it-IT" altLang="it-IT" sz="1200" smtClean="0">
                <a:solidFill>
                  <a:srgbClr val="FFFFFF"/>
                </a:solidFill>
              </a:rPr>
              <a:pPr>
                <a:spcBef>
                  <a:spcPct val="0"/>
                </a:spcBef>
                <a:buFontTx/>
                <a:buNone/>
                <a:defRPr/>
              </a:pPr>
              <a:t>201</a:t>
            </a:fld>
            <a:endParaRPr lang="it-IT" altLang="it-IT" sz="1200">
              <a:solidFill>
                <a:srgbClr val="FFFFFF"/>
              </a:solidFill>
            </a:endParaRPr>
          </a:p>
        </p:txBody>
      </p:sp>
      <p:pic>
        <p:nvPicPr>
          <p:cNvPr id="1843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3" name="Tabella 2">
            <a:extLst>
              <a:ext uri="{FF2B5EF4-FFF2-40B4-BE49-F238E27FC236}">
                <a16:creationId xmlns:a16="http://schemas.microsoft.com/office/drawing/2014/main" id="{F6DA7A90-810A-6447-9EBE-13734F01472D}"/>
              </a:ext>
            </a:extLst>
          </p:cNvPr>
          <p:cNvGraphicFramePr>
            <a:graphicFrameLocks noGrp="1"/>
          </p:cNvGraphicFramePr>
          <p:nvPr>
            <p:extLst>
              <p:ext uri="{D42A27DB-BD31-4B8C-83A1-F6EECF244321}">
                <p14:modId xmlns:p14="http://schemas.microsoft.com/office/powerpoint/2010/main" val="2046608821"/>
              </p:ext>
            </p:extLst>
          </p:nvPr>
        </p:nvGraphicFramePr>
        <p:xfrm>
          <a:off x="468313" y="1753772"/>
          <a:ext cx="8218487" cy="430276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3709078706"/>
                    </a:ext>
                  </a:extLst>
                </a:gridCol>
              </a:tblGrid>
              <a:tr h="370840">
                <a:tc>
                  <a:txBody>
                    <a:bodyPr/>
                    <a:lstStyle/>
                    <a:p>
                      <a:endParaRPr lang="it-IT" dirty="0"/>
                    </a:p>
                  </a:txBody>
                  <a:tcPr/>
                </a:tc>
                <a:extLst>
                  <a:ext uri="{0D108BD9-81ED-4DB2-BD59-A6C34878D82A}">
                    <a16:rowId xmlns:a16="http://schemas.microsoft.com/office/drawing/2014/main" val="1990662416"/>
                  </a:ext>
                </a:extLst>
              </a:tr>
              <a:tr h="370840">
                <a:tc>
                  <a:txBody>
                    <a:bodyPr/>
                    <a:lstStyle/>
                    <a:p>
                      <a:pPr algn="just"/>
                      <a:r>
                        <a:rPr lang="it-IT" sz="1800" dirty="0">
                          <a:solidFill>
                            <a:schemeClr val="bg1"/>
                          </a:solidFill>
                        </a:rPr>
                        <a:t>La durata complessiva del percorso nelle sue componenti formative è costituita dalla somma dei periodi di formazione interna ed esterna previsti dai relativi ordinamenti, con la precisazione che la formazione interna è pari alla differenza tra le ore del percorso formativo ordinamentale e le ore di formazione esterna, salvo i casi di apprendistato per attività di ricerca e praticantato per l’accesso alle professioni </a:t>
                      </a:r>
                      <a:r>
                        <a:rPr lang="it-IT" sz="1800" dirty="0" err="1">
                          <a:solidFill>
                            <a:schemeClr val="bg1"/>
                          </a:solidFill>
                        </a:rPr>
                        <a:t>ordinistiche</a:t>
                      </a:r>
                      <a:r>
                        <a:rPr lang="it-IT" sz="1800" dirty="0">
                          <a:solidFill>
                            <a:schemeClr val="bg1"/>
                          </a:solidFill>
                        </a:rPr>
                        <a:t>, così come indicati nella tabella di cui al comma 1.</a:t>
                      </a:r>
                    </a:p>
                    <a:p>
                      <a:pPr algn="just"/>
                      <a:r>
                        <a:rPr lang="it-IT" sz="1800" dirty="0">
                          <a:solidFill>
                            <a:schemeClr val="bg1"/>
                          </a:solidFill>
                        </a:rPr>
                        <a:t>Ai soli fini dell’esatta definizione del monte orario destinato alla formazione esterna in caso di assunzione in apprendistato di III livello di uno studente frequentante o che ha frequentato un percorso per il conseguimento del Diploma di Istruzione Tecnica Superiore (ITS), la percentuale delle ore di formazione esterna è calcolata sulla base delle ore ordinamentali effettive, tenendo conto delle ore di formazione già svolte prima dell’avvio del contratto stesso, accertata la coerenza con il percorso di studio e formazione già in corso.</a:t>
                      </a:r>
                    </a:p>
                    <a:p>
                      <a:endParaRPr lang="it-IT" dirty="0"/>
                    </a:p>
                  </a:txBody>
                  <a:tcPr/>
                </a:tc>
                <a:extLst>
                  <a:ext uri="{0D108BD9-81ED-4DB2-BD59-A6C34878D82A}">
                    <a16:rowId xmlns:a16="http://schemas.microsoft.com/office/drawing/2014/main" val="1526667765"/>
                  </a:ext>
                </a:extLst>
              </a:tr>
            </a:tbl>
          </a:graphicData>
        </a:graphic>
      </p:graphicFrame>
    </p:spTree>
    <p:extLst>
      <p:ext uri="{BB962C8B-B14F-4D97-AF65-F5344CB8AC3E}">
        <p14:creationId xmlns:p14="http://schemas.microsoft.com/office/powerpoint/2010/main" val="2612561657"/>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Sottotitolo 2"/>
          <p:cNvSpPr>
            <a:spLocks noGrp="1"/>
          </p:cNvSpPr>
          <p:nvPr>
            <p:ph type="subTitle" idx="1"/>
          </p:nvPr>
        </p:nvSpPr>
        <p:spPr>
          <a:xfrm>
            <a:off x="1403350" y="1628775"/>
            <a:ext cx="6400800" cy="2768600"/>
          </a:xfrm>
        </p:spPr>
        <p:txBody>
          <a:bodyPr/>
          <a:lstStyle/>
          <a:p>
            <a:pPr eaLnBrk="1" hangingPunct="1"/>
            <a:endParaRPr lang="it-IT" altLang="it-IT" sz="2400" b="1" dirty="0">
              <a:solidFill>
                <a:schemeClr val="accent1"/>
              </a:solidFill>
            </a:endParaRPr>
          </a:p>
          <a:p>
            <a:pPr eaLnBrk="1" hangingPunct="1"/>
            <a:endParaRPr lang="it-IT" altLang="it-IT" b="1" dirty="0">
              <a:solidFill>
                <a:srgbClr val="00B050"/>
              </a:solidFill>
            </a:endParaRPr>
          </a:p>
          <a:p>
            <a:pPr eaLnBrk="1" hangingPunct="1"/>
            <a:r>
              <a:rPr lang="it-IT" altLang="it-IT" b="1" dirty="0">
                <a:solidFill>
                  <a:srgbClr val="00B050"/>
                </a:solidFill>
              </a:rPr>
              <a:t>B.</a:t>
            </a:r>
          </a:p>
          <a:p>
            <a:pPr eaLnBrk="1" hangingPunct="1"/>
            <a:r>
              <a:rPr lang="it-IT" altLang="it-IT" b="1" dirty="0">
                <a:solidFill>
                  <a:srgbClr val="00B050"/>
                </a:solidFill>
              </a:rPr>
              <a:t>I TIROCINI NON CURRICULARI</a:t>
            </a:r>
          </a:p>
        </p:txBody>
      </p:sp>
      <p:sp>
        <p:nvSpPr>
          <p:cNvPr id="12292"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2FD3C9B3-205D-45EA-8B23-7FA1A3D125D0}" type="slidenum">
              <a:rPr lang="it-IT" altLang="it-IT" sz="1200">
                <a:solidFill>
                  <a:srgbClr val="FFFFFF"/>
                </a:solidFill>
              </a:rPr>
              <a:pPr>
                <a:spcBef>
                  <a:spcPct val="0"/>
                </a:spcBef>
                <a:buFontTx/>
                <a:buNone/>
                <a:defRPr/>
              </a:pPr>
              <a:t>202</a:t>
            </a:fld>
            <a:endParaRPr lang="it-IT" altLang="it-IT" sz="1200">
              <a:solidFill>
                <a:srgbClr val="FFFFFF"/>
              </a:solidFill>
            </a:endParaRPr>
          </a:p>
        </p:txBody>
      </p:sp>
      <p:pic>
        <p:nvPicPr>
          <p:cNvPr id="16389"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229420364"/>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09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7091" name="Sottotitolo 2"/>
          <p:cNvSpPr>
            <a:spLocks noGrp="1"/>
          </p:cNvSpPr>
          <p:nvPr>
            <p:ph type="subTitle" idx="1"/>
          </p:nvPr>
        </p:nvSpPr>
        <p:spPr>
          <a:xfrm>
            <a:off x="395288" y="1573213"/>
            <a:ext cx="8369300" cy="4081462"/>
          </a:xfrm>
        </p:spPr>
        <p:txBody>
          <a:bodyPr/>
          <a:lstStyle/>
          <a:p>
            <a:pPr eaLnBrk="1" hangingPunct="1"/>
            <a:r>
              <a:rPr lang="it-IT" altLang="it-IT" sz="2400" b="1" u="sng" dirty="0">
                <a:solidFill>
                  <a:schemeClr val="accent1"/>
                </a:solidFill>
              </a:rPr>
              <a:t>Indice</a:t>
            </a:r>
          </a:p>
          <a:p>
            <a:pPr algn="just" eaLnBrk="1" hangingPunct="1"/>
            <a:r>
              <a:rPr lang="it-IT" altLang="it-IT" sz="2000" dirty="0">
                <a:solidFill>
                  <a:schemeClr val="bg1"/>
                </a:solidFill>
              </a:rPr>
              <a:t>1. Nozione</a:t>
            </a:r>
          </a:p>
          <a:p>
            <a:pPr algn="just" eaLnBrk="1" hangingPunct="1"/>
            <a:r>
              <a:rPr lang="it-IT" altLang="it-IT" sz="2000" dirty="0">
                <a:solidFill>
                  <a:schemeClr val="bg1"/>
                </a:solidFill>
              </a:rPr>
              <a:t>2. Disposizioni generali</a:t>
            </a:r>
          </a:p>
          <a:p>
            <a:pPr algn="just" eaLnBrk="1" hangingPunct="1"/>
            <a:r>
              <a:rPr lang="it-IT" altLang="it-IT" sz="2000" dirty="0">
                <a:solidFill>
                  <a:schemeClr val="bg1"/>
                </a:solidFill>
              </a:rPr>
              <a:t>3. Compenso</a:t>
            </a:r>
          </a:p>
          <a:p>
            <a:pPr algn="just" eaLnBrk="1" hangingPunct="1"/>
            <a:r>
              <a:rPr lang="it-IT" altLang="it-IT" sz="2000" dirty="0">
                <a:solidFill>
                  <a:schemeClr val="bg1"/>
                </a:solidFill>
              </a:rPr>
              <a:t>4. Tipologie</a:t>
            </a:r>
          </a:p>
          <a:p>
            <a:pPr algn="just" eaLnBrk="1" hangingPunct="1"/>
            <a:r>
              <a:rPr lang="it-IT" altLang="it-IT" sz="2000" dirty="0">
                <a:solidFill>
                  <a:schemeClr val="bg1"/>
                </a:solidFill>
              </a:rPr>
              <a:t>5. Le linee guida</a:t>
            </a:r>
          </a:p>
          <a:p>
            <a:pPr algn="just" eaLnBrk="1" hangingPunct="1"/>
            <a:r>
              <a:rPr lang="it-IT" altLang="it-IT" sz="2000" dirty="0">
                <a:solidFill>
                  <a:schemeClr val="bg1"/>
                </a:solidFill>
              </a:rPr>
              <a:t>6. Destinatari – soggetti promotori ed ospitanti</a:t>
            </a:r>
          </a:p>
          <a:p>
            <a:pPr algn="just" eaLnBrk="1" hangingPunct="1"/>
            <a:r>
              <a:rPr lang="it-IT" altLang="it-IT" sz="2000" dirty="0">
                <a:solidFill>
                  <a:schemeClr val="bg1"/>
                </a:solidFill>
              </a:rPr>
              <a:t>7. Limiti numerici</a:t>
            </a:r>
          </a:p>
          <a:p>
            <a:pPr algn="just" eaLnBrk="1" hangingPunct="1"/>
            <a:r>
              <a:rPr lang="it-IT" altLang="it-IT" sz="2000" dirty="0">
                <a:solidFill>
                  <a:schemeClr val="bg1"/>
                </a:solidFill>
              </a:rPr>
              <a:t>8. Durata</a:t>
            </a:r>
          </a:p>
          <a:p>
            <a:pPr algn="just" eaLnBrk="1" hangingPunct="1"/>
            <a:r>
              <a:rPr lang="it-IT" altLang="it-IT" sz="2000" dirty="0">
                <a:solidFill>
                  <a:schemeClr val="bg1"/>
                </a:solidFill>
              </a:rPr>
              <a:t>9. Risoluzione</a:t>
            </a:r>
          </a:p>
          <a:p>
            <a:pPr algn="just" eaLnBrk="1" hangingPunct="1"/>
            <a:r>
              <a:rPr lang="it-IT" altLang="it-IT" sz="2000" dirty="0">
                <a:solidFill>
                  <a:schemeClr val="bg1"/>
                </a:solidFill>
              </a:rPr>
              <a:t>10. Obblighi delle Parti</a:t>
            </a:r>
          </a:p>
          <a:p>
            <a:pPr algn="just" eaLnBrk="1" hangingPunct="1"/>
            <a:r>
              <a:rPr lang="it-IT" altLang="it-IT" sz="2000" dirty="0">
                <a:solidFill>
                  <a:schemeClr val="bg1"/>
                </a:solidFill>
              </a:rPr>
              <a:t>11. Tutor</a:t>
            </a:r>
          </a:p>
          <a:p>
            <a:pPr algn="just" eaLnBrk="1" hangingPunct="1"/>
            <a:r>
              <a:rPr lang="it-IT" altLang="it-IT" sz="2000" dirty="0">
                <a:solidFill>
                  <a:schemeClr val="bg1"/>
                </a:solidFill>
              </a:rPr>
              <a:t>12. Profili ispettivi</a:t>
            </a:r>
          </a:p>
          <a:p>
            <a:pPr algn="just" eaLnBrk="1" hangingPunct="1"/>
            <a:r>
              <a:rPr lang="it-IT" altLang="it-IT" sz="2000" dirty="0">
                <a:solidFill>
                  <a:schemeClr val="bg1"/>
                </a:solidFill>
              </a:rPr>
              <a:t>13. La disciplina regionale</a:t>
            </a:r>
          </a:p>
          <a:p>
            <a:pPr algn="just" eaLnBrk="1" hangingPunct="1"/>
            <a:endParaRPr lang="it-IT" altLang="it-IT" sz="2000" dirty="0">
              <a:solidFill>
                <a:schemeClr val="bg1"/>
              </a:solidFill>
            </a:endParaRPr>
          </a:p>
          <a:p>
            <a:pPr algn="just" eaLnBrk="1" hangingPunct="1"/>
            <a:endParaRPr lang="it-IT" altLang="it-IT" sz="2400" b="1" dirty="0">
              <a:solidFill>
                <a:schemeClr val="accent1"/>
              </a:solidFill>
            </a:endParaRPr>
          </a:p>
        </p:txBody>
      </p:sp>
      <p:sp>
        <p:nvSpPr>
          <p:cNvPr id="462852"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000C5AEA-13CD-445A-B408-C4752E050F59}" type="slidenum">
              <a:rPr lang="it-IT" altLang="it-IT" sz="1200">
                <a:solidFill>
                  <a:srgbClr val="FFFFFF"/>
                </a:solidFill>
              </a:rPr>
              <a:pPr>
                <a:spcBef>
                  <a:spcPct val="0"/>
                </a:spcBef>
                <a:buFontTx/>
                <a:buNone/>
                <a:defRPr/>
              </a:pPr>
              <a:t>203</a:t>
            </a:fld>
            <a:endParaRPr lang="it-IT" altLang="it-IT" sz="1200">
              <a:solidFill>
                <a:srgbClr val="FFFFFF"/>
              </a:solidFill>
            </a:endParaRPr>
          </a:p>
        </p:txBody>
      </p:sp>
      <p:sp>
        <p:nvSpPr>
          <p:cNvPr id="2" name="Segnaposto piè di pagina 1"/>
          <p:cNvSpPr>
            <a:spLocks noGrp="1"/>
          </p:cNvSpPr>
          <p:nvPr>
            <p:ph type="ftr" sz="quarter" idx="11"/>
          </p:nvPr>
        </p:nvSpPr>
        <p:spPr/>
        <p:txBody>
          <a:bodyPr/>
          <a:lstStyle/>
          <a:p>
            <a:pPr>
              <a:defRPr/>
            </a:pPr>
            <a:r>
              <a:rPr lang="it-IT"/>
              <a:t>Ultimo aggiornamento 15 settembre 2019</a:t>
            </a:r>
          </a:p>
        </p:txBody>
      </p:sp>
      <p:pic>
        <p:nvPicPr>
          <p:cNvPr id="217094"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sellaDiTesto 9"/>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01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4019"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4020" name="Sottotitolo 2"/>
          <p:cNvSpPr txBox="1">
            <a:spLocks/>
          </p:cNvSpPr>
          <p:nvPr/>
        </p:nvSpPr>
        <p:spPr bwMode="auto">
          <a:xfrm>
            <a:off x="107950" y="1773238"/>
            <a:ext cx="8656638"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buFont typeface="Arial" charset="0"/>
              <a:buNone/>
            </a:pPr>
            <a:r>
              <a:rPr lang="it-IT" altLang="it-IT" sz="2400" b="1" dirty="0">
                <a:solidFill>
                  <a:srgbClr val="0070C0"/>
                </a:solidFill>
                <a:cs typeface="Tahoma" pitchFamily="34" charset="0"/>
              </a:rPr>
              <a:t>1. Nozione </a:t>
            </a:r>
          </a:p>
          <a:p>
            <a:pPr algn="just">
              <a:buFont typeface="Arial" charset="0"/>
              <a:buNone/>
            </a:pPr>
            <a:r>
              <a:rPr lang="it-IT" altLang="it-IT" sz="2400" dirty="0">
                <a:solidFill>
                  <a:schemeClr val="bg1"/>
                </a:solidFill>
              </a:rPr>
              <a:t>La raccomandazione del Consiglio dell’Unione Europea del 10 marzo 2014 definisce, a livello europeo, il tirocinio come “</a:t>
            </a:r>
            <a:r>
              <a:rPr lang="it-IT" altLang="it-IT" sz="2400" i="1" dirty="0">
                <a:solidFill>
                  <a:schemeClr val="bg1"/>
                </a:solidFill>
              </a:rPr>
              <a:t>un </a:t>
            </a:r>
            <a:r>
              <a:rPr lang="it-IT" altLang="it-IT" sz="2400" b="1" i="1" u="sng" dirty="0">
                <a:solidFill>
                  <a:schemeClr val="bg1"/>
                </a:solidFill>
              </a:rPr>
              <a:t>periodo di pratica lavorativa di durata limitata</a:t>
            </a:r>
            <a:r>
              <a:rPr lang="it-IT" altLang="it-IT" sz="2400" i="1" dirty="0">
                <a:solidFill>
                  <a:schemeClr val="bg1"/>
                </a:solidFill>
              </a:rPr>
              <a:t>, retribuita o no, con una componente di apprendimento e formazione, il cui obiettivo è l’acquisizione di un’esperienza pratica e professionale finalizzata a migliorare l’occupabilità e facilitare la transizione verso un’occupazione regolare</a:t>
            </a:r>
            <a:r>
              <a:rPr lang="it-IT" altLang="it-IT" sz="2400" dirty="0">
                <a:solidFill>
                  <a:schemeClr val="bg1"/>
                </a:solidFill>
              </a:rPr>
              <a:t>”.</a:t>
            </a:r>
          </a:p>
          <a:p>
            <a:pPr algn="just">
              <a:buFont typeface="Arial" charset="0"/>
              <a:buNone/>
            </a:pPr>
            <a:r>
              <a:rPr lang="it-IT" altLang="it-IT" sz="2400" dirty="0">
                <a:solidFill>
                  <a:schemeClr val="bg1"/>
                </a:solidFill>
                <a:cs typeface="Tahoma" pitchFamily="34" charset="0"/>
              </a:rPr>
              <a:t>Sono le leggi regionali a definire l’</a:t>
            </a:r>
            <a:r>
              <a:rPr lang="it-IT" altLang="it-IT" sz="2400" b="1" dirty="0">
                <a:solidFill>
                  <a:schemeClr val="bg1"/>
                </a:solidFill>
                <a:cs typeface="Tahoma" pitchFamily="34" charset="0"/>
              </a:rPr>
              <a:t>indennità di partecipazione</a:t>
            </a:r>
            <a:r>
              <a:rPr lang="it-IT" altLang="it-IT" sz="2400" dirty="0">
                <a:solidFill>
                  <a:schemeClr val="bg1"/>
                </a:solidFill>
                <a:cs typeface="Tahoma" pitchFamily="34" charset="0"/>
              </a:rPr>
              <a:t> spettante al tirocinante.</a:t>
            </a:r>
          </a:p>
        </p:txBody>
      </p:sp>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3" name="Segnaposto numero diapositiva 2"/>
          <p:cNvSpPr>
            <a:spLocks noGrp="1"/>
          </p:cNvSpPr>
          <p:nvPr>
            <p:ph type="sldNum" sz="quarter" idx="12"/>
          </p:nvPr>
        </p:nvSpPr>
        <p:spPr/>
        <p:txBody>
          <a:bodyPr/>
          <a:lstStyle/>
          <a:p>
            <a:pPr>
              <a:defRPr/>
            </a:pPr>
            <a:fld id="{D75D479C-ECC4-4E88-9286-6C356B9E4698}" type="slidenum">
              <a:rPr lang="it-IT" smtClean="0"/>
              <a:pPr>
                <a:defRPr/>
              </a:pPr>
              <a:t>204</a:t>
            </a:fld>
            <a:endParaRPr lang="it-IT"/>
          </a:p>
        </p:txBody>
      </p:sp>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114"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8115" name="Sottotitolo 2"/>
          <p:cNvSpPr>
            <a:spLocks noGrp="1"/>
          </p:cNvSpPr>
          <p:nvPr>
            <p:ph type="subTitle" idx="1"/>
          </p:nvPr>
        </p:nvSpPr>
        <p:spPr>
          <a:xfrm>
            <a:off x="468313" y="1628775"/>
            <a:ext cx="8151812" cy="4537075"/>
          </a:xfrm>
        </p:spPr>
        <p:txBody>
          <a:bodyPr/>
          <a:lstStyle/>
          <a:p>
            <a:r>
              <a:rPr lang="it-IT" altLang="it-IT" sz="2400" b="1" dirty="0">
                <a:solidFill>
                  <a:srgbClr val="0070C0"/>
                </a:solidFill>
              </a:rPr>
              <a:t>1. Nozione</a:t>
            </a:r>
          </a:p>
          <a:p>
            <a:pPr algn="just"/>
            <a:r>
              <a:rPr lang="it-IT" altLang="it-IT" sz="2400" dirty="0">
                <a:solidFill>
                  <a:schemeClr val="bg1"/>
                </a:solidFill>
              </a:rPr>
              <a:t>Interessano soggetti che hanno </a:t>
            </a:r>
            <a:r>
              <a:rPr lang="it-IT" altLang="it-IT" sz="2400" u="sng" dirty="0">
                <a:solidFill>
                  <a:schemeClr val="bg1"/>
                </a:solidFill>
              </a:rPr>
              <a:t>compiuto obbligo scolastico </a:t>
            </a:r>
            <a:r>
              <a:rPr lang="it-IT" altLang="it-IT" sz="2400" dirty="0">
                <a:solidFill>
                  <a:schemeClr val="bg1"/>
                </a:solidFill>
              </a:rPr>
              <a:t>e che risultano </a:t>
            </a:r>
            <a:r>
              <a:rPr lang="it-IT" altLang="it-IT" sz="2400" u="sng" dirty="0">
                <a:solidFill>
                  <a:schemeClr val="bg1"/>
                </a:solidFill>
              </a:rPr>
              <a:t>disoccupati</a:t>
            </a:r>
            <a:r>
              <a:rPr lang="it-IT" altLang="it-IT" sz="2400" dirty="0">
                <a:solidFill>
                  <a:schemeClr val="bg1"/>
                </a:solidFill>
              </a:rPr>
              <a:t>.</a:t>
            </a:r>
          </a:p>
          <a:p>
            <a:pPr algn="just"/>
            <a:r>
              <a:rPr lang="it-IT" altLang="it-IT" sz="2400" dirty="0">
                <a:solidFill>
                  <a:schemeClr val="bg1"/>
                </a:solidFill>
              </a:rPr>
              <a:t>Il rapporto che si instaura </a:t>
            </a:r>
            <a:r>
              <a:rPr lang="it-IT" altLang="it-IT" sz="2400" u="sng" dirty="0">
                <a:solidFill>
                  <a:schemeClr val="bg1"/>
                </a:solidFill>
              </a:rPr>
              <a:t>non è un contratto di lavoro</a:t>
            </a:r>
            <a:r>
              <a:rPr lang="it-IT" altLang="it-IT" sz="2400" dirty="0">
                <a:solidFill>
                  <a:schemeClr val="bg1"/>
                </a:solidFill>
              </a:rPr>
              <a:t> ma costituisce un inserimento temporaneo nel mondo del lavoro al fine esclusivo di un apprendimento professionale.</a:t>
            </a:r>
          </a:p>
        </p:txBody>
      </p:sp>
      <p:sp>
        <p:nvSpPr>
          <p:cNvPr id="463876"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F25096FD-A680-4F43-AD51-01EF65EC4A35}" type="slidenum">
              <a:rPr lang="it-IT" altLang="it-IT" sz="1200">
                <a:solidFill>
                  <a:srgbClr val="FFFFFF"/>
                </a:solidFill>
              </a:rPr>
              <a:pPr>
                <a:spcBef>
                  <a:spcPct val="0"/>
                </a:spcBef>
                <a:buFontTx/>
                <a:buNone/>
                <a:defRPr/>
              </a:pPr>
              <a:t>205</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18118"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114"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8115" name="Sottotitolo 2"/>
          <p:cNvSpPr>
            <a:spLocks noGrp="1"/>
          </p:cNvSpPr>
          <p:nvPr>
            <p:ph type="subTitle" idx="1"/>
          </p:nvPr>
        </p:nvSpPr>
        <p:spPr>
          <a:xfrm>
            <a:off x="468313" y="1628775"/>
            <a:ext cx="8151812" cy="4537075"/>
          </a:xfrm>
        </p:spPr>
        <p:txBody>
          <a:bodyPr/>
          <a:lstStyle/>
          <a:p>
            <a:r>
              <a:rPr lang="it-IT" altLang="it-IT" sz="2400" b="1" dirty="0">
                <a:solidFill>
                  <a:srgbClr val="0070C0"/>
                </a:solidFill>
              </a:rPr>
              <a:t>2. Disposizioni generali</a:t>
            </a:r>
          </a:p>
          <a:p>
            <a:pPr algn="just"/>
            <a:r>
              <a:rPr lang="it-IT" altLang="it-IT" sz="2400" u="sng" dirty="0">
                <a:solidFill>
                  <a:schemeClr val="bg1"/>
                </a:solidFill>
              </a:rPr>
              <a:t>Non è prevista imposizione contributiva, ma solo assicurativa nei confronti dell’INAIL</a:t>
            </a:r>
            <a:r>
              <a:rPr lang="it-IT" altLang="it-IT" sz="2400" dirty="0">
                <a:solidFill>
                  <a:schemeClr val="bg1"/>
                </a:solidFill>
              </a:rPr>
              <a:t>.</a:t>
            </a:r>
          </a:p>
          <a:p>
            <a:pPr algn="just"/>
            <a:r>
              <a:rPr lang="it-IT" altLang="it-IT" sz="2400" dirty="0">
                <a:solidFill>
                  <a:schemeClr val="bg1"/>
                </a:solidFill>
              </a:rPr>
              <a:t>E’ necessaria la </a:t>
            </a:r>
            <a:r>
              <a:rPr lang="it-IT" altLang="it-IT" sz="2400" u="sng" dirty="0">
                <a:solidFill>
                  <a:schemeClr val="bg1"/>
                </a:solidFill>
              </a:rPr>
              <a:t>preventiva comunicazione telematica </a:t>
            </a:r>
            <a:r>
              <a:rPr lang="it-IT" altLang="it-IT" sz="2400" dirty="0">
                <a:solidFill>
                  <a:schemeClr val="bg1"/>
                </a:solidFill>
              </a:rPr>
              <a:t>di avvio del tirocinio, ma i tirocinanti </a:t>
            </a:r>
            <a:r>
              <a:rPr lang="it-IT" altLang="it-IT" sz="2400" u="sng" dirty="0">
                <a:solidFill>
                  <a:schemeClr val="bg1"/>
                </a:solidFill>
              </a:rPr>
              <a:t>non devono essere inseriti nel LUL</a:t>
            </a:r>
            <a:r>
              <a:rPr lang="it-IT" altLang="it-IT" sz="2400" dirty="0">
                <a:solidFill>
                  <a:schemeClr val="bg1"/>
                </a:solidFill>
              </a:rPr>
              <a:t>.</a:t>
            </a:r>
          </a:p>
          <a:p>
            <a:pPr algn="just"/>
            <a:r>
              <a:rPr lang="it-IT" altLang="it-IT" sz="2400" dirty="0">
                <a:solidFill>
                  <a:schemeClr val="bg1"/>
                </a:solidFill>
              </a:rPr>
              <a:t>Infatti, l’art. 39 del D.L. 25 giugno 2008, n. 112 non prevede espressamente l’obbligo di registrazione sul Libro unico del lavoro (LUL) né dei rapporti conclusi con i tirocinanti, né delle eventuali somme agli stessi corrisposti. Né si può ricavare dalla normativa in materia di consegna del prospetto paga, di cui alla legge 4 gennaio 1953, n.4, alcun onere, considerato che la disposizione citata prevede l’obbligo di consegna solamente nei confronti dei lavoratori subordinati.</a:t>
            </a:r>
          </a:p>
          <a:p>
            <a:pPr algn="just"/>
            <a:endParaRPr lang="it-IT" altLang="it-IT" sz="2400" dirty="0">
              <a:solidFill>
                <a:schemeClr val="bg1"/>
              </a:solidFill>
            </a:endParaRPr>
          </a:p>
        </p:txBody>
      </p:sp>
      <p:sp>
        <p:nvSpPr>
          <p:cNvPr id="463876"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F25096FD-A680-4F43-AD51-01EF65EC4A35}" type="slidenum">
              <a:rPr lang="it-IT" altLang="it-IT" sz="1200">
                <a:solidFill>
                  <a:srgbClr val="FFFFFF"/>
                </a:solidFill>
              </a:rPr>
              <a:pPr>
                <a:spcBef>
                  <a:spcPct val="0"/>
                </a:spcBef>
                <a:buFontTx/>
                <a:buNone/>
                <a:defRPr/>
              </a:pPr>
              <a:t>206</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18118"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1526386894"/>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114"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8115" name="Sottotitolo 2"/>
          <p:cNvSpPr>
            <a:spLocks noGrp="1"/>
          </p:cNvSpPr>
          <p:nvPr>
            <p:ph type="subTitle" idx="1"/>
          </p:nvPr>
        </p:nvSpPr>
        <p:spPr>
          <a:xfrm>
            <a:off x="468313" y="1628775"/>
            <a:ext cx="8151812" cy="4537075"/>
          </a:xfrm>
        </p:spPr>
        <p:txBody>
          <a:bodyPr/>
          <a:lstStyle/>
          <a:p>
            <a:r>
              <a:rPr lang="it-IT" altLang="it-IT" sz="2400" b="1" dirty="0">
                <a:solidFill>
                  <a:srgbClr val="0070C0"/>
                </a:solidFill>
              </a:rPr>
              <a:t>2. Disposizioni generali</a:t>
            </a:r>
          </a:p>
          <a:p>
            <a:pPr algn="just"/>
            <a:r>
              <a:rPr lang="it-IT" altLang="it-IT" sz="2400" dirty="0">
                <a:solidFill>
                  <a:schemeClr val="bg1"/>
                </a:solidFill>
              </a:rPr>
              <a:t>L’unico onere previsto, quindi, concerne la normativa di carattere fiscale, ove si dispone che oltre alla Certificazione Unica (CU) al soggetto percipiente redditi di lavoro dipendente e assimilati (come nel caso delle indennità o borse di studio riconosciute al tirocinante) deve essere rilasciata una documento/ricevuta che attesti le somme corrisposte, su cui il datore di lavoro ospitante dovrà effettuare le ritenute fiscali, in qualità di sostituto d’imposta.</a:t>
            </a:r>
          </a:p>
          <a:p>
            <a:pPr algn="just"/>
            <a:r>
              <a:rPr lang="it-IT" altLang="it-IT" sz="2400" dirty="0">
                <a:solidFill>
                  <a:schemeClr val="bg1"/>
                </a:solidFill>
              </a:rPr>
              <a:t> </a:t>
            </a:r>
          </a:p>
        </p:txBody>
      </p:sp>
      <p:sp>
        <p:nvSpPr>
          <p:cNvPr id="463876"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F25096FD-A680-4F43-AD51-01EF65EC4A35}" type="slidenum">
              <a:rPr lang="it-IT" altLang="it-IT" sz="1200">
                <a:solidFill>
                  <a:srgbClr val="FFFFFF"/>
                </a:solidFill>
              </a:rPr>
              <a:pPr>
                <a:spcBef>
                  <a:spcPct val="0"/>
                </a:spcBef>
                <a:buFontTx/>
                <a:buNone/>
                <a:defRPr/>
              </a:pPr>
              <a:t>207</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18118"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699843228"/>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498"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4499" name="Sottotitolo 2"/>
          <p:cNvSpPr>
            <a:spLocks noGrp="1"/>
          </p:cNvSpPr>
          <p:nvPr>
            <p:ph type="subTitle" idx="1"/>
          </p:nvPr>
        </p:nvSpPr>
        <p:spPr>
          <a:xfrm>
            <a:off x="250825" y="1628775"/>
            <a:ext cx="8713788" cy="4537075"/>
          </a:xfrm>
        </p:spPr>
        <p:txBody>
          <a:bodyPr/>
          <a:lstStyle/>
          <a:p>
            <a:r>
              <a:rPr lang="it-IT" altLang="it-IT" sz="2400" b="1" dirty="0">
                <a:solidFill>
                  <a:srgbClr val="0070C0"/>
                </a:solidFill>
              </a:rPr>
              <a:t>2. Disposizioni generali</a:t>
            </a:r>
          </a:p>
          <a:p>
            <a:pPr algn="just"/>
            <a:endParaRPr lang="it-IT" altLang="it-IT" sz="2400" dirty="0">
              <a:solidFill>
                <a:schemeClr val="bg1"/>
              </a:solidFill>
            </a:endParaRPr>
          </a:p>
          <a:p>
            <a:pPr algn="just"/>
            <a:r>
              <a:rPr lang="it-IT" altLang="it-IT" sz="2400" dirty="0">
                <a:solidFill>
                  <a:schemeClr val="bg1"/>
                </a:solidFill>
              </a:rPr>
              <a:t>Non è possibile l’attivazione se nei due anni precedenti tra il soggetto ospitante e il tirocinante sia intercorso un rapporto di lavoro, una collaborazione o un incarico. </a:t>
            </a:r>
          </a:p>
          <a:p>
            <a:pPr algn="just"/>
            <a:endParaRPr lang="it-IT" altLang="it-IT" sz="2400" dirty="0">
              <a:solidFill>
                <a:schemeClr val="bg1"/>
              </a:solidFill>
            </a:endParaRPr>
          </a:p>
        </p:txBody>
      </p:sp>
      <p:sp>
        <p:nvSpPr>
          <p:cNvPr id="470020"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86C9762F-8B23-4B4F-9B74-CE05A49D732A}" type="slidenum">
              <a:rPr lang="it-IT" altLang="it-IT" sz="1200">
                <a:solidFill>
                  <a:srgbClr val="FFFFFF"/>
                </a:solidFill>
              </a:rPr>
              <a:pPr>
                <a:spcBef>
                  <a:spcPct val="0"/>
                </a:spcBef>
                <a:buFontTx/>
                <a:buNone/>
                <a:defRPr/>
              </a:pPr>
              <a:t>208</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34502"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Sottotitolo 2"/>
          <p:cNvSpPr>
            <a:spLocks noGrp="1"/>
          </p:cNvSpPr>
          <p:nvPr>
            <p:ph type="subTitle" idx="1"/>
          </p:nvPr>
        </p:nvSpPr>
        <p:spPr>
          <a:xfrm>
            <a:off x="34925" y="1438275"/>
            <a:ext cx="9074150" cy="4799013"/>
          </a:xfrm>
        </p:spPr>
        <p:txBody>
          <a:bodyPr/>
          <a:lstStyle/>
          <a:p>
            <a:pPr>
              <a:defRPr/>
            </a:pPr>
            <a:r>
              <a:rPr lang="it-IT" altLang="it-IT" sz="2400" b="1" dirty="0">
                <a:solidFill>
                  <a:srgbClr val="0070C0"/>
                </a:solidFill>
              </a:rPr>
              <a:t>2. Disposizioni generali</a:t>
            </a:r>
          </a:p>
          <a:p>
            <a:pPr algn="just">
              <a:defRPr/>
            </a:pPr>
            <a:r>
              <a:rPr lang="it-IT" sz="2400" dirty="0">
                <a:solidFill>
                  <a:schemeClr val="bg1"/>
                </a:solidFill>
              </a:rPr>
              <a:t>Inoltre per limitare gli abusi e riqualificare l’istituto, sono stati posti alcuni </a:t>
            </a:r>
            <a:r>
              <a:rPr lang="it-IT" sz="2400" b="1" dirty="0">
                <a:solidFill>
                  <a:schemeClr val="bg1"/>
                </a:solidFill>
              </a:rPr>
              <a:t>divieti</a:t>
            </a:r>
            <a:r>
              <a:rPr lang="it-IT" sz="2400" dirty="0">
                <a:solidFill>
                  <a:schemeClr val="bg1"/>
                </a:solidFill>
              </a:rPr>
              <a:t> nell’attivazione del tirocinio: </a:t>
            </a:r>
          </a:p>
          <a:p>
            <a:pPr marL="342900" indent="-342900" algn="just">
              <a:buFontTx/>
              <a:buChar char="-"/>
              <a:defRPr/>
            </a:pPr>
            <a:r>
              <a:rPr lang="it-IT" sz="2400" dirty="0">
                <a:solidFill>
                  <a:schemeClr val="bg1"/>
                </a:solidFill>
              </a:rPr>
              <a:t>attivare tirocini per lo svolgimento di attività lavorative ritenute a bassa specializzazione che non necessitano di una azione formativa; </a:t>
            </a:r>
          </a:p>
          <a:p>
            <a:pPr marL="342900" indent="-342900" algn="just">
              <a:buFontTx/>
              <a:buChar char="-"/>
              <a:defRPr/>
            </a:pPr>
            <a:r>
              <a:rPr lang="it-IT" sz="2400" dirty="0">
                <a:solidFill>
                  <a:schemeClr val="bg1"/>
                </a:solidFill>
              </a:rPr>
              <a:t>assumere tirocinanti per sostituire lavoratori assenti a causa di malattia, congedi parentali, ferie ed altro, così pure per sopperire a temporanee esigenze di organico in determinati periodi di particolare intensità di lavoro; </a:t>
            </a:r>
          </a:p>
          <a:p>
            <a:pPr marL="342900" indent="-342900" algn="just">
              <a:buFontTx/>
              <a:buChar char="-"/>
              <a:defRPr/>
            </a:pPr>
            <a:r>
              <a:rPr lang="it-IT" sz="2400" dirty="0">
                <a:solidFill>
                  <a:schemeClr val="bg1"/>
                </a:solidFill>
              </a:rPr>
              <a:t>realizzare per il soggetto ospitante più di un tirocinio con il medesimo tirocinante, il quale non può essere utilizzato per attività che non siano coerenti con gli obiettivi formativi del tirocinio stesso; </a:t>
            </a:r>
          </a:p>
        </p:txBody>
      </p:sp>
      <p:sp>
        <p:nvSpPr>
          <p:cNvPr id="470020"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833ACB2A-EAC6-482B-9D89-AC475D3DAA89}" type="slidenum">
              <a:rPr lang="it-IT" altLang="it-IT" sz="1200">
                <a:solidFill>
                  <a:srgbClr val="FFFFFF"/>
                </a:solidFill>
              </a:rPr>
              <a:pPr>
                <a:spcBef>
                  <a:spcPct val="0"/>
                </a:spcBef>
                <a:buFontTx/>
                <a:buNone/>
                <a:defRPr/>
              </a:pPr>
              <a:t>209</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35526"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9138"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9139" name="Sottotitolo 2"/>
          <p:cNvSpPr>
            <a:spLocks noGrp="1"/>
          </p:cNvSpPr>
          <p:nvPr>
            <p:ph type="subTitle" idx="1"/>
          </p:nvPr>
        </p:nvSpPr>
        <p:spPr>
          <a:xfrm>
            <a:off x="468313" y="1628775"/>
            <a:ext cx="8151812" cy="4537075"/>
          </a:xfrm>
        </p:spPr>
        <p:txBody>
          <a:bodyPr/>
          <a:lstStyle/>
          <a:p>
            <a:r>
              <a:rPr lang="it-IT" altLang="it-IT" sz="2400" b="1" dirty="0">
                <a:solidFill>
                  <a:srgbClr val="0070C0"/>
                </a:solidFill>
              </a:rPr>
              <a:t>3. Compenso</a:t>
            </a:r>
          </a:p>
          <a:p>
            <a:pPr algn="just"/>
            <a:r>
              <a:rPr lang="it-IT" altLang="it-IT" sz="2400" dirty="0">
                <a:solidFill>
                  <a:schemeClr val="bg1"/>
                </a:solidFill>
              </a:rPr>
              <a:t>Il compenso che percepiscono viene definito </a:t>
            </a:r>
            <a:r>
              <a:rPr lang="it-IT" altLang="it-IT" sz="2400" b="1" u="sng" dirty="0">
                <a:solidFill>
                  <a:schemeClr val="bg1"/>
                </a:solidFill>
              </a:rPr>
              <a:t>indennità di partecipazione</a:t>
            </a:r>
            <a:r>
              <a:rPr lang="it-IT" altLang="it-IT" sz="2400" dirty="0">
                <a:solidFill>
                  <a:schemeClr val="bg1"/>
                </a:solidFill>
              </a:rPr>
              <a:t> e deve essere qualificato come </a:t>
            </a:r>
            <a:r>
              <a:rPr lang="it-IT" altLang="it-IT" sz="2400" b="1" dirty="0">
                <a:solidFill>
                  <a:schemeClr val="bg1"/>
                </a:solidFill>
              </a:rPr>
              <a:t>reddito assimilato a quello di lavoro dipendente</a:t>
            </a:r>
            <a:r>
              <a:rPr lang="it-IT" altLang="it-IT" sz="2400" dirty="0">
                <a:solidFill>
                  <a:schemeClr val="bg1"/>
                </a:solidFill>
              </a:rPr>
              <a:t>.</a:t>
            </a:r>
          </a:p>
          <a:p>
            <a:pPr algn="just"/>
            <a:endParaRPr lang="it-IT" altLang="it-IT" sz="2400" dirty="0">
              <a:solidFill>
                <a:schemeClr val="bg1"/>
              </a:solidFill>
            </a:endParaRPr>
          </a:p>
          <a:p>
            <a:pPr algn="just"/>
            <a:r>
              <a:rPr lang="it-IT" altLang="it-IT" sz="2400" dirty="0">
                <a:solidFill>
                  <a:schemeClr val="bg1"/>
                </a:solidFill>
              </a:rPr>
              <a:t>Infatti, su richiesta del tirocinante, dovranno essere </a:t>
            </a:r>
            <a:r>
              <a:rPr lang="it-IT" altLang="it-IT" sz="2400" u="sng" dirty="0">
                <a:solidFill>
                  <a:schemeClr val="bg1"/>
                </a:solidFill>
              </a:rPr>
              <a:t>attribuite le detrazioni</a:t>
            </a:r>
            <a:r>
              <a:rPr lang="it-IT" altLang="it-IT" sz="2400" dirty="0">
                <a:solidFill>
                  <a:schemeClr val="bg1"/>
                </a:solidFill>
              </a:rPr>
              <a:t> da lavoro dipendente e/o per i familiari.</a:t>
            </a:r>
          </a:p>
          <a:p>
            <a:pPr algn="just" eaLnBrk="1" hangingPunct="1"/>
            <a:endParaRPr lang="it-IT" altLang="it-IT" sz="2400" dirty="0">
              <a:solidFill>
                <a:schemeClr val="bg1"/>
              </a:solidFill>
            </a:endParaRPr>
          </a:p>
        </p:txBody>
      </p:sp>
      <p:sp>
        <p:nvSpPr>
          <p:cNvPr id="464900"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27D7CAEF-E162-4A1E-A90E-9C64CA1880C9}" type="slidenum">
              <a:rPr lang="it-IT" altLang="it-IT" sz="1200">
                <a:solidFill>
                  <a:srgbClr val="FFFFFF"/>
                </a:solidFill>
              </a:rPr>
              <a:pPr>
                <a:spcBef>
                  <a:spcPct val="0"/>
                </a:spcBef>
                <a:buFontTx/>
                <a:buNone/>
                <a:defRPr/>
              </a:pPr>
              <a:t>210</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19142"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16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0163" name="Sottotitolo 2"/>
          <p:cNvSpPr>
            <a:spLocks noGrp="1"/>
          </p:cNvSpPr>
          <p:nvPr>
            <p:ph type="subTitle" idx="1"/>
          </p:nvPr>
        </p:nvSpPr>
        <p:spPr>
          <a:xfrm>
            <a:off x="250825" y="1628775"/>
            <a:ext cx="8569325" cy="4537075"/>
          </a:xfrm>
        </p:spPr>
        <p:txBody>
          <a:bodyPr/>
          <a:lstStyle/>
          <a:p>
            <a:r>
              <a:rPr lang="it-IT" altLang="it-IT" sz="2400" b="1" dirty="0">
                <a:solidFill>
                  <a:srgbClr val="0070C0"/>
                </a:solidFill>
              </a:rPr>
              <a:t>3. Compenso</a:t>
            </a:r>
          </a:p>
          <a:p>
            <a:pPr algn="just"/>
            <a:r>
              <a:rPr lang="it-IT" altLang="it-IT" sz="2400" dirty="0">
                <a:solidFill>
                  <a:schemeClr val="bg1"/>
                </a:solidFill>
              </a:rPr>
              <a:t>Anche per i tirocinanti è dovuta la CU e i medesimi dovranno seguire le ordinarie disposizioni inerenti all’eventuale onere di presentazione della dichiarazione dei redditi. </a:t>
            </a:r>
          </a:p>
          <a:p>
            <a:pPr algn="just"/>
            <a:r>
              <a:rPr lang="it-IT" altLang="it-IT" sz="2400" dirty="0">
                <a:solidFill>
                  <a:schemeClr val="bg1"/>
                </a:solidFill>
              </a:rPr>
              <a:t>Infatti</a:t>
            </a:r>
            <a:r>
              <a:rPr lang="it-IT" altLang="it-IT" sz="2400" b="1" dirty="0">
                <a:solidFill>
                  <a:schemeClr val="bg1"/>
                </a:solidFill>
              </a:rPr>
              <a:t> il reddito derivante da stage e borse di studio è un reddito assimilato a quello di lavoro dipendente.</a:t>
            </a:r>
            <a:r>
              <a:rPr lang="it-IT" altLang="it-IT" sz="2400" dirty="0">
                <a:solidFill>
                  <a:schemeClr val="bg1"/>
                </a:solidFill>
              </a:rPr>
              <a:t> </a:t>
            </a:r>
          </a:p>
          <a:p>
            <a:pPr algn="just"/>
            <a:r>
              <a:rPr lang="it-IT" altLang="it-IT" sz="2400" dirty="0">
                <a:solidFill>
                  <a:schemeClr val="bg1"/>
                </a:solidFill>
              </a:rPr>
              <a:t>Categoria nella quale rientrano «le somme da chiunque corrisposte a titolo di borsa di studio o di assegno, premio o sussidio per fini di studio o di addestramento professionale, se il beneficiario non è legato da rapporti di lavoro dipendente nei confronti del soggetto erogante», come stabilito dall’art. 50 del Testo unico delle imposte sui redditi. </a:t>
            </a:r>
            <a:endParaRPr lang="it-IT" altLang="it-IT" sz="2400" b="1" dirty="0">
              <a:solidFill>
                <a:schemeClr val="bg1"/>
              </a:solidFill>
            </a:endParaRPr>
          </a:p>
        </p:txBody>
      </p:sp>
      <p:sp>
        <p:nvSpPr>
          <p:cNvPr id="464900"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BF1034CC-CC9F-4022-8918-C700119C56DF}" type="slidenum">
              <a:rPr lang="it-IT" altLang="it-IT" sz="1200">
                <a:solidFill>
                  <a:srgbClr val="FFFFFF"/>
                </a:solidFill>
              </a:rPr>
              <a:pPr>
                <a:spcBef>
                  <a:spcPct val="0"/>
                </a:spcBef>
                <a:buFontTx/>
                <a:buNone/>
                <a:defRPr/>
              </a:pPr>
              <a:t>211</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20166"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323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2600" y="230188"/>
            <a:ext cx="1036638"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3235" name="Sottotitolo 2"/>
          <p:cNvSpPr>
            <a:spLocks noGrp="1"/>
          </p:cNvSpPr>
          <p:nvPr>
            <p:ph type="subTitle" idx="1"/>
          </p:nvPr>
        </p:nvSpPr>
        <p:spPr>
          <a:xfrm>
            <a:off x="250825" y="1628775"/>
            <a:ext cx="8713788" cy="4752975"/>
          </a:xfrm>
        </p:spPr>
        <p:txBody>
          <a:bodyPr/>
          <a:lstStyle/>
          <a:p>
            <a:r>
              <a:rPr lang="it-IT" altLang="it-IT" sz="2400" b="1" dirty="0">
                <a:solidFill>
                  <a:srgbClr val="0070C0"/>
                </a:solidFill>
              </a:rPr>
              <a:t>4. Tipologie</a:t>
            </a:r>
          </a:p>
          <a:p>
            <a:pPr algn="just"/>
            <a:r>
              <a:rPr lang="it-IT" altLang="it-IT" sz="2400" dirty="0">
                <a:solidFill>
                  <a:schemeClr val="bg1"/>
                </a:solidFill>
              </a:rPr>
              <a:t>Vi sono di due tipologie di tirocinio:  </a:t>
            </a:r>
          </a:p>
          <a:p>
            <a:pPr algn="just"/>
            <a:r>
              <a:rPr lang="it-IT" altLang="it-IT" sz="2400" u="sng" dirty="0">
                <a:solidFill>
                  <a:schemeClr val="bg1"/>
                </a:solidFill>
              </a:rPr>
              <a:t>Curriculari,</a:t>
            </a:r>
            <a:r>
              <a:rPr lang="it-IT" altLang="it-IT" sz="2400" dirty="0">
                <a:solidFill>
                  <a:schemeClr val="bg1"/>
                </a:solidFill>
              </a:rPr>
              <a:t> cioè inseriti nei piani di studio delle università e degli istituti scolastici o di formazione come strumenti di alternanza scuola lavoro;</a:t>
            </a:r>
          </a:p>
          <a:p>
            <a:pPr algn="just"/>
            <a:r>
              <a:rPr lang="it-IT" altLang="it-IT" sz="2400" u="sng" dirty="0">
                <a:solidFill>
                  <a:schemeClr val="bg1"/>
                </a:solidFill>
              </a:rPr>
              <a:t>Extra-curriculari,</a:t>
            </a:r>
            <a:r>
              <a:rPr lang="it-IT" altLang="it-IT" sz="2400" dirty="0">
                <a:solidFill>
                  <a:schemeClr val="bg1"/>
                </a:solidFill>
              </a:rPr>
              <a:t> rivolti a persone in cerca di occupazione e finalizzati a favorire il contatto con il mondo del lavoro. Questi puntano a favorire l’arricchimento del bagaglio di conoscenze del tirocinante ed alla acquisizione di competenze professionali ed al reinserimento lavorativo. Per tale tipologia è </a:t>
            </a:r>
            <a:r>
              <a:rPr lang="it-IT" altLang="it-IT" sz="2400" b="1" dirty="0">
                <a:solidFill>
                  <a:schemeClr val="bg1"/>
                </a:solidFill>
              </a:rPr>
              <a:t>previsto un compenso  individuato dalle leggi regionali.</a:t>
            </a:r>
          </a:p>
        </p:txBody>
      </p:sp>
      <p:sp>
        <p:nvSpPr>
          <p:cNvPr id="465924"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53B26347-7486-46FA-A3CE-7CA795846A5F}" type="slidenum">
              <a:rPr lang="it-IT" altLang="it-IT" sz="1200">
                <a:solidFill>
                  <a:srgbClr val="FFFFFF"/>
                </a:solidFill>
              </a:rPr>
              <a:pPr>
                <a:spcBef>
                  <a:spcPct val="0"/>
                </a:spcBef>
                <a:buFontTx/>
                <a:buNone/>
                <a:defRPr/>
              </a:pPr>
              <a:t>212</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23238"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8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2600" y="230188"/>
            <a:ext cx="1036638"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283" name="Sottotitolo 2"/>
          <p:cNvSpPr>
            <a:spLocks noGrp="1"/>
          </p:cNvSpPr>
          <p:nvPr>
            <p:ph type="subTitle" idx="1"/>
          </p:nvPr>
        </p:nvSpPr>
        <p:spPr>
          <a:xfrm>
            <a:off x="179388" y="1628775"/>
            <a:ext cx="8856662" cy="4752975"/>
          </a:xfrm>
        </p:spPr>
        <p:txBody>
          <a:bodyPr/>
          <a:lstStyle/>
          <a:p>
            <a:r>
              <a:rPr lang="it-IT" altLang="it-IT" sz="2400" b="1" dirty="0">
                <a:solidFill>
                  <a:srgbClr val="0070C0"/>
                </a:solidFill>
              </a:rPr>
              <a:t>4. Tipologie</a:t>
            </a:r>
          </a:p>
          <a:p>
            <a:pPr algn="just"/>
            <a:r>
              <a:rPr lang="it-IT" altLang="it-IT" sz="2400" dirty="0">
                <a:solidFill>
                  <a:schemeClr val="bg1"/>
                </a:solidFill>
              </a:rPr>
              <a:t>Fra i tirocini </a:t>
            </a:r>
            <a:r>
              <a:rPr lang="it-IT" altLang="it-IT" sz="2400" b="1" dirty="0">
                <a:solidFill>
                  <a:schemeClr val="bg1"/>
                </a:solidFill>
              </a:rPr>
              <a:t>non curriculari</a:t>
            </a:r>
            <a:r>
              <a:rPr lang="it-IT" altLang="it-IT" sz="2400" dirty="0">
                <a:solidFill>
                  <a:schemeClr val="bg1"/>
                </a:solidFill>
              </a:rPr>
              <a:t> vi rientrano quelli formativi e di reinserimento o inserimento al lavoro, mirati ad inserire / reinserire nel mondo del lavoro soggetti privi di occupazione (inoccupati e disoccupati) o con particolari svantaggi (disabili o richiedenti asilo). </a:t>
            </a:r>
          </a:p>
          <a:p>
            <a:pPr algn="just"/>
            <a:r>
              <a:rPr lang="it-IT" altLang="it-IT" sz="2400" dirty="0">
                <a:solidFill>
                  <a:schemeClr val="bg1"/>
                </a:solidFill>
              </a:rPr>
              <a:t>Vi rientrano anche i soggetti a favore dei quali può essere attivato un tirocinio anche se sono già occupati, ma comunque in cerca di nuova occupazione.</a:t>
            </a:r>
          </a:p>
        </p:txBody>
      </p:sp>
      <p:sp>
        <p:nvSpPr>
          <p:cNvPr id="465924"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147DF430-F80A-47FB-8A97-59D8A26E1C51}" type="slidenum">
              <a:rPr lang="it-IT" altLang="it-IT" sz="1200">
                <a:solidFill>
                  <a:srgbClr val="FFFFFF"/>
                </a:solidFill>
              </a:rPr>
              <a:pPr>
                <a:spcBef>
                  <a:spcPct val="0"/>
                </a:spcBef>
                <a:buFontTx/>
                <a:buNone/>
                <a:defRPr/>
              </a:pPr>
              <a:t>213</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25286"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30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2600" y="230188"/>
            <a:ext cx="1036638"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6307" name="Sottotitolo 2"/>
          <p:cNvSpPr>
            <a:spLocks noGrp="1"/>
          </p:cNvSpPr>
          <p:nvPr>
            <p:ph type="subTitle" idx="1"/>
          </p:nvPr>
        </p:nvSpPr>
        <p:spPr>
          <a:xfrm>
            <a:off x="250825" y="1628775"/>
            <a:ext cx="8713788" cy="4752975"/>
          </a:xfrm>
        </p:spPr>
        <p:txBody>
          <a:bodyPr/>
          <a:lstStyle/>
          <a:p>
            <a:r>
              <a:rPr lang="it-IT" altLang="it-IT" sz="2400" b="1" dirty="0">
                <a:solidFill>
                  <a:srgbClr val="0070C0"/>
                </a:solidFill>
              </a:rPr>
              <a:t>5. Le linee guida</a:t>
            </a:r>
          </a:p>
          <a:p>
            <a:pPr algn="just"/>
            <a:endParaRPr lang="it-IT" altLang="it-IT" sz="2400" b="1" dirty="0">
              <a:solidFill>
                <a:schemeClr val="bg1"/>
              </a:solidFill>
            </a:endParaRPr>
          </a:p>
          <a:p>
            <a:pPr algn="just"/>
            <a:r>
              <a:rPr lang="it-IT" altLang="it-IT" sz="2400" dirty="0">
                <a:solidFill>
                  <a:schemeClr val="bg1"/>
                </a:solidFill>
              </a:rPr>
              <a:t>La </a:t>
            </a:r>
            <a:r>
              <a:rPr lang="it-IT" altLang="it-IT" sz="2400" dirty="0">
                <a:solidFill>
                  <a:schemeClr val="bg1"/>
                </a:solidFill>
                <a:hlinkClick r:id="rId3" tooltip="Vai alla Legge"/>
              </a:rPr>
              <a:t>Legge 92/2012</a:t>
            </a:r>
            <a:r>
              <a:rPr lang="it-IT" altLang="it-IT" sz="2400" dirty="0">
                <a:solidFill>
                  <a:schemeClr val="bg1"/>
                </a:solidFill>
              </a:rPr>
              <a:t> ha demandato alle Regioni ed alle Province Autonome  la definizione di linee guida finalizzate a stabilire degli standard minimi uniformi per l’intero territorio nazionale e ad evitare un uso distorto e illegittimo dei tirocini. </a:t>
            </a:r>
            <a:endParaRPr lang="it-IT" altLang="it-IT" sz="2400" b="1" dirty="0">
              <a:solidFill>
                <a:schemeClr val="bg1"/>
              </a:solidFill>
            </a:endParaRPr>
          </a:p>
        </p:txBody>
      </p:sp>
      <p:sp>
        <p:nvSpPr>
          <p:cNvPr id="465924"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E3F1A6D2-0E25-451A-9A5C-80E603738DC8}" type="slidenum">
              <a:rPr lang="it-IT" altLang="it-IT" sz="1200">
                <a:solidFill>
                  <a:srgbClr val="FFFFFF"/>
                </a:solidFill>
              </a:rPr>
              <a:pPr>
                <a:spcBef>
                  <a:spcPct val="0"/>
                </a:spcBef>
                <a:buFontTx/>
                <a:buNone/>
                <a:defRPr/>
              </a:pPr>
              <a:t>214</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26310"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transition spd="slow"/>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33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2600" y="230188"/>
            <a:ext cx="1036638"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7331" name="Sottotitolo 2"/>
          <p:cNvSpPr>
            <a:spLocks noGrp="1"/>
          </p:cNvSpPr>
          <p:nvPr>
            <p:ph type="subTitle" idx="1"/>
          </p:nvPr>
        </p:nvSpPr>
        <p:spPr>
          <a:xfrm>
            <a:off x="250825" y="1628775"/>
            <a:ext cx="8713788" cy="4752975"/>
          </a:xfrm>
        </p:spPr>
        <p:txBody>
          <a:bodyPr/>
          <a:lstStyle/>
          <a:p>
            <a:r>
              <a:rPr lang="it-IT" altLang="it-IT" sz="2400" b="1" dirty="0">
                <a:solidFill>
                  <a:srgbClr val="0070C0"/>
                </a:solidFill>
              </a:rPr>
              <a:t>5. Le linee guida</a:t>
            </a:r>
          </a:p>
          <a:p>
            <a:pPr algn="just"/>
            <a:endParaRPr lang="it-IT" altLang="it-IT" sz="2400" b="1" dirty="0">
              <a:solidFill>
                <a:schemeClr val="bg1"/>
              </a:solidFill>
            </a:endParaRPr>
          </a:p>
          <a:p>
            <a:pPr algn="just"/>
            <a:r>
              <a:rPr lang="it-IT" altLang="it-IT" sz="2400" dirty="0">
                <a:solidFill>
                  <a:schemeClr val="bg1"/>
                </a:solidFill>
              </a:rPr>
              <a:t>Le </a:t>
            </a:r>
            <a:r>
              <a:rPr lang="it-IT" altLang="it-IT" sz="2400" dirty="0">
                <a:solidFill>
                  <a:schemeClr val="bg1"/>
                </a:solidFill>
                <a:hlinkClick r:id="rId3" tooltip="Vai alle Linee guida"/>
              </a:rPr>
              <a:t>Linee-guida in materia di tirocini del 2017</a:t>
            </a:r>
            <a:r>
              <a:rPr lang="it-IT" altLang="it-IT" sz="2400" dirty="0">
                <a:solidFill>
                  <a:schemeClr val="bg1"/>
                </a:solidFill>
              </a:rPr>
              <a:t> sono state adottate dalla Conferenza Unificata Stato, Regioni e Province Autonome in data 25 maggio e hanno sostituito le precedenti </a:t>
            </a:r>
            <a:r>
              <a:rPr lang="it-IT" altLang="it-IT" sz="2400" dirty="0">
                <a:solidFill>
                  <a:schemeClr val="bg1"/>
                </a:solidFill>
                <a:hlinkClick r:id="rId4" tooltip="Vai alle Linee-guida in materia di tirocini 2013"/>
              </a:rPr>
              <a:t>del 2013</a:t>
            </a:r>
            <a:r>
              <a:rPr lang="it-IT" altLang="it-IT" sz="2400" dirty="0">
                <a:solidFill>
                  <a:schemeClr val="bg1"/>
                </a:solidFill>
              </a:rPr>
              <a:t>. L’obiettivo di quest’ultimo intervento è colmare le prime criticità emerse, vigilando sulla qualità e la genuinità dei tirocini, per non snaturare questo strumento di apprendimento. Le Regioni e le Province autonome avevano sei mesi per adeguare la propria normativa di riferimento.</a:t>
            </a:r>
            <a:endParaRPr lang="it-IT" altLang="it-IT" sz="2400" b="1" dirty="0">
              <a:solidFill>
                <a:schemeClr val="bg1"/>
              </a:solidFill>
            </a:endParaRPr>
          </a:p>
        </p:txBody>
      </p:sp>
      <p:sp>
        <p:nvSpPr>
          <p:cNvPr id="465924"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59BBA4F0-5F46-4CC7-9BBF-EA0FFC1818C6}" type="slidenum">
              <a:rPr lang="it-IT" altLang="it-IT" sz="1200">
                <a:solidFill>
                  <a:srgbClr val="FFFFFF"/>
                </a:solidFill>
              </a:rPr>
              <a:pPr>
                <a:spcBef>
                  <a:spcPct val="0"/>
                </a:spcBef>
                <a:buFontTx/>
                <a:buNone/>
                <a:defRPr/>
              </a:pPr>
              <a:t>215</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27334" name="Immagin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transition spd="slow"/>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835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2600" y="230188"/>
            <a:ext cx="1036638"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8355" name="Sottotitolo 2"/>
          <p:cNvSpPr>
            <a:spLocks noGrp="1"/>
          </p:cNvSpPr>
          <p:nvPr>
            <p:ph type="subTitle" idx="1"/>
          </p:nvPr>
        </p:nvSpPr>
        <p:spPr>
          <a:xfrm>
            <a:off x="250825" y="1628775"/>
            <a:ext cx="8713788" cy="4752975"/>
          </a:xfrm>
        </p:spPr>
        <p:txBody>
          <a:bodyPr/>
          <a:lstStyle/>
          <a:p>
            <a:r>
              <a:rPr lang="it-IT" altLang="it-IT" sz="2400" b="1" dirty="0">
                <a:solidFill>
                  <a:srgbClr val="0070C0"/>
                </a:solidFill>
              </a:rPr>
              <a:t>5. Le linee guida</a:t>
            </a:r>
          </a:p>
          <a:p>
            <a:pPr algn="just"/>
            <a:endParaRPr lang="it-IT" altLang="it-IT" sz="2400" b="1" dirty="0">
              <a:solidFill>
                <a:schemeClr val="bg1"/>
              </a:solidFill>
            </a:endParaRPr>
          </a:p>
          <a:p>
            <a:pPr algn="just"/>
            <a:r>
              <a:rPr lang="it-IT" altLang="it-IT" sz="2400" dirty="0">
                <a:solidFill>
                  <a:schemeClr val="bg1"/>
                </a:solidFill>
              </a:rPr>
              <a:t>Le Linee-guida fornisco una serie di </a:t>
            </a:r>
            <a:r>
              <a:rPr lang="it-IT" altLang="it-IT" sz="2400" b="1" dirty="0">
                <a:solidFill>
                  <a:schemeClr val="bg1"/>
                </a:solidFill>
              </a:rPr>
              <a:t>standard minimi</a:t>
            </a:r>
            <a:r>
              <a:rPr lang="it-IT" altLang="it-IT" sz="2400" dirty="0">
                <a:solidFill>
                  <a:schemeClr val="bg1"/>
                </a:solidFill>
              </a:rPr>
              <a:t> ma la competenza per l’attuazione e la gestione dei tirocini resta in capo alle Regioni e alle Province Autonome. </a:t>
            </a:r>
          </a:p>
          <a:p>
            <a:pPr algn="just"/>
            <a:r>
              <a:rPr lang="it-IT" altLang="it-IT" sz="2400" dirty="0">
                <a:solidFill>
                  <a:schemeClr val="bg1"/>
                </a:solidFill>
              </a:rPr>
              <a:t>Anche alcuni aspetti del quadro sanzionatorio sono demandati a queste ultime.</a:t>
            </a:r>
          </a:p>
          <a:p>
            <a:pPr algn="just"/>
            <a:r>
              <a:rPr lang="it-IT" altLang="it-IT" sz="2400" dirty="0">
                <a:solidFill>
                  <a:schemeClr val="bg1"/>
                </a:solidFill>
              </a:rPr>
              <a:t>Nel dettaglio, le nuove Linee-guida prevedono la sottoscrizione di appositi protocolli tra le sedi territoriali dell’INL e le Regioni e le Province Autonome per promuovere il corretto utilizzo dei tirocini.</a:t>
            </a:r>
            <a:endParaRPr lang="it-IT" altLang="it-IT" sz="2400" b="1" dirty="0">
              <a:solidFill>
                <a:schemeClr val="bg1"/>
              </a:solidFill>
            </a:endParaRPr>
          </a:p>
        </p:txBody>
      </p:sp>
      <p:sp>
        <p:nvSpPr>
          <p:cNvPr id="465924"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4BA4A711-E1AB-4096-9D11-099D1C77B8C1}" type="slidenum">
              <a:rPr lang="it-IT" altLang="it-IT" sz="1200">
                <a:solidFill>
                  <a:srgbClr val="FFFFFF"/>
                </a:solidFill>
              </a:rPr>
              <a:pPr>
                <a:spcBef>
                  <a:spcPct val="0"/>
                </a:spcBef>
                <a:buFontTx/>
                <a:buNone/>
                <a:defRPr/>
              </a:pPr>
              <a:t>216</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28358"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9378"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2600" y="230188"/>
            <a:ext cx="1036638"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9379" name="Sottotitolo 2"/>
          <p:cNvSpPr>
            <a:spLocks noGrp="1"/>
          </p:cNvSpPr>
          <p:nvPr>
            <p:ph type="subTitle" idx="1"/>
          </p:nvPr>
        </p:nvSpPr>
        <p:spPr>
          <a:xfrm>
            <a:off x="250825" y="1628775"/>
            <a:ext cx="8713788" cy="4752975"/>
          </a:xfrm>
        </p:spPr>
        <p:txBody>
          <a:bodyPr/>
          <a:lstStyle/>
          <a:p>
            <a:r>
              <a:rPr lang="it-IT" altLang="it-IT" sz="2400" b="1" dirty="0">
                <a:solidFill>
                  <a:srgbClr val="0070C0"/>
                </a:solidFill>
              </a:rPr>
              <a:t>5. Le linee guida</a:t>
            </a:r>
          </a:p>
          <a:p>
            <a:pPr algn="just"/>
            <a:r>
              <a:rPr lang="it-IT" altLang="it-IT" sz="2400" dirty="0">
                <a:solidFill>
                  <a:schemeClr val="bg1"/>
                </a:solidFill>
              </a:rPr>
              <a:t>È confermato rispetto alla versione del 2013 il riconoscimento di una congrua indennità, anche in forma forfettaria, in relazione alla prestazione svolta: l’indennità minima stabilita per le attività svolte dal tirocinante dovrà essere non inferiore a 300 euro lordi mensili che le Regioni possono elevare nella messa a punto delle norme regionali.</a:t>
            </a:r>
          </a:p>
          <a:p>
            <a:pPr algn="just"/>
            <a:r>
              <a:rPr lang="it-IT" altLang="it-IT" sz="2400" dirty="0">
                <a:solidFill>
                  <a:schemeClr val="bg1"/>
                </a:solidFill>
              </a:rPr>
              <a:t>La mancata corresponsione della suddetta indennità comporta a carico del trasgressore l’irrogazione di una sanzione amministrativa pecuniaria il cui ammontare è proporzionato alla gravità dell’illecito commesso, in misura variabile da un minimo di € 1.000 ad un massimo di € 6.000. </a:t>
            </a:r>
          </a:p>
        </p:txBody>
      </p:sp>
      <p:sp>
        <p:nvSpPr>
          <p:cNvPr id="465924"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B7558B1D-2416-4802-BE38-51D04B543CAA}" type="slidenum">
              <a:rPr lang="it-IT" altLang="it-IT" sz="1200">
                <a:solidFill>
                  <a:srgbClr val="FFFFFF"/>
                </a:solidFill>
              </a:rPr>
              <a:pPr>
                <a:spcBef>
                  <a:spcPct val="0"/>
                </a:spcBef>
                <a:buFontTx/>
                <a:buNone/>
                <a:defRPr/>
              </a:pPr>
              <a:t>217</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29382"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040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0403" name="Sottotitolo 2"/>
          <p:cNvSpPr>
            <a:spLocks noGrp="1"/>
          </p:cNvSpPr>
          <p:nvPr>
            <p:ph type="subTitle" idx="1"/>
          </p:nvPr>
        </p:nvSpPr>
        <p:spPr>
          <a:xfrm>
            <a:off x="468313" y="1628775"/>
            <a:ext cx="8151812" cy="4537075"/>
          </a:xfrm>
        </p:spPr>
        <p:txBody>
          <a:bodyPr/>
          <a:lstStyle/>
          <a:p>
            <a:r>
              <a:rPr lang="it-IT" altLang="it-IT" sz="2400" b="1" dirty="0">
                <a:solidFill>
                  <a:srgbClr val="0070C0"/>
                </a:solidFill>
              </a:rPr>
              <a:t>6. Destinatari – soggetti promotori e ospitanti</a:t>
            </a:r>
          </a:p>
          <a:p>
            <a:pPr algn="just"/>
            <a:r>
              <a:rPr lang="it-IT" altLang="it-IT" sz="2400" b="1" u="sng" dirty="0">
                <a:solidFill>
                  <a:schemeClr val="bg1"/>
                </a:solidFill>
              </a:rPr>
              <a:t>Destinatari</a:t>
            </a:r>
          </a:p>
          <a:p>
            <a:pPr algn="just"/>
            <a:r>
              <a:rPr lang="it-IT" altLang="it-IT" sz="2400" dirty="0">
                <a:solidFill>
                  <a:schemeClr val="bg1"/>
                </a:solidFill>
              </a:rPr>
              <a:t>- Soggetti disoccupati;</a:t>
            </a:r>
          </a:p>
          <a:p>
            <a:pPr algn="just"/>
            <a:r>
              <a:rPr lang="it-IT" altLang="it-IT" sz="2400" dirty="0">
                <a:solidFill>
                  <a:schemeClr val="bg1"/>
                </a:solidFill>
              </a:rPr>
              <a:t>- lavoratori beneficiari di strumenti di sostegno al reddito;</a:t>
            </a:r>
          </a:p>
          <a:p>
            <a:pPr algn="just"/>
            <a:r>
              <a:rPr lang="it-IT" altLang="it-IT" sz="2400" dirty="0">
                <a:solidFill>
                  <a:schemeClr val="bg1"/>
                </a:solidFill>
              </a:rPr>
              <a:t>- lavoratori a rischio di disoccupazione;</a:t>
            </a:r>
          </a:p>
          <a:p>
            <a:pPr algn="just"/>
            <a:r>
              <a:rPr lang="it-IT" altLang="it-IT" sz="2400" dirty="0">
                <a:solidFill>
                  <a:schemeClr val="bg1"/>
                </a:solidFill>
              </a:rPr>
              <a:t>- soggetti in cerca di nuova occupazione;</a:t>
            </a:r>
          </a:p>
          <a:p>
            <a:pPr algn="just"/>
            <a:r>
              <a:rPr lang="it-IT" altLang="it-IT" sz="2400" dirty="0">
                <a:solidFill>
                  <a:schemeClr val="bg1"/>
                </a:solidFill>
              </a:rPr>
              <a:t>- soggetti disabili e svantaggiati.</a:t>
            </a:r>
          </a:p>
          <a:p>
            <a:pPr algn="just"/>
            <a:endParaRPr lang="it-IT" altLang="it-IT" sz="2400" dirty="0">
              <a:solidFill>
                <a:schemeClr val="bg1"/>
              </a:solidFill>
            </a:endParaRPr>
          </a:p>
          <a:p>
            <a:pPr algn="just"/>
            <a:r>
              <a:rPr lang="it-IT" altLang="it-IT" sz="2400" b="1" u="sng" dirty="0">
                <a:solidFill>
                  <a:schemeClr val="bg1"/>
                </a:solidFill>
              </a:rPr>
              <a:t>Non vi è limite di età.</a:t>
            </a:r>
          </a:p>
          <a:p>
            <a:pPr algn="just" eaLnBrk="1" hangingPunct="1"/>
            <a:endParaRPr lang="it-IT" altLang="it-IT" sz="2400" dirty="0">
              <a:solidFill>
                <a:schemeClr val="bg1"/>
              </a:solidFill>
            </a:endParaRPr>
          </a:p>
        </p:txBody>
      </p:sp>
      <p:sp>
        <p:nvSpPr>
          <p:cNvPr id="466948"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8B907C53-5D96-4E67-9E8C-D2D75A1E22C8}" type="slidenum">
              <a:rPr lang="it-IT" altLang="it-IT" sz="1200">
                <a:solidFill>
                  <a:srgbClr val="FFFFFF"/>
                </a:solidFill>
              </a:rPr>
              <a:pPr>
                <a:spcBef>
                  <a:spcPct val="0"/>
                </a:spcBef>
                <a:buFontTx/>
                <a:buNone/>
                <a:defRPr/>
              </a:pPr>
              <a:t>218</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3040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142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1427" name="Sottotitolo 2"/>
          <p:cNvSpPr>
            <a:spLocks noGrp="1"/>
          </p:cNvSpPr>
          <p:nvPr>
            <p:ph type="subTitle" idx="1"/>
          </p:nvPr>
        </p:nvSpPr>
        <p:spPr>
          <a:xfrm>
            <a:off x="468313" y="1628775"/>
            <a:ext cx="8151812" cy="4537075"/>
          </a:xfrm>
        </p:spPr>
        <p:txBody>
          <a:bodyPr/>
          <a:lstStyle/>
          <a:p>
            <a:pPr algn="just"/>
            <a:r>
              <a:rPr lang="it-IT" altLang="it-IT" sz="2400" b="1" u="sng" dirty="0">
                <a:solidFill>
                  <a:schemeClr val="bg1"/>
                </a:solidFill>
              </a:rPr>
              <a:t>Soggetti promotori</a:t>
            </a:r>
            <a:r>
              <a:rPr lang="it-IT" altLang="it-IT" sz="2400" dirty="0">
                <a:solidFill>
                  <a:schemeClr val="bg1"/>
                </a:solidFill>
              </a:rPr>
              <a:t>:</a:t>
            </a:r>
          </a:p>
          <a:p>
            <a:pPr algn="just"/>
            <a:r>
              <a:rPr lang="it-IT" altLang="it-IT" sz="2400" dirty="0">
                <a:solidFill>
                  <a:schemeClr val="bg1"/>
                </a:solidFill>
              </a:rPr>
              <a:t>- Servizi per l’impiego ed agenzie regionali per il lavoro;</a:t>
            </a:r>
          </a:p>
          <a:p>
            <a:pPr algn="just"/>
            <a:r>
              <a:rPr lang="it-IT" altLang="it-IT" sz="2400" dirty="0">
                <a:solidFill>
                  <a:schemeClr val="bg1"/>
                </a:solidFill>
              </a:rPr>
              <a:t>- Università;</a:t>
            </a:r>
          </a:p>
          <a:p>
            <a:pPr algn="just"/>
            <a:r>
              <a:rPr lang="it-IT" altLang="it-IT" sz="2400" dirty="0">
                <a:solidFill>
                  <a:schemeClr val="bg1"/>
                </a:solidFill>
              </a:rPr>
              <a:t>- Istituzioni scolastiche;</a:t>
            </a:r>
          </a:p>
          <a:p>
            <a:pPr algn="just"/>
            <a:r>
              <a:rPr lang="it-IT" altLang="it-IT" sz="2400" dirty="0">
                <a:solidFill>
                  <a:schemeClr val="bg1"/>
                </a:solidFill>
              </a:rPr>
              <a:t>- Fondazioni di istruzione Tecnica Superiore;</a:t>
            </a:r>
          </a:p>
          <a:p>
            <a:pPr algn="just"/>
            <a:r>
              <a:rPr lang="it-IT" altLang="it-IT" sz="2400" dirty="0">
                <a:solidFill>
                  <a:schemeClr val="bg1"/>
                </a:solidFill>
              </a:rPr>
              <a:t>- Comunità terapeutiche e cooperative sociali (iscritte all’Albo regionale);</a:t>
            </a:r>
          </a:p>
          <a:p>
            <a:pPr algn="just"/>
            <a:r>
              <a:rPr lang="it-IT" altLang="it-IT" sz="2400" dirty="0">
                <a:solidFill>
                  <a:schemeClr val="bg1"/>
                </a:solidFill>
              </a:rPr>
              <a:t>- Soggetti autorizzati all’intermediazione da ANPAL;</a:t>
            </a:r>
          </a:p>
          <a:p>
            <a:pPr algn="just"/>
            <a:r>
              <a:rPr lang="it-IT" altLang="it-IT" sz="2400" dirty="0">
                <a:solidFill>
                  <a:schemeClr val="bg1"/>
                </a:solidFill>
              </a:rPr>
              <a:t>- ANPAL;</a:t>
            </a:r>
          </a:p>
          <a:p>
            <a:pPr algn="just"/>
            <a:r>
              <a:rPr lang="it-IT" altLang="it-IT" sz="2400" dirty="0">
                <a:solidFill>
                  <a:schemeClr val="bg1"/>
                </a:solidFill>
              </a:rPr>
              <a:t>- </a:t>
            </a:r>
            <a:r>
              <a:rPr lang="it-IT" altLang="it-IT" sz="2400" u="sng" dirty="0">
                <a:solidFill>
                  <a:schemeClr val="bg1"/>
                </a:solidFill>
              </a:rPr>
              <a:t>Fondazione Lavoro </a:t>
            </a:r>
            <a:r>
              <a:rPr lang="it-IT" altLang="it-IT" sz="2400" dirty="0">
                <a:solidFill>
                  <a:schemeClr val="bg1"/>
                </a:solidFill>
              </a:rPr>
              <a:t>(che è agenzia autorizzata dal ML).</a:t>
            </a:r>
          </a:p>
        </p:txBody>
      </p:sp>
      <p:sp>
        <p:nvSpPr>
          <p:cNvPr id="467972"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ABAEEB13-F8B4-402A-AA4F-0D757F99EB42}" type="slidenum">
              <a:rPr lang="it-IT" altLang="it-IT" sz="1200">
                <a:solidFill>
                  <a:srgbClr val="FFFFFF"/>
                </a:solidFill>
              </a:rPr>
              <a:pPr>
                <a:spcBef>
                  <a:spcPct val="0"/>
                </a:spcBef>
                <a:buFontTx/>
                <a:buNone/>
                <a:defRPr/>
              </a:pPr>
              <a:t>219</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31430"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2451" name="Sottotitolo 2"/>
          <p:cNvSpPr>
            <a:spLocks noGrp="1"/>
          </p:cNvSpPr>
          <p:nvPr>
            <p:ph type="subTitle" idx="1"/>
          </p:nvPr>
        </p:nvSpPr>
        <p:spPr>
          <a:xfrm>
            <a:off x="179388" y="1628775"/>
            <a:ext cx="8640762" cy="4537075"/>
          </a:xfrm>
        </p:spPr>
        <p:txBody>
          <a:bodyPr/>
          <a:lstStyle/>
          <a:p>
            <a:pPr algn="just"/>
            <a:r>
              <a:rPr lang="it-IT" altLang="it-IT" sz="2400" dirty="0">
                <a:solidFill>
                  <a:schemeClr val="bg1"/>
                </a:solidFill>
              </a:rPr>
              <a:t>I </a:t>
            </a:r>
            <a:r>
              <a:rPr lang="it-IT" altLang="it-IT" sz="2400" b="1" u="sng" dirty="0">
                <a:solidFill>
                  <a:schemeClr val="bg1"/>
                </a:solidFill>
              </a:rPr>
              <a:t>soggetti ospitanti </a:t>
            </a:r>
            <a:r>
              <a:rPr lang="it-IT" altLang="it-IT" sz="2400" dirty="0">
                <a:solidFill>
                  <a:schemeClr val="bg1"/>
                </a:solidFill>
              </a:rPr>
              <a:t>sono persone fisiche o giuridiche di natura pubblica o privata in possesso dei seguenti </a:t>
            </a:r>
            <a:r>
              <a:rPr lang="it-IT" altLang="it-IT" sz="2400" b="1" u="sng" dirty="0">
                <a:solidFill>
                  <a:schemeClr val="bg1"/>
                </a:solidFill>
              </a:rPr>
              <a:t>requisiti</a:t>
            </a:r>
            <a:r>
              <a:rPr lang="it-IT" altLang="it-IT" sz="2400" dirty="0">
                <a:solidFill>
                  <a:schemeClr val="bg1"/>
                </a:solidFill>
              </a:rPr>
              <a:t>:</a:t>
            </a:r>
          </a:p>
          <a:p>
            <a:pPr algn="just"/>
            <a:r>
              <a:rPr lang="it-IT" altLang="it-IT" sz="2400" dirty="0">
                <a:solidFill>
                  <a:schemeClr val="bg1"/>
                </a:solidFill>
              </a:rPr>
              <a:t>- in regola con la normativa sulla sicurezza sul lavoro;</a:t>
            </a:r>
          </a:p>
          <a:p>
            <a:pPr algn="just"/>
            <a:r>
              <a:rPr lang="it-IT" altLang="it-IT" sz="2400" dirty="0">
                <a:solidFill>
                  <a:schemeClr val="bg1"/>
                </a:solidFill>
              </a:rPr>
              <a:t>- rispettano la normativa sui disabili legge 68/99;</a:t>
            </a:r>
          </a:p>
          <a:p>
            <a:pPr algn="just"/>
            <a:r>
              <a:rPr lang="it-IT" altLang="it-IT" sz="2400" dirty="0">
                <a:solidFill>
                  <a:schemeClr val="bg1"/>
                </a:solidFill>
              </a:rPr>
              <a:t>- non hanno in atto procedure di CIGS e non hanno effettuato licenziamenti per GMO, collettivi, per superamento del comporto, per il mancato superamento della prova, nella medesima unità operativa nei </a:t>
            </a:r>
            <a:r>
              <a:rPr lang="it-IT" altLang="it-IT" sz="2400" u="sng" dirty="0">
                <a:solidFill>
                  <a:schemeClr val="bg1"/>
                </a:solidFill>
              </a:rPr>
              <a:t>12 mesi precedenti </a:t>
            </a:r>
            <a:r>
              <a:rPr lang="it-IT" altLang="it-IT" sz="2400" dirty="0">
                <a:solidFill>
                  <a:schemeClr val="bg1"/>
                </a:solidFill>
              </a:rPr>
              <a:t>l’attivazione del tirocinio o non hanno provveduto a non confermare apprendisti al termine del periodo formativo, se il soggetto ospitante prevede nel PFI attività equivalenti;</a:t>
            </a:r>
          </a:p>
          <a:p>
            <a:pPr algn="just"/>
            <a:r>
              <a:rPr lang="it-IT" altLang="it-IT" sz="2400" dirty="0">
                <a:solidFill>
                  <a:schemeClr val="bg1"/>
                </a:solidFill>
              </a:rPr>
              <a:t>- non hanno procedure concorsuali in corso.</a:t>
            </a:r>
          </a:p>
        </p:txBody>
      </p:sp>
      <p:sp>
        <p:nvSpPr>
          <p:cNvPr id="468996"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C14E955A-19FC-429D-ABBF-E1742F9A8BA3}" type="slidenum">
              <a:rPr lang="it-IT" altLang="it-IT" sz="1200">
                <a:solidFill>
                  <a:srgbClr val="FFFFFF"/>
                </a:solidFill>
              </a:rPr>
              <a:pPr>
                <a:spcBef>
                  <a:spcPct val="0"/>
                </a:spcBef>
                <a:buFontTx/>
                <a:buNone/>
                <a:defRPr/>
              </a:pPr>
              <a:t>220</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32454"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474"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3475" name="Sottotitolo 2"/>
          <p:cNvSpPr>
            <a:spLocks noGrp="1"/>
          </p:cNvSpPr>
          <p:nvPr>
            <p:ph type="subTitle" idx="1"/>
          </p:nvPr>
        </p:nvSpPr>
        <p:spPr>
          <a:xfrm>
            <a:off x="250825" y="1628775"/>
            <a:ext cx="8713788" cy="4537075"/>
          </a:xfrm>
        </p:spPr>
        <p:txBody>
          <a:bodyPr/>
          <a:lstStyle/>
          <a:p>
            <a:r>
              <a:rPr lang="it-IT" altLang="it-IT" sz="2400" b="1" dirty="0">
                <a:solidFill>
                  <a:srgbClr val="0070C0"/>
                </a:solidFill>
              </a:rPr>
              <a:t>7. Limiti numerici</a:t>
            </a:r>
            <a:endParaRPr lang="it-IT" altLang="it-IT" sz="2400" dirty="0">
              <a:solidFill>
                <a:schemeClr val="bg1"/>
              </a:solidFill>
            </a:endParaRPr>
          </a:p>
          <a:p>
            <a:pPr algn="just"/>
            <a:r>
              <a:rPr lang="it-IT" altLang="it-IT" sz="2400" u="sng" dirty="0">
                <a:solidFill>
                  <a:schemeClr val="bg1"/>
                </a:solidFill>
              </a:rPr>
              <a:t>Fino a 5 dipendenti</a:t>
            </a:r>
            <a:r>
              <a:rPr lang="it-IT" altLang="it-IT" sz="2400" dirty="0">
                <a:solidFill>
                  <a:schemeClr val="bg1"/>
                </a:solidFill>
              </a:rPr>
              <a:t> in forza – 1 tirocinante</a:t>
            </a:r>
          </a:p>
          <a:p>
            <a:pPr algn="just"/>
            <a:r>
              <a:rPr lang="it-IT" altLang="it-IT" sz="2400" u="sng" dirty="0">
                <a:solidFill>
                  <a:schemeClr val="bg1"/>
                </a:solidFill>
              </a:rPr>
              <a:t>Fra 6 e 20 dipendenti </a:t>
            </a:r>
            <a:r>
              <a:rPr lang="it-IT" altLang="it-IT" sz="2400" dirty="0">
                <a:solidFill>
                  <a:schemeClr val="bg1"/>
                </a:solidFill>
              </a:rPr>
              <a:t>– 2 tirocinanti contemporaneamente</a:t>
            </a:r>
          </a:p>
          <a:p>
            <a:pPr algn="just"/>
            <a:r>
              <a:rPr lang="it-IT" altLang="it-IT" sz="2400" u="sng" dirty="0">
                <a:solidFill>
                  <a:schemeClr val="bg1"/>
                </a:solidFill>
              </a:rPr>
              <a:t>Più di 20 dipendenti</a:t>
            </a:r>
            <a:r>
              <a:rPr lang="it-IT" altLang="it-IT" sz="2400" dirty="0">
                <a:solidFill>
                  <a:schemeClr val="bg1"/>
                </a:solidFill>
              </a:rPr>
              <a:t> – il 10% dei dipendenti a tempo indeterminato e determinato contemporaneamente, con arrotondamento all’unità superiore.</a:t>
            </a:r>
          </a:p>
        </p:txBody>
      </p:sp>
      <p:sp>
        <p:nvSpPr>
          <p:cNvPr id="470020"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3E0FF6EA-EDA6-4049-B2BB-CA1AC6A5FA5C}" type="slidenum">
              <a:rPr lang="it-IT" altLang="it-IT" sz="1200">
                <a:solidFill>
                  <a:srgbClr val="FFFFFF"/>
                </a:solidFill>
              </a:rPr>
              <a:pPr>
                <a:spcBef>
                  <a:spcPct val="0"/>
                </a:spcBef>
                <a:buFontTx/>
                <a:buNone/>
                <a:defRPr/>
              </a:pPr>
              <a:t>221</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33478"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6546"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6547" name="Sottotitolo 2"/>
          <p:cNvSpPr>
            <a:spLocks noGrp="1"/>
          </p:cNvSpPr>
          <p:nvPr>
            <p:ph type="subTitle" idx="1"/>
          </p:nvPr>
        </p:nvSpPr>
        <p:spPr>
          <a:xfrm>
            <a:off x="250825" y="1628775"/>
            <a:ext cx="8713788" cy="4248150"/>
          </a:xfrm>
          <a:ln>
            <a:solidFill>
              <a:schemeClr val="accent1"/>
            </a:solidFill>
            <a:miter lim="800000"/>
            <a:headEnd/>
            <a:tailEnd/>
          </a:ln>
        </p:spPr>
        <p:txBody>
          <a:bodyPr/>
          <a:lstStyle/>
          <a:p>
            <a:r>
              <a:rPr lang="it-IT" altLang="it-IT" sz="2400" b="1" dirty="0">
                <a:solidFill>
                  <a:srgbClr val="0070C0"/>
                </a:solidFill>
              </a:rPr>
              <a:t>7. Limiti numerici</a:t>
            </a:r>
            <a:endParaRPr lang="it-IT" altLang="it-IT" sz="2400" dirty="0">
              <a:solidFill>
                <a:schemeClr val="bg1"/>
              </a:solidFill>
            </a:endParaRPr>
          </a:p>
          <a:p>
            <a:pPr algn="just"/>
            <a:endParaRPr lang="it-IT" altLang="it-IT" sz="2400" b="1" u="sng" dirty="0">
              <a:solidFill>
                <a:schemeClr val="bg1"/>
              </a:solidFill>
            </a:endParaRPr>
          </a:p>
          <a:p>
            <a:pPr algn="just"/>
            <a:r>
              <a:rPr lang="it-IT" altLang="it-IT" sz="2400" b="1" u="sng" dirty="0">
                <a:solidFill>
                  <a:schemeClr val="bg1"/>
                </a:solidFill>
              </a:rPr>
              <a:t>Attenzione:</a:t>
            </a:r>
          </a:p>
          <a:p>
            <a:pPr algn="just"/>
            <a:r>
              <a:rPr lang="it-IT" altLang="it-IT" sz="2400" dirty="0">
                <a:solidFill>
                  <a:schemeClr val="bg1"/>
                </a:solidFill>
              </a:rPr>
              <a:t>Il Tirocinio di orientamento e formazione oppure di inserimento o reinserimento in favore di disabili, persone svantaggiate e richiedenti asilo politico o titolari di protezione internazionale, </a:t>
            </a:r>
            <a:r>
              <a:rPr lang="it-IT" altLang="it-IT" sz="2400" b="1" u="sng" dirty="0">
                <a:solidFill>
                  <a:srgbClr val="00B050"/>
                </a:solidFill>
              </a:rPr>
              <a:t>a seconda delle regioni,</a:t>
            </a:r>
            <a:r>
              <a:rPr lang="it-IT" altLang="it-IT" sz="2400" b="1" dirty="0">
                <a:solidFill>
                  <a:srgbClr val="00B050"/>
                </a:solidFill>
              </a:rPr>
              <a:t> </a:t>
            </a:r>
            <a:r>
              <a:rPr lang="it-IT" altLang="it-IT" sz="2400" dirty="0">
                <a:solidFill>
                  <a:schemeClr val="bg1"/>
                </a:solidFill>
              </a:rPr>
              <a:t>è esentato dai limiti numerici appena descritti.</a:t>
            </a:r>
          </a:p>
          <a:p>
            <a:pPr algn="just"/>
            <a:r>
              <a:rPr lang="it-IT" altLang="it-IT" sz="2400" dirty="0">
                <a:solidFill>
                  <a:schemeClr val="bg1"/>
                </a:solidFill>
              </a:rPr>
              <a:t>Vale a dire, la presenza di uno di questi tirocini, di inclusione sociale, non va ad occupare uno dei posti di cui ai limiti numerici per i tirocini che possono essere presenti contemporaneamente in azienda.</a:t>
            </a:r>
          </a:p>
        </p:txBody>
      </p:sp>
      <p:sp>
        <p:nvSpPr>
          <p:cNvPr id="470020"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FCE8C285-3FA2-440A-958F-C6E258F94225}" type="slidenum">
              <a:rPr lang="it-IT" altLang="it-IT" sz="1200">
                <a:solidFill>
                  <a:srgbClr val="FFFFFF"/>
                </a:solidFill>
              </a:rPr>
              <a:pPr>
                <a:spcBef>
                  <a:spcPct val="0"/>
                </a:spcBef>
                <a:buFontTx/>
                <a:buNone/>
                <a:defRPr/>
              </a:pPr>
              <a:t>222</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36550"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1713083046"/>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7570"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7571" name="Sottotitolo 2"/>
          <p:cNvSpPr>
            <a:spLocks noGrp="1"/>
          </p:cNvSpPr>
          <p:nvPr>
            <p:ph type="subTitle" idx="1"/>
          </p:nvPr>
        </p:nvSpPr>
        <p:spPr>
          <a:xfrm>
            <a:off x="107950" y="1481138"/>
            <a:ext cx="8928100" cy="5113337"/>
          </a:xfrm>
          <a:ln>
            <a:solidFill>
              <a:schemeClr val="accent1"/>
            </a:solidFill>
            <a:miter lim="800000"/>
            <a:headEnd/>
            <a:tailEnd/>
          </a:ln>
        </p:spPr>
        <p:txBody>
          <a:bodyPr/>
          <a:lstStyle/>
          <a:p>
            <a:r>
              <a:rPr lang="it-IT" altLang="it-IT" sz="2400" b="1" dirty="0">
                <a:solidFill>
                  <a:srgbClr val="0070C0"/>
                </a:solidFill>
              </a:rPr>
              <a:t>7. Limiti numerici</a:t>
            </a:r>
            <a:endParaRPr lang="it-IT" altLang="it-IT" sz="2400" dirty="0">
              <a:solidFill>
                <a:schemeClr val="bg1"/>
              </a:solidFill>
            </a:endParaRPr>
          </a:p>
          <a:p>
            <a:pPr algn="just"/>
            <a:r>
              <a:rPr lang="it-IT" altLang="it-IT" sz="2400" b="1" u="sng" dirty="0">
                <a:solidFill>
                  <a:schemeClr val="bg1"/>
                </a:solidFill>
              </a:rPr>
              <a:t>Attenzione: ci sono delle premialità che consentono di elevare il limite dei tirocini contemporaneamente presenti.</a:t>
            </a:r>
          </a:p>
          <a:p>
            <a:pPr algn="just"/>
            <a:r>
              <a:rPr lang="it-IT" altLang="it-IT" sz="2400" dirty="0">
                <a:solidFill>
                  <a:schemeClr val="bg1"/>
                </a:solidFill>
              </a:rPr>
              <a:t>Per i soggetti ospitanti con più di 20 dipendenti è possibile sforare il limite del 10% in proporzione al numero delle stabilizzazioni.</a:t>
            </a:r>
          </a:p>
          <a:p>
            <a:pPr algn="just"/>
            <a:r>
              <a:rPr lang="it-IT" altLang="it-IT" sz="2400" dirty="0">
                <a:solidFill>
                  <a:schemeClr val="bg1"/>
                </a:solidFill>
              </a:rPr>
              <a:t>1 tirocinante in più se sono stati assunti almeno il 20% dei tirocini attivati nei 24 mesi precedenti;</a:t>
            </a:r>
          </a:p>
          <a:p>
            <a:pPr algn="just"/>
            <a:r>
              <a:rPr lang="it-IT" altLang="it-IT" sz="2400" dirty="0">
                <a:solidFill>
                  <a:schemeClr val="bg1"/>
                </a:solidFill>
              </a:rPr>
              <a:t>2 tirocini in più se sono stati assunti almeno il 50% dei tirocini attivati nei 24 mesi precedenti;</a:t>
            </a:r>
          </a:p>
          <a:p>
            <a:pPr algn="just"/>
            <a:r>
              <a:rPr lang="it-IT" altLang="it-IT" sz="2400" dirty="0">
                <a:solidFill>
                  <a:schemeClr val="bg1"/>
                </a:solidFill>
              </a:rPr>
              <a:t>3 tirocini in più se sono stati assunti almeno il 75% dei tirocini attivati nei 24 mesi precedenti;</a:t>
            </a:r>
          </a:p>
          <a:p>
            <a:pPr algn="just"/>
            <a:r>
              <a:rPr lang="it-IT" altLang="it-IT" sz="2400" dirty="0">
                <a:solidFill>
                  <a:schemeClr val="bg1"/>
                </a:solidFill>
              </a:rPr>
              <a:t>4 tirocini in più se sono stati assunti almeno il 100% dei tirocini attivati nei 24 mesi precedenti;</a:t>
            </a:r>
          </a:p>
          <a:p>
            <a:pPr algn="just"/>
            <a:endParaRPr lang="it-IT" altLang="it-IT" sz="2400" dirty="0">
              <a:solidFill>
                <a:schemeClr val="bg1"/>
              </a:solidFill>
            </a:endParaRPr>
          </a:p>
          <a:p>
            <a:pPr algn="just"/>
            <a:endParaRPr lang="it-IT" altLang="it-IT" sz="2400" b="1" u="sng" dirty="0">
              <a:solidFill>
                <a:schemeClr val="bg1"/>
              </a:solidFill>
            </a:endParaRPr>
          </a:p>
        </p:txBody>
      </p:sp>
      <p:sp>
        <p:nvSpPr>
          <p:cNvPr id="470020"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D0368A8F-BA04-4543-B13E-1EE1C7D0090F}" type="slidenum">
              <a:rPr lang="it-IT" altLang="it-IT" sz="1200">
                <a:solidFill>
                  <a:srgbClr val="FFFFFF"/>
                </a:solidFill>
              </a:rPr>
              <a:pPr>
                <a:spcBef>
                  <a:spcPct val="0"/>
                </a:spcBef>
                <a:buFontTx/>
                <a:buNone/>
                <a:defRPr/>
              </a:pPr>
              <a:t>223</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37574"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8594"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8595" name="Sottotitolo 2"/>
          <p:cNvSpPr>
            <a:spLocks noGrp="1"/>
          </p:cNvSpPr>
          <p:nvPr>
            <p:ph type="subTitle" idx="1"/>
          </p:nvPr>
        </p:nvSpPr>
        <p:spPr>
          <a:xfrm>
            <a:off x="468313" y="1628775"/>
            <a:ext cx="8151812" cy="4537075"/>
          </a:xfrm>
        </p:spPr>
        <p:txBody>
          <a:bodyPr/>
          <a:lstStyle/>
          <a:p>
            <a:r>
              <a:rPr lang="it-IT" altLang="it-IT" sz="2400" b="1" dirty="0">
                <a:solidFill>
                  <a:srgbClr val="0070C0"/>
                </a:solidFill>
              </a:rPr>
              <a:t>8. Durata</a:t>
            </a:r>
          </a:p>
          <a:p>
            <a:pPr algn="just"/>
            <a:r>
              <a:rPr lang="it-IT" altLang="it-IT" sz="2400" dirty="0">
                <a:solidFill>
                  <a:schemeClr val="bg1"/>
                </a:solidFill>
              </a:rPr>
              <a:t>La </a:t>
            </a:r>
            <a:r>
              <a:rPr lang="it-IT" altLang="it-IT" sz="2400" b="1" u="sng" dirty="0">
                <a:solidFill>
                  <a:schemeClr val="bg1"/>
                </a:solidFill>
              </a:rPr>
              <a:t>durata massima</a:t>
            </a:r>
            <a:endParaRPr lang="it-IT" altLang="it-IT" sz="2400" b="1" dirty="0">
              <a:solidFill>
                <a:schemeClr val="bg1"/>
              </a:solidFill>
            </a:endParaRPr>
          </a:p>
          <a:p>
            <a:pPr marL="342900" indent="-342900" algn="just">
              <a:buFont typeface="Arial" panose="020B0604020202020204" pitchFamily="34" charset="0"/>
              <a:buChar char="•"/>
            </a:pPr>
            <a:r>
              <a:rPr lang="it-IT" altLang="it-IT" sz="2400" dirty="0">
                <a:solidFill>
                  <a:schemeClr val="bg1"/>
                </a:solidFill>
              </a:rPr>
              <a:t>del tirocinio curriculare è di 6 mesi;</a:t>
            </a:r>
          </a:p>
          <a:p>
            <a:pPr marL="342900" indent="-342900" algn="just">
              <a:buFont typeface="Arial" panose="020B0604020202020204" pitchFamily="34" charset="0"/>
              <a:buChar char="•"/>
            </a:pPr>
            <a:r>
              <a:rPr lang="it-IT" altLang="it-IT" sz="2400" dirty="0">
                <a:solidFill>
                  <a:schemeClr val="bg1"/>
                </a:solidFill>
              </a:rPr>
              <a:t>del tirocinio extra curriculare è di 6 mesi rinnovabile di altri 6 per i disoccupati;</a:t>
            </a:r>
          </a:p>
          <a:p>
            <a:pPr marL="342900" indent="-342900" algn="just">
              <a:buFont typeface="Arial" panose="020B0604020202020204" pitchFamily="34" charset="0"/>
              <a:buChar char="•"/>
            </a:pPr>
            <a:r>
              <a:rPr lang="it-IT" altLang="it-IT" sz="2400" dirty="0">
                <a:solidFill>
                  <a:schemeClr val="bg1"/>
                </a:solidFill>
              </a:rPr>
              <a:t>per i neo-diplomati è di 6 mesi;</a:t>
            </a:r>
          </a:p>
          <a:p>
            <a:pPr marL="342900" indent="-342900" algn="just">
              <a:buFont typeface="Arial" panose="020B0604020202020204" pitchFamily="34" charset="0"/>
              <a:buChar char="•"/>
            </a:pPr>
            <a:r>
              <a:rPr lang="it-IT" altLang="it-IT" sz="2400" dirty="0">
                <a:solidFill>
                  <a:schemeClr val="bg1"/>
                </a:solidFill>
              </a:rPr>
              <a:t>per le persone svantaggiate è di 12 mesi;</a:t>
            </a:r>
          </a:p>
          <a:p>
            <a:pPr marL="342900" indent="-342900" algn="just">
              <a:buFont typeface="Arial" panose="020B0604020202020204" pitchFamily="34" charset="0"/>
              <a:buChar char="•"/>
            </a:pPr>
            <a:r>
              <a:rPr lang="it-IT" altLang="it-IT" sz="2400" dirty="0">
                <a:solidFill>
                  <a:schemeClr val="bg1"/>
                </a:solidFill>
              </a:rPr>
              <a:t>per i disabili è di 24 mesi.</a:t>
            </a:r>
          </a:p>
          <a:p>
            <a:pPr algn="just"/>
            <a:endParaRPr lang="it-IT" altLang="it-IT" sz="2400" dirty="0">
              <a:solidFill>
                <a:schemeClr val="bg1"/>
              </a:solidFill>
            </a:endParaRPr>
          </a:p>
          <a:p>
            <a:pPr algn="just"/>
            <a:r>
              <a:rPr lang="it-IT" altLang="it-IT" sz="2400" dirty="0">
                <a:solidFill>
                  <a:schemeClr val="bg1"/>
                </a:solidFill>
              </a:rPr>
              <a:t>La </a:t>
            </a:r>
            <a:r>
              <a:rPr lang="it-IT" altLang="it-IT" sz="2400" b="1" u="sng" dirty="0">
                <a:solidFill>
                  <a:schemeClr val="bg1"/>
                </a:solidFill>
              </a:rPr>
              <a:t>durata minima </a:t>
            </a:r>
            <a:r>
              <a:rPr lang="it-IT" altLang="it-IT" sz="2400" dirty="0">
                <a:solidFill>
                  <a:schemeClr val="bg1"/>
                </a:solidFill>
              </a:rPr>
              <a:t>è di due mesi.</a:t>
            </a:r>
          </a:p>
          <a:p>
            <a:pPr algn="just" eaLnBrk="1" hangingPunct="1"/>
            <a:endParaRPr lang="it-IT" altLang="it-IT" sz="2400" dirty="0">
              <a:solidFill>
                <a:schemeClr val="bg1"/>
              </a:solidFill>
            </a:endParaRPr>
          </a:p>
          <a:p>
            <a:pPr algn="just" eaLnBrk="1" hangingPunct="1"/>
            <a:endParaRPr lang="it-IT" altLang="it-IT" sz="2400" dirty="0">
              <a:solidFill>
                <a:schemeClr val="bg1"/>
              </a:solidFill>
            </a:endParaRPr>
          </a:p>
        </p:txBody>
      </p:sp>
      <p:sp>
        <p:nvSpPr>
          <p:cNvPr id="471044"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ABD61CD6-7ABB-43F2-A328-BA27559ED9BB}" type="slidenum">
              <a:rPr lang="it-IT" altLang="it-IT" sz="1200">
                <a:solidFill>
                  <a:srgbClr val="FFFFFF"/>
                </a:solidFill>
              </a:rPr>
              <a:pPr>
                <a:spcBef>
                  <a:spcPct val="0"/>
                </a:spcBef>
                <a:buFontTx/>
                <a:buNone/>
                <a:defRPr/>
              </a:pPr>
              <a:t>224</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38598"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064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0643" name="Sottotitolo 2"/>
          <p:cNvSpPr>
            <a:spLocks noGrp="1"/>
          </p:cNvSpPr>
          <p:nvPr>
            <p:ph type="subTitle" idx="1"/>
          </p:nvPr>
        </p:nvSpPr>
        <p:spPr>
          <a:xfrm>
            <a:off x="468313" y="1628775"/>
            <a:ext cx="8151812" cy="4537075"/>
          </a:xfrm>
        </p:spPr>
        <p:txBody>
          <a:bodyPr/>
          <a:lstStyle/>
          <a:p>
            <a:r>
              <a:rPr lang="it-IT" altLang="it-IT" sz="2400" b="1" dirty="0">
                <a:solidFill>
                  <a:srgbClr val="0070C0"/>
                </a:solidFill>
              </a:rPr>
              <a:t>8. Durata</a:t>
            </a:r>
          </a:p>
          <a:p>
            <a:pPr algn="just"/>
            <a:r>
              <a:rPr lang="it-IT" altLang="it-IT" sz="2400" dirty="0">
                <a:solidFill>
                  <a:schemeClr val="bg1"/>
                </a:solidFill>
              </a:rPr>
              <a:t>Nei limiti di durata indicati, </a:t>
            </a:r>
            <a:r>
              <a:rPr lang="it-IT" altLang="it-IT" sz="2400" b="1" dirty="0">
                <a:solidFill>
                  <a:schemeClr val="bg1"/>
                </a:solidFill>
              </a:rPr>
              <a:t>i periodi di tirocinio possono essere sospesi</a:t>
            </a:r>
            <a:r>
              <a:rPr lang="it-IT" altLang="it-IT" sz="2400" dirty="0">
                <a:solidFill>
                  <a:schemeClr val="bg1"/>
                </a:solidFill>
              </a:rPr>
              <a:t> in caso di maternità, infortunio o malattia di durata pari o superiore ai trenta giorni. </a:t>
            </a:r>
          </a:p>
          <a:p>
            <a:pPr algn="just"/>
            <a:r>
              <a:rPr lang="it-IT" altLang="it-IT" sz="2400" dirty="0">
                <a:solidFill>
                  <a:schemeClr val="bg1"/>
                </a:solidFill>
              </a:rPr>
              <a:t>La sospensione può avvenire durante i periodo di chiusura aziendale di almeno quindici giorni. </a:t>
            </a:r>
          </a:p>
          <a:p>
            <a:pPr algn="just"/>
            <a:r>
              <a:rPr lang="it-IT" altLang="it-IT" sz="2400" dirty="0">
                <a:solidFill>
                  <a:schemeClr val="bg1"/>
                </a:solidFill>
              </a:rPr>
              <a:t>In entrambi i casi la sospensione non concorre al computo della durata massima.</a:t>
            </a:r>
            <a:endParaRPr lang="it-IT" altLang="it-IT" sz="2400" b="1" dirty="0">
              <a:solidFill>
                <a:schemeClr val="bg1"/>
              </a:solidFill>
            </a:endParaRPr>
          </a:p>
        </p:txBody>
      </p:sp>
      <p:sp>
        <p:nvSpPr>
          <p:cNvPr id="471044"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AFB17EED-3081-414A-B355-07F2E94985AA}" type="slidenum">
              <a:rPr lang="it-IT" altLang="it-IT" sz="1200">
                <a:solidFill>
                  <a:srgbClr val="FFFFFF"/>
                </a:solidFill>
              </a:rPr>
              <a:pPr>
                <a:spcBef>
                  <a:spcPct val="0"/>
                </a:spcBef>
                <a:buFontTx/>
                <a:buNone/>
                <a:defRPr/>
              </a:pPr>
              <a:t>225</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40646"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1666"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1667" name="Sottotitolo 2"/>
          <p:cNvSpPr>
            <a:spLocks noGrp="1"/>
          </p:cNvSpPr>
          <p:nvPr>
            <p:ph type="subTitle" idx="1"/>
          </p:nvPr>
        </p:nvSpPr>
        <p:spPr>
          <a:xfrm>
            <a:off x="179388" y="1628775"/>
            <a:ext cx="8713787" cy="4537075"/>
          </a:xfrm>
        </p:spPr>
        <p:txBody>
          <a:bodyPr/>
          <a:lstStyle/>
          <a:p>
            <a:r>
              <a:rPr lang="it-IT" altLang="it-IT" sz="2400" b="1" dirty="0">
                <a:solidFill>
                  <a:srgbClr val="0070C0"/>
                </a:solidFill>
              </a:rPr>
              <a:t>9. Risoluzione</a:t>
            </a:r>
          </a:p>
          <a:p>
            <a:pPr algn="just"/>
            <a:endParaRPr lang="it-IT" altLang="it-IT" sz="2400" dirty="0">
              <a:solidFill>
                <a:schemeClr val="bg1"/>
              </a:solidFill>
            </a:endParaRPr>
          </a:p>
          <a:p>
            <a:pPr algn="just"/>
            <a:r>
              <a:rPr lang="it-IT" altLang="it-IT" sz="2400" dirty="0">
                <a:solidFill>
                  <a:schemeClr val="bg1"/>
                </a:solidFill>
              </a:rPr>
              <a:t>È possibile </a:t>
            </a:r>
            <a:r>
              <a:rPr lang="it-IT" altLang="it-IT" sz="2400" b="1" dirty="0">
                <a:solidFill>
                  <a:schemeClr val="bg1"/>
                </a:solidFill>
              </a:rPr>
              <a:t>interrompere</a:t>
            </a:r>
            <a:r>
              <a:rPr lang="it-IT" altLang="it-IT" sz="2400" dirty="0">
                <a:solidFill>
                  <a:schemeClr val="bg1"/>
                </a:solidFill>
              </a:rPr>
              <a:t> il tirocinio. </a:t>
            </a:r>
          </a:p>
          <a:p>
            <a:pPr algn="just"/>
            <a:r>
              <a:rPr lang="it-IT" altLang="it-IT" sz="2400" dirty="0">
                <a:solidFill>
                  <a:schemeClr val="bg1"/>
                </a:solidFill>
              </a:rPr>
              <a:t>Lo </a:t>
            </a:r>
            <a:r>
              <a:rPr lang="it-IT" altLang="it-IT" sz="2400" u="sng" dirty="0">
                <a:solidFill>
                  <a:schemeClr val="bg1"/>
                </a:solidFill>
              </a:rPr>
              <a:t>stagista</a:t>
            </a:r>
            <a:r>
              <a:rPr lang="it-IT" altLang="it-IT" sz="2400" dirty="0">
                <a:solidFill>
                  <a:schemeClr val="bg1"/>
                </a:solidFill>
              </a:rPr>
              <a:t> deve darne motivata comunicazione ai tutor rispettivamente del soggetto ospitante e di quello promotore.</a:t>
            </a:r>
          </a:p>
          <a:p>
            <a:pPr algn="just"/>
            <a:endParaRPr lang="it-IT" altLang="it-IT" sz="2400" dirty="0">
              <a:solidFill>
                <a:schemeClr val="bg1"/>
              </a:solidFill>
            </a:endParaRPr>
          </a:p>
          <a:p>
            <a:pPr algn="just"/>
            <a:r>
              <a:rPr lang="it-IT" altLang="it-IT" sz="2400" dirty="0">
                <a:solidFill>
                  <a:schemeClr val="bg1"/>
                </a:solidFill>
              </a:rPr>
              <a:t>L’interruzione </a:t>
            </a:r>
            <a:r>
              <a:rPr lang="it-IT" altLang="it-IT" sz="2400" u="sng" dirty="0">
                <a:solidFill>
                  <a:schemeClr val="bg1"/>
                </a:solidFill>
              </a:rPr>
              <a:t>da parte del soggetto promotore</a:t>
            </a:r>
            <a:r>
              <a:rPr lang="it-IT" altLang="it-IT" sz="2400" dirty="0">
                <a:solidFill>
                  <a:schemeClr val="bg1"/>
                </a:solidFill>
              </a:rPr>
              <a:t> o da parte del </a:t>
            </a:r>
            <a:r>
              <a:rPr lang="it-IT" altLang="it-IT" sz="2400" u="sng" dirty="0">
                <a:solidFill>
                  <a:schemeClr val="bg1"/>
                </a:solidFill>
              </a:rPr>
              <a:t>soggetto ospitante</a:t>
            </a:r>
            <a:r>
              <a:rPr lang="it-IT" altLang="it-IT" sz="2400" dirty="0">
                <a:solidFill>
                  <a:schemeClr val="bg1"/>
                </a:solidFill>
              </a:rPr>
              <a:t> può essere effettuata in caso di gravi inadempienza di una delle parti o dell’impossibilità a raggiungere gli obiettivi formativi.</a:t>
            </a:r>
            <a:endParaRPr lang="it-IT" altLang="it-IT" sz="2400" b="1" dirty="0">
              <a:solidFill>
                <a:schemeClr val="bg1"/>
              </a:solidFill>
            </a:endParaRPr>
          </a:p>
        </p:txBody>
      </p:sp>
      <p:sp>
        <p:nvSpPr>
          <p:cNvPr id="471044"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F939D47F-F673-4150-AF13-3D0D27F6A74D}" type="slidenum">
              <a:rPr lang="it-IT" altLang="it-IT" sz="1200">
                <a:solidFill>
                  <a:srgbClr val="FFFFFF"/>
                </a:solidFill>
              </a:rPr>
              <a:pPr>
                <a:spcBef>
                  <a:spcPct val="0"/>
                </a:spcBef>
                <a:buFontTx/>
                <a:buNone/>
                <a:defRPr/>
              </a:pPr>
              <a:t>226</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41670"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269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2691" name="Sottotitolo 2"/>
          <p:cNvSpPr>
            <a:spLocks noGrp="1"/>
          </p:cNvSpPr>
          <p:nvPr>
            <p:ph type="subTitle" idx="1"/>
          </p:nvPr>
        </p:nvSpPr>
        <p:spPr>
          <a:xfrm>
            <a:off x="468313" y="1628775"/>
            <a:ext cx="8151812" cy="4537075"/>
          </a:xfrm>
        </p:spPr>
        <p:txBody>
          <a:bodyPr/>
          <a:lstStyle/>
          <a:p>
            <a:r>
              <a:rPr lang="it-IT" altLang="it-IT" sz="2400" b="1" dirty="0">
                <a:solidFill>
                  <a:srgbClr val="0070C0"/>
                </a:solidFill>
              </a:rPr>
              <a:t>10. Obblighi delle parti</a:t>
            </a:r>
          </a:p>
          <a:p>
            <a:pPr algn="just"/>
            <a:r>
              <a:rPr lang="it-IT" altLang="it-IT" sz="2400" b="1" u="sng" dirty="0">
                <a:solidFill>
                  <a:schemeClr val="bg1"/>
                </a:solidFill>
              </a:rPr>
              <a:t>Obblighi del promotore</a:t>
            </a:r>
            <a:endParaRPr lang="it-IT" altLang="it-IT" sz="2400" dirty="0">
              <a:solidFill>
                <a:schemeClr val="bg1"/>
              </a:solidFill>
            </a:endParaRPr>
          </a:p>
          <a:p>
            <a:pPr algn="just"/>
            <a:r>
              <a:rPr lang="it-IT" altLang="it-IT" sz="2400" dirty="0">
                <a:solidFill>
                  <a:schemeClr val="bg1"/>
                </a:solidFill>
              </a:rPr>
              <a:t>- Supporto al soggetto ospitante ed al tirocinante;</a:t>
            </a:r>
          </a:p>
          <a:p>
            <a:pPr algn="just"/>
            <a:r>
              <a:rPr lang="it-IT" altLang="it-IT" sz="2400" dirty="0">
                <a:solidFill>
                  <a:schemeClr val="bg1"/>
                </a:solidFill>
              </a:rPr>
              <a:t>- Fornire informativa sulla natura contrattuale del tirocinio;</a:t>
            </a:r>
          </a:p>
          <a:p>
            <a:pPr algn="just"/>
            <a:r>
              <a:rPr lang="it-IT" altLang="it-IT" sz="2400" dirty="0">
                <a:solidFill>
                  <a:schemeClr val="bg1"/>
                </a:solidFill>
              </a:rPr>
              <a:t>- Individuare un tutor;</a:t>
            </a:r>
          </a:p>
          <a:p>
            <a:pPr algn="just"/>
            <a:r>
              <a:rPr lang="it-IT" altLang="it-IT" sz="2400" dirty="0">
                <a:solidFill>
                  <a:schemeClr val="bg1"/>
                </a:solidFill>
              </a:rPr>
              <a:t>- Predisporre il piano formativo individuale;</a:t>
            </a:r>
          </a:p>
          <a:p>
            <a:pPr algn="just"/>
            <a:r>
              <a:rPr lang="it-IT" altLang="it-IT" sz="2400" dirty="0">
                <a:solidFill>
                  <a:schemeClr val="bg1"/>
                </a:solidFill>
              </a:rPr>
              <a:t>- Monitoraggio del tirocinio ed informare le parti se non vengono rispettati gli obblighi inseriti nella Convenzione;</a:t>
            </a:r>
          </a:p>
          <a:p>
            <a:pPr algn="just"/>
            <a:r>
              <a:rPr lang="it-IT" altLang="it-IT" sz="2400" dirty="0">
                <a:solidFill>
                  <a:schemeClr val="bg1"/>
                </a:solidFill>
              </a:rPr>
              <a:t>- Rapporto annuale sull’andamento dei tirocini;</a:t>
            </a:r>
          </a:p>
          <a:p>
            <a:pPr algn="just"/>
            <a:r>
              <a:rPr lang="it-IT" altLang="it-IT" sz="2400" dirty="0">
                <a:solidFill>
                  <a:schemeClr val="bg1"/>
                </a:solidFill>
              </a:rPr>
              <a:t>- Garanzia circa assicurazione INAIL e civile verso terzi.</a:t>
            </a:r>
          </a:p>
          <a:p>
            <a:pPr algn="just" eaLnBrk="1" hangingPunct="1"/>
            <a:endParaRPr lang="it-IT" altLang="it-IT" sz="2400" dirty="0">
              <a:solidFill>
                <a:schemeClr val="bg1"/>
              </a:solidFill>
            </a:endParaRPr>
          </a:p>
        </p:txBody>
      </p:sp>
      <p:sp>
        <p:nvSpPr>
          <p:cNvPr id="472068"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6A80B0FB-DE93-47B9-9C68-7096F65140E3}" type="slidenum">
              <a:rPr lang="it-IT" altLang="it-IT" sz="1200">
                <a:solidFill>
                  <a:srgbClr val="FFFFFF"/>
                </a:solidFill>
              </a:rPr>
              <a:pPr>
                <a:spcBef>
                  <a:spcPct val="0"/>
                </a:spcBef>
                <a:buFontTx/>
                <a:buNone/>
                <a:defRPr/>
              </a:pPr>
              <a:t>227</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42694"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371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5" name="Sottotitolo 2"/>
          <p:cNvSpPr>
            <a:spLocks noGrp="1"/>
          </p:cNvSpPr>
          <p:nvPr>
            <p:ph type="subTitle" idx="1"/>
          </p:nvPr>
        </p:nvSpPr>
        <p:spPr>
          <a:xfrm>
            <a:off x="250825" y="1489075"/>
            <a:ext cx="8569325" cy="4845050"/>
          </a:xfrm>
        </p:spPr>
        <p:txBody>
          <a:bodyPr/>
          <a:lstStyle/>
          <a:p>
            <a:pPr algn="just">
              <a:defRPr/>
            </a:pPr>
            <a:r>
              <a:rPr lang="it-IT" altLang="it-IT" sz="2200" b="1" u="sng" dirty="0">
                <a:solidFill>
                  <a:schemeClr val="bg1"/>
                </a:solidFill>
              </a:rPr>
              <a:t>Obblighi del soggetto ospitante</a:t>
            </a:r>
            <a:r>
              <a:rPr lang="it-IT" altLang="it-IT" sz="2200" dirty="0">
                <a:solidFill>
                  <a:schemeClr val="bg1"/>
                </a:solidFill>
              </a:rPr>
              <a:t>:</a:t>
            </a:r>
          </a:p>
          <a:p>
            <a:pPr marL="342900" indent="-342900" algn="just">
              <a:buFontTx/>
              <a:buChar char="-"/>
              <a:defRPr/>
            </a:pPr>
            <a:r>
              <a:rPr lang="it-IT" altLang="it-IT" sz="2200" dirty="0">
                <a:solidFill>
                  <a:schemeClr val="bg1"/>
                </a:solidFill>
              </a:rPr>
              <a:t>Stipula convenzione con il soggetto ospitante e tirocinante;</a:t>
            </a:r>
          </a:p>
          <a:p>
            <a:pPr marL="342900" indent="-342900" algn="just">
              <a:buFontTx/>
              <a:buChar char="-"/>
              <a:defRPr/>
            </a:pPr>
            <a:r>
              <a:rPr lang="it-IT" altLang="it-IT" sz="2200" dirty="0">
                <a:solidFill>
                  <a:schemeClr val="bg1"/>
                </a:solidFill>
              </a:rPr>
              <a:t>trasmette al promotore le comunicazioni di attivazione e cessazione inviate preventivamente al centro per l’impiego;</a:t>
            </a:r>
          </a:p>
          <a:p>
            <a:pPr marL="342900" indent="-342900" algn="just">
              <a:buFontTx/>
              <a:buChar char="-"/>
              <a:defRPr/>
            </a:pPr>
            <a:r>
              <a:rPr lang="it-IT" altLang="it-IT" sz="2200" dirty="0">
                <a:solidFill>
                  <a:schemeClr val="bg1"/>
                </a:solidFill>
              </a:rPr>
              <a:t>Designa il tutor;</a:t>
            </a:r>
          </a:p>
          <a:p>
            <a:pPr marL="342900" indent="-342900" algn="just">
              <a:buFontTx/>
              <a:buChar char="-"/>
              <a:defRPr/>
            </a:pPr>
            <a:r>
              <a:rPr lang="it-IT" altLang="it-IT" sz="2200" dirty="0">
                <a:solidFill>
                  <a:schemeClr val="bg1"/>
                </a:solidFill>
              </a:rPr>
              <a:t>Forma su mezzi di protezione e sicurezza;</a:t>
            </a:r>
          </a:p>
          <a:p>
            <a:pPr marL="342900" indent="-342900" algn="just">
              <a:buFontTx/>
              <a:buChar char="-"/>
              <a:defRPr/>
            </a:pPr>
            <a:r>
              <a:rPr lang="it-IT" altLang="it-IT" sz="2200" dirty="0">
                <a:solidFill>
                  <a:schemeClr val="bg1"/>
                </a:solidFill>
              </a:rPr>
              <a:t>Mette a disposizione mezzi ed attrezzature per lo svolgimento del tirocinio;</a:t>
            </a:r>
          </a:p>
          <a:p>
            <a:pPr marL="342900" indent="-342900" algn="just">
              <a:buFontTx/>
              <a:buChar char="-"/>
              <a:defRPr/>
            </a:pPr>
            <a:r>
              <a:rPr lang="it-IT" altLang="it-IT" sz="2200" dirty="0">
                <a:solidFill>
                  <a:schemeClr val="bg1"/>
                </a:solidFill>
              </a:rPr>
              <a:t>assicura la realizzazione del percorso di tirocinio;</a:t>
            </a:r>
          </a:p>
          <a:p>
            <a:pPr marL="342900" indent="-342900" algn="just">
              <a:buFontTx/>
              <a:buChar char="-"/>
              <a:defRPr/>
            </a:pPr>
            <a:r>
              <a:rPr lang="it-IT" altLang="it-IT" sz="2200" dirty="0">
                <a:solidFill>
                  <a:schemeClr val="bg1"/>
                </a:solidFill>
              </a:rPr>
              <a:t>Collabora alla stesura del piano e della formazione;</a:t>
            </a:r>
          </a:p>
          <a:p>
            <a:pPr marL="342900" indent="-342900" algn="just">
              <a:buFontTx/>
              <a:buChar char="-"/>
              <a:defRPr/>
            </a:pPr>
            <a:r>
              <a:rPr lang="it-IT" altLang="it-IT" sz="2200" dirty="0">
                <a:solidFill>
                  <a:schemeClr val="bg1"/>
                </a:solidFill>
              </a:rPr>
              <a:t>Corrisponde al tirocinante l’indennità di partecipazione; </a:t>
            </a:r>
          </a:p>
          <a:p>
            <a:pPr marL="342900" indent="-342900" algn="just">
              <a:buFontTx/>
              <a:buChar char="-"/>
              <a:defRPr/>
            </a:pPr>
            <a:r>
              <a:rPr lang="it-IT" altLang="it-IT" sz="2200" dirty="0">
                <a:solidFill>
                  <a:schemeClr val="bg1"/>
                </a:solidFill>
              </a:rPr>
              <a:t>Assicura il tirocinante all’INAIL.</a:t>
            </a:r>
          </a:p>
        </p:txBody>
      </p:sp>
      <p:sp>
        <p:nvSpPr>
          <p:cNvPr id="473092"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21B633C6-CDE4-47AA-90AE-3CF5AEF36D50}" type="slidenum">
              <a:rPr lang="it-IT" altLang="it-IT" sz="1200">
                <a:solidFill>
                  <a:srgbClr val="FFFFFF"/>
                </a:solidFill>
              </a:rPr>
              <a:pPr>
                <a:spcBef>
                  <a:spcPct val="0"/>
                </a:spcBef>
                <a:buFontTx/>
                <a:buNone/>
                <a:defRPr/>
              </a:pPr>
              <a:t>228</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43718"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473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4739" name="Sottotitolo 2"/>
          <p:cNvSpPr>
            <a:spLocks noGrp="1"/>
          </p:cNvSpPr>
          <p:nvPr>
            <p:ph type="subTitle" idx="1"/>
          </p:nvPr>
        </p:nvSpPr>
        <p:spPr>
          <a:xfrm>
            <a:off x="468313" y="1628775"/>
            <a:ext cx="8151812" cy="3816350"/>
          </a:xfrm>
        </p:spPr>
        <p:txBody>
          <a:bodyPr/>
          <a:lstStyle/>
          <a:p>
            <a:pPr algn="just"/>
            <a:endParaRPr lang="it-IT" altLang="it-IT" sz="2400" b="1" u="sng" dirty="0">
              <a:solidFill>
                <a:schemeClr val="bg1"/>
              </a:solidFill>
            </a:endParaRPr>
          </a:p>
          <a:p>
            <a:pPr algn="just"/>
            <a:r>
              <a:rPr lang="it-IT" altLang="it-IT" sz="2400" b="1" u="sng" dirty="0">
                <a:solidFill>
                  <a:schemeClr val="bg1"/>
                </a:solidFill>
              </a:rPr>
              <a:t>Obblighi del tirocinante</a:t>
            </a:r>
            <a:r>
              <a:rPr lang="it-IT" altLang="it-IT" sz="2400" dirty="0">
                <a:solidFill>
                  <a:schemeClr val="bg1"/>
                </a:solidFill>
              </a:rPr>
              <a:t> </a:t>
            </a:r>
          </a:p>
          <a:p>
            <a:pPr algn="just"/>
            <a:r>
              <a:rPr lang="it-IT" altLang="it-IT" sz="2400" dirty="0">
                <a:solidFill>
                  <a:schemeClr val="bg1"/>
                </a:solidFill>
              </a:rPr>
              <a:t>- Rispetto delle previsioni del piano formativo;</a:t>
            </a:r>
          </a:p>
          <a:p>
            <a:pPr algn="just"/>
            <a:r>
              <a:rPr lang="it-IT" altLang="it-IT" sz="2400" dirty="0">
                <a:solidFill>
                  <a:schemeClr val="bg1"/>
                </a:solidFill>
              </a:rPr>
              <a:t>- svolgimento delle attività coordinate con il tutor.</a:t>
            </a:r>
          </a:p>
          <a:p>
            <a:pPr algn="just"/>
            <a:endParaRPr lang="it-IT" altLang="it-IT" sz="2400" dirty="0">
              <a:solidFill>
                <a:schemeClr val="bg1"/>
              </a:solidFill>
            </a:endParaRPr>
          </a:p>
        </p:txBody>
      </p:sp>
      <p:sp>
        <p:nvSpPr>
          <p:cNvPr id="474116"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4D49ED35-E0AC-492D-A42B-2CA05EFAAF1E}" type="slidenum">
              <a:rPr lang="it-IT" altLang="it-IT" sz="1200">
                <a:solidFill>
                  <a:srgbClr val="FFFFFF"/>
                </a:solidFill>
              </a:rPr>
              <a:pPr>
                <a:spcBef>
                  <a:spcPct val="0"/>
                </a:spcBef>
                <a:buFontTx/>
                <a:buNone/>
                <a:defRPr/>
              </a:pPr>
              <a:t>229</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4474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6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63" name="Sottotitolo 2"/>
          <p:cNvSpPr>
            <a:spLocks noGrp="1"/>
          </p:cNvSpPr>
          <p:nvPr>
            <p:ph type="subTitle" idx="1"/>
          </p:nvPr>
        </p:nvSpPr>
        <p:spPr>
          <a:xfrm>
            <a:off x="468313" y="1628775"/>
            <a:ext cx="8151812" cy="3816350"/>
          </a:xfrm>
        </p:spPr>
        <p:txBody>
          <a:bodyPr/>
          <a:lstStyle/>
          <a:p>
            <a:r>
              <a:rPr lang="it-IT" altLang="it-IT" sz="2400" b="1" dirty="0">
                <a:solidFill>
                  <a:srgbClr val="0070C0"/>
                </a:solidFill>
              </a:rPr>
              <a:t>11. Tutor</a:t>
            </a:r>
          </a:p>
          <a:p>
            <a:pPr algn="just"/>
            <a:endParaRPr lang="it-IT" altLang="it-IT" sz="2400" dirty="0">
              <a:solidFill>
                <a:schemeClr val="bg1"/>
              </a:solidFill>
            </a:endParaRPr>
          </a:p>
          <a:p>
            <a:pPr algn="just"/>
            <a:r>
              <a:rPr lang="it-IT" altLang="it-IT" sz="2400" dirty="0">
                <a:solidFill>
                  <a:schemeClr val="bg1"/>
                </a:solidFill>
              </a:rPr>
              <a:t>Il soggetto promotore del tirocinio nomina un referente o tutor per la stesura del progetto formativo e il monitoraggio delle attività; </a:t>
            </a:r>
          </a:p>
          <a:p>
            <a:pPr algn="just"/>
            <a:r>
              <a:rPr lang="it-IT" altLang="it-IT" sz="2400" dirty="0">
                <a:solidFill>
                  <a:schemeClr val="bg1"/>
                </a:solidFill>
              </a:rPr>
              <a:t>anche il soggetto ospitante nomina un tutor per favorire l’inserimento del tirocinante e predisporre la documentazione relativa all’apprendimento.</a:t>
            </a:r>
          </a:p>
        </p:txBody>
      </p:sp>
      <p:sp>
        <p:nvSpPr>
          <p:cNvPr id="474116"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58119D97-7282-4A94-A52D-EF8EC7E01F90}" type="slidenum">
              <a:rPr lang="it-IT" altLang="it-IT" sz="1200">
                <a:solidFill>
                  <a:srgbClr val="FFFFFF"/>
                </a:solidFill>
              </a:rPr>
              <a:pPr>
                <a:spcBef>
                  <a:spcPct val="0"/>
                </a:spcBef>
                <a:buFontTx/>
                <a:buNone/>
                <a:defRPr/>
              </a:pPr>
              <a:t>230</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4576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678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787" name="Sottotitolo 2"/>
          <p:cNvSpPr>
            <a:spLocks noGrp="1"/>
          </p:cNvSpPr>
          <p:nvPr>
            <p:ph type="subTitle" idx="1"/>
          </p:nvPr>
        </p:nvSpPr>
        <p:spPr>
          <a:xfrm>
            <a:off x="468313" y="1628775"/>
            <a:ext cx="8151812" cy="3816350"/>
          </a:xfrm>
        </p:spPr>
        <p:txBody>
          <a:bodyPr/>
          <a:lstStyle/>
          <a:p>
            <a:r>
              <a:rPr lang="it-IT" altLang="it-IT" sz="2400" b="1" dirty="0">
                <a:solidFill>
                  <a:srgbClr val="0070C0"/>
                </a:solidFill>
              </a:rPr>
              <a:t>11. Tutor</a:t>
            </a:r>
          </a:p>
          <a:p>
            <a:pPr algn="just"/>
            <a:endParaRPr lang="it-IT" altLang="it-IT" sz="2400" dirty="0">
              <a:solidFill>
                <a:schemeClr val="bg1"/>
              </a:solidFill>
            </a:endParaRPr>
          </a:p>
          <a:p>
            <a:pPr algn="just"/>
            <a:r>
              <a:rPr lang="it-IT" altLang="it-IT" sz="2400" dirty="0">
                <a:solidFill>
                  <a:schemeClr val="bg1"/>
                </a:solidFill>
              </a:rPr>
              <a:t>Il tutor nominato dal soggetto ospitante deve possedere adeguate competenze per garantire il raggiungimento degli obiettivi fissati nel PFI. </a:t>
            </a:r>
          </a:p>
          <a:p>
            <a:pPr algn="just"/>
            <a:r>
              <a:rPr lang="it-IT" altLang="it-IT" sz="2400" dirty="0">
                <a:solidFill>
                  <a:schemeClr val="bg1"/>
                </a:solidFill>
              </a:rPr>
              <a:t>Può seguire al massimo tre stagisti contemporaneamente e deve essere comunicata la sua sostituzione in caso di assenza prolungata.</a:t>
            </a:r>
          </a:p>
          <a:p>
            <a:pPr algn="just"/>
            <a:endParaRPr lang="it-IT" altLang="it-IT" sz="2400" dirty="0">
              <a:solidFill>
                <a:schemeClr val="bg1"/>
              </a:solidFill>
            </a:endParaRPr>
          </a:p>
        </p:txBody>
      </p:sp>
      <p:sp>
        <p:nvSpPr>
          <p:cNvPr id="474116"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E28724E9-173D-4BF1-B5A3-3146B4D5B330}" type="slidenum">
              <a:rPr lang="it-IT" altLang="it-IT" sz="1200">
                <a:solidFill>
                  <a:srgbClr val="FFFFFF"/>
                </a:solidFill>
              </a:rPr>
              <a:pPr>
                <a:spcBef>
                  <a:spcPct val="0"/>
                </a:spcBef>
                <a:buFontTx/>
                <a:buNone/>
                <a:defRPr/>
              </a:pPr>
              <a:t>231</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46790"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781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7811" name="Sottotitolo 2"/>
          <p:cNvSpPr>
            <a:spLocks noGrp="1"/>
          </p:cNvSpPr>
          <p:nvPr>
            <p:ph type="subTitle" idx="1"/>
          </p:nvPr>
        </p:nvSpPr>
        <p:spPr>
          <a:xfrm>
            <a:off x="468313" y="1628775"/>
            <a:ext cx="8151812" cy="3816350"/>
          </a:xfrm>
        </p:spPr>
        <p:txBody>
          <a:bodyPr/>
          <a:lstStyle/>
          <a:p>
            <a:r>
              <a:rPr lang="it-IT" altLang="it-IT" sz="2400" b="1" dirty="0">
                <a:solidFill>
                  <a:srgbClr val="0070C0"/>
                </a:solidFill>
              </a:rPr>
              <a:t>11. Tutor</a:t>
            </a:r>
          </a:p>
          <a:p>
            <a:pPr algn="just"/>
            <a:endParaRPr lang="it-IT" altLang="it-IT" sz="2400" dirty="0">
              <a:solidFill>
                <a:schemeClr val="bg1"/>
              </a:solidFill>
            </a:endParaRPr>
          </a:p>
          <a:p>
            <a:pPr algn="just"/>
            <a:r>
              <a:rPr lang="it-IT" altLang="it-IT" sz="2400" dirty="0">
                <a:solidFill>
                  <a:schemeClr val="bg1"/>
                </a:solidFill>
              </a:rPr>
              <a:t>I </a:t>
            </a:r>
            <a:r>
              <a:rPr lang="it-IT" altLang="it-IT" sz="2400" b="1" dirty="0">
                <a:solidFill>
                  <a:schemeClr val="bg1"/>
                </a:solidFill>
              </a:rPr>
              <a:t>due tutor collaborano</a:t>
            </a:r>
            <a:r>
              <a:rPr lang="it-IT" altLang="it-IT" sz="2400" dirty="0">
                <a:solidFill>
                  <a:schemeClr val="bg1"/>
                </a:solidFill>
              </a:rPr>
              <a:t> per definire le condizioni organizzative e didattiche, monitorare lo stato di avanzamento del percorso formativo, garantire l’attestazione dell’attività svolta.</a:t>
            </a:r>
          </a:p>
        </p:txBody>
      </p:sp>
      <p:sp>
        <p:nvSpPr>
          <p:cNvPr id="474116"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D4F6C1B2-64DE-4CEF-8EA3-FB99492CA798}" type="slidenum">
              <a:rPr lang="it-IT" altLang="it-IT" sz="1200">
                <a:solidFill>
                  <a:srgbClr val="FFFFFF"/>
                </a:solidFill>
              </a:rPr>
              <a:pPr>
                <a:spcBef>
                  <a:spcPct val="0"/>
                </a:spcBef>
                <a:buFontTx/>
                <a:buNone/>
                <a:defRPr/>
              </a:pPr>
              <a:t>232</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47814"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883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9" name="Sottotitolo 2"/>
          <p:cNvSpPr>
            <a:spLocks noGrp="1"/>
          </p:cNvSpPr>
          <p:nvPr>
            <p:ph type="subTitle" idx="1"/>
          </p:nvPr>
        </p:nvSpPr>
        <p:spPr>
          <a:xfrm>
            <a:off x="468313" y="1628775"/>
            <a:ext cx="8424862" cy="4537075"/>
          </a:xfrm>
          <a:ln>
            <a:solidFill>
              <a:schemeClr val="bg2">
                <a:lumMod val="20000"/>
                <a:lumOff val="80000"/>
              </a:schemeClr>
            </a:solidFill>
          </a:ln>
        </p:spPr>
        <p:txBody>
          <a:bodyPr/>
          <a:lstStyle/>
          <a:p>
            <a:pPr eaLnBrk="1" hangingPunct="1">
              <a:defRPr/>
            </a:pPr>
            <a:r>
              <a:rPr lang="it-IT" altLang="it-IT" sz="2400" b="1" dirty="0">
                <a:solidFill>
                  <a:srgbClr val="0070C0"/>
                </a:solidFill>
              </a:rPr>
              <a:t>12. Profili ispettivi</a:t>
            </a:r>
          </a:p>
          <a:p>
            <a:pPr eaLnBrk="1" hangingPunct="1">
              <a:defRPr/>
            </a:pPr>
            <a:r>
              <a:rPr lang="it-IT" altLang="it-IT" sz="2400" b="1" dirty="0">
                <a:solidFill>
                  <a:schemeClr val="bg1"/>
                </a:solidFill>
              </a:rPr>
              <a:t>Circolare INL del 18 aprile 2018, n. 8</a:t>
            </a:r>
          </a:p>
          <a:p>
            <a:pPr algn="just" eaLnBrk="1" hangingPunct="1">
              <a:defRPr/>
            </a:pPr>
            <a:r>
              <a:rPr lang="it-IT" altLang="it-IT" sz="2400" dirty="0">
                <a:solidFill>
                  <a:schemeClr val="bg1"/>
                </a:solidFill>
              </a:rPr>
              <a:t>A tale proposito è intervenuto </a:t>
            </a:r>
            <a:r>
              <a:rPr lang="it-IT" altLang="it-IT" sz="2400" b="1" u="sng" dirty="0">
                <a:solidFill>
                  <a:schemeClr val="bg2"/>
                </a:solidFill>
              </a:rPr>
              <a:t>l’Ispettorato Nazionale del Lavoro con la circolare n. 8 del 18 aprile 2018</a:t>
            </a:r>
            <a:r>
              <a:rPr lang="it-IT" altLang="it-IT" sz="2400" b="1" dirty="0">
                <a:solidFill>
                  <a:schemeClr val="bg2"/>
                </a:solidFill>
              </a:rPr>
              <a:t> </a:t>
            </a:r>
            <a:r>
              <a:rPr lang="it-IT" altLang="it-IT" sz="2400" dirty="0">
                <a:solidFill>
                  <a:schemeClr val="bg1"/>
                </a:solidFill>
              </a:rPr>
              <a:t>con cui fornisce agli ispettori del lavoro le indicazioni operative di cui devono tenere conto.</a:t>
            </a:r>
          </a:p>
          <a:p>
            <a:pPr algn="just" eaLnBrk="1" hangingPunct="1">
              <a:defRPr/>
            </a:pPr>
            <a:r>
              <a:rPr lang="it-IT" altLang="it-IT" sz="2400" dirty="0">
                <a:solidFill>
                  <a:schemeClr val="bg1"/>
                </a:solidFill>
              </a:rPr>
              <a:t>La circolare fornisce indicazioni al personale ispettivo finalizzata alla verifica della genuinità dei rapporti di tirocinio.</a:t>
            </a:r>
          </a:p>
        </p:txBody>
      </p:sp>
      <p:sp>
        <p:nvSpPr>
          <p:cNvPr id="475140"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03BA0892-48F7-473B-BCD5-674FBB0609FC}" type="slidenum">
              <a:rPr lang="it-IT" altLang="it-IT" sz="1200">
                <a:solidFill>
                  <a:srgbClr val="FFFFFF"/>
                </a:solidFill>
              </a:rPr>
              <a:pPr>
                <a:spcBef>
                  <a:spcPct val="0"/>
                </a:spcBef>
                <a:buFontTx/>
                <a:buNone/>
                <a:defRPr/>
              </a:pPr>
              <a:t>233</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48838"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985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9" name="Sottotitolo 2"/>
          <p:cNvSpPr>
            <a:spLocks noGrp="1"/>
          </p:cNvSpPr>
          <p:nvPr>
            <p:ph type="subTitle" idx="1"/>
          </p:nvPr>
        </p:nvSpPr>
        <p:spPr>
          <a:xfrm>
            <a:off x="179388" y="1579563"/>
            <a:ext cx="8785225" cy="4537075"/>
          </a:xfrm>
          <a:ln>
            <a:solidFill>
              <a:schemeClr val="bg2">
                <a:lumMod val="20000"/>
                <a:lumOff val="80000"/>
              </a:schemeClr>
            </a:solidFill>
          </a:ln>
        </p:spPr>
        <p:txBody>
          <a:bodyPr/>
          <a:lstStyle/>
          <a:p>
            <a:pPr algn="just">
              <a:defRPr/>
            </a:pPr>
            <a:endParaRPr lang="it-IT" altLang="it-IT" sz="2400" b="1" u="sng" dirty="0">
              <a:solidFill>
                <a:schemeClr val="bg1"/>
              </a:solidFill>
            </a:endParaRPr>
          </a:p>
          <a:p>
            <a:pPr algn="just">
              <a:defRPr/>
            </a:pPr>
            <a:r>
              <a:rPr lang="it-IT" altLang="it-IT" sz="2400" b="1" u="sng" dirty="0">
                <a:solidFill>
                  <a:schemeClr val="bg1"/>
                </a:solidFill>
              </a:rPr>
              <a:t>Oggetto delle nuove linee guida sono, unicamente, i tirocini cosiddetti extracurriculari</a:t>
            </a:r>
            <a:r>
              <a:rPr lang="it-IT" altLang="it-IT" sz="2400" b="1" dirty="0">
                <a:solidFill>
                  <a:schemeClr val="bg1"/>
                </a:solidFill>
              </a:rPr>
              <a:t> </a:t>
            </a:r>
            <a:r>
              <a:rPr lang="it-IT" altLang="it-IT" sz="2400" dirty="0">
                <a:solidFill>
                  <a:schemeClr val="bg1"/>
                </a:solidFill>
              </a:rPr>
              <a:t>(formativi, di orientamento, di inserimento/reinserimento lavorativo), mentre </a:t>
            </a:r>
            <a:r>
              <a:rPr lang="it-IT" altLang="it-IT" sz="2400" b="1" u="sng" dirty="0">
                <a:solidFill>
                  <a:schemeClr val="bg1"/>
                </a:solidFill>
              </a:rPr>
              <a:t>sono esclusi</a:t>
            </a:r>
            <a:r>
              <a:rPr lang="it-IT" altLang="it-IT" sz="2400" dirty="0">
                <a:solidFill>
                  <a:schemeClr val="bg1"/>
                </a:solidFill>
              </a:rPr>
              <a:t> i tirocini curriculari, i tirocini previsti per l’accesso alle professioni </a:t>
            </a:r>
            <a:r>
              <a:rPr lang="it-IT" altLang="it-IT" sz="2400" dirty="0" err="1">
                <a:solidFill>
                  <a:schemeClr val="bg1"/>
                </a:solidFill>
              </a:rPr>
              <a:t>ordinistiche</a:t>
            </a:r>
            <a:r>
              <a:rPr lang="it-IT" altLang="it-IT" sz="2400" dirty="0">
                <a:solidFill>
                  <a:schemeClr val="bg1"/>
                </a:solidFill>
              </a:rPr>
              <a:t> nonché i periodi di pratica professionale, i tirocini transnazionali svolti all’estero o presso un ente sovranazionale, i tirocini per soggetti extracomunitari promossi all’interno delle quote di ingresso.</a:t>
            </a:r>
          </a:p>
        </p:txBody>
      </p:sp>
      <p:sp>
        <p:nvSpPr>
          <p:cNvPr id="476164"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B41B28BC-976C-47E8-8DE6-7DD80853D159}" type="slidenum">
              <a:rPr lang="it-IT" altLang="it-IT" sz="1200">
                <a:solidFill>
                  <a:srgbClr val="FFFFFF"/>
                </a:solidFill>
              </a:rPr>
              <a:pPr>
                <a:spcBef>
                  <a:spcPct val="0"/>
                </a:spcBef>
                <a:buFontTx/>
                <a:buNone/>
                <a:defRPr/>
              </a:pPr>
              <a:t>234</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4986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088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0883" name="Sottotitolo 2"/>
          <p:cNvSpPr>
            <a:spLocks noGrp="1"/>
          </p:cNvSpPr>
          <p:nvPr>
            <p:ph type="subTitle" idx="1"/>
          </p:nvPr>
        </p:nvSpPr>
        <p:spPr>
          <a:xfrm>
            <a:off x="179388" y="1628775"/>
            <a:ext cx="8785225" cy="4679950"/>
          </a:xfrm>
        </p:spPr>
        <p:txBody>
          <a:bodyPr/>
          <a:lstStyle/>
          <a:p>
            <a:pPr algn="just"/>
            <a:r>
              <a:rPr lang="it-IT" altLang="it-IT" sz="2400">
                <a:solidFill>
                  <a:schemeClr val="bg1"/>
                </a:solidFill>
              </a:rPr>
              <a:t>Premesso che in materia di tirocinio la competenza legislativa appartiene alle Regioni, </a:t>
            </a:r>
            <a:r>
              <a:rPr lang="it-IT" altLang="it-IT" sz="2400" b="1">
                <a:solidFill>
                  <a:schemeClr val="bg1"/>
                </a:solidFill>
              </a:rPr>
              <a:t>le indicazioni della circolare 8 hanno una </a:t>
            </a:r>
            <a:r>
              <a:rPr lang="it-IT" altLang="it-IT" sz="2400" b="1" u="sng">
                <a:solidFill>
                  <a:schemeClr val="bg1"/>
                </a:solidFill>
              </a:rPr>
              <a:t>valenza orientativa dell’attività di vigilanza</a:t>
            </a:r>
            <a:r>
              <a:rPr lang="it-IT" altLang="it-IT" sz="2400" b="1">
                <a:solidFill>
                  <a:schemeClr val="bg1"/>
                </a:solidFill>
              </a:rPr>
              <a:t> e sono finalizzate ad assicurare il rispetto dei livelli essenziali delle prestazioni su tutto il territorio nazionale</a:t>
            </a:r>
            <a:r>
              <a:rPr lang="it-IT" altLang="it-IT" sz="2400">
                <a:solidFill>
                  <a:schemeClr val="bg1"/>
                </a:solidFill>
              </a:rPr>
              <a:t>.</a:t>
            </a:r>
          </a:p>
          <a:p>
            <a:pPr algn="just"/>
            <a:r>
              <a:rPr lang="it-IT" altLang="it-IT" sz="2400">
                <a:solidFill>
                  <a:schemeClr val="bg1"/>
                </a:solidFill>
              </a:rPr>
              <a:t>L’attività di vigilanza in materia è principalmente finalizzata alla verifica della genuinità dei rapporti formativi.</a:t>
            </a:r>
          </a:p>
          <a:p>
            <a:pPr algn="just"/>
            <a:r>
              <a:rPr lang="it-IT" altLang="it-IT" sz="2400">
                <a:solidFill>
                  <a:schemeClr val="bg1"/>
                </a:solidFill>
              </a:rPr>
              <a:t>È pertanto </a:t>
            </a:r>
            <a:r>
              <a:rPr lang="it-IT" altLang="it-IT" sz="2400" u="sng">
                <a:solidFill>
                  <a:schemeClr val="bg1"/>
                </a:solidFill>
              </a:rPr>
              <a:t>necessario che la verifica ispettiva </a:t>
            </a:r>
            <a:r>
              <a:rPr lang="it-IT" altLang="it-IT" sz="2400" b="1" u="sng">
                <a:solidFill>
                  <a:schemeClr val="bg1"/>
                </a:solidFill>
              </a:rPr>
              <a:t>valuti complessivamente le modalità di svolgimento del tirocinio</a:t>
            </a:r>
            <a:r>
              <a:rPr lang="it-IT" altLang="it-IT" sz="2400" b="1">
                <a:solidFill>
                  <a:schemeClr val="bg1"/>
                </a:solidFill>
              </a:rPr>
              <a:t> in modo tale da poter ritenere l’attività del tirocinante effettivamente funzionale all’apprendimento e non piuttosto all’esercizio di una mera prestazione lavorativa</a:t>
            </a:r>
            <a:r>
              <a:rPr lang="it-IT" altLang="it-IT" sz="2400">
                <a:solidFill>
                  <a:schemeClr val="bg1"/>
                </a:solidFill>
              </a:rPr>
              <a:t>.</a:t>
            </a:r>
          </a:p>
        </p:txBody>
      </p:sp>
      <p:sp>
        <p:nvSpPr>
          <p:cNvPr id="477188"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B3F716F2-8EE5-43FD-A1E4-3179914292CB}" type="slidenum">
              <a:rPr lang="it-IT" altLang="it-IT" sz="1200">
                <a:solidFill>
                  <a:srgbClr val="FFFFFF"/>
                </a:solidFill>
              </a:rPr>
              <a:pPr>
                <a:spcBef>
                  <a:spcPct val="0"/>
                </a:spcBef>
                <a:buFontTx/>
                <a:buNone/>
                <a:defRPr/>
              </a:pPr>
              <a:t>235</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5088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190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1907" name="Sottotitolo 2"/>
          <p:cNvSpPr>
            <a:spLocks noGrp="1"/>
          </p:cNvSpPr>
          <p:nvPr>
            <p:ph type="subTitle" idx="1"/>
          </p:nvPr>
        </p:nvSpPr>
        <p:spPr>
          <a:xfrm>
            <a:off x="323850" y="1773238"/>
            <a:ext cx="8569325" cy="4537075"/>
          </a:xfrm>
        </p:spPr>
        <p:txBody>
          <a:bodyPr/>
          <a:lstStyle/>
          <a:p>
            <a:pPr algn="just"/>
            <a:r>
              <a:rPr lang="it-IT" altLang="it-IT" sz="2400">
                <a:solidFill>
                  <a:schemeClr val="bg1"/>
                </a:solidFill>
              </a:rPr>
              <a:t>Sotto tale profilo, quindi, può risultare </a:t>
            </a:r>
            <a:r>
              <a:rPr lang="it-IT" altLang="it-IT" sz="2400" b="1" u="sng">
                <a:solidFill>
                  <a:schemeClr val="bg1"/>
                </a:solidFill>
              </a:rPr>
              <a:t>dirimente anche la verifica dell’osservanza della normativa regionale</a:t>
            </a:r>
            <a:r>
              <a:rPr lang="it-IT" altLang="it-IT" sz="2400">
                <a:solidFill>
                  <a:schemeClr val="bg1"/>
                </a:solidFill>
              </a:rPr>
              <a:t>.</a:t>
            </a:r>
          </a:p>
          <a:p>
            <a:pPr algn="just"/>
            <a:r>
              <a:rPr lang="it-IT" altLang="it-IT" sz="2400">
                <a:solidFill>
                  <a:schemeClr val="bg1"/>
                </a:solidFill>
              </a:rPr>
              <a:t>In termini generali </a:t>
            </a:r>
            <a:r>
              <a:rPr lang="it-IT" altLang="it-IT" sz="2400" u="sng">
                <a:solidFill>
                  <a:schemeClr val="bg1"/>
                </a:solidFill>
              </a:rPr>
              <a:t>il personale ispettivo, ove riscontri la violazione delle disposizioni regionali</a:t>
            </a:r>
            <a:r>
              <a:rPr lang="it-IT" altLang="it-IT" sz="2400">
                <a:solidFill>
                  <a:schemeClr val="bg1"/>
                </a:solidFill>
              </a:rPr>
              <a:t> che regolano l’istituto o in caso di mancanza dei requisiti propri del tirocinio, fermo restando un accertamento in concreto della reale natura del rapporto intercorso tra le parti, </a:t>
            </a:r>
            <a:r>
              <a:rPr lang="it-IT" altLang="it-IT" sz="2400" u="sng">
                <a:solidFill>
                  <a:schemeClr val="bg1"/>
                </a:solidFill>
              </a:rPr>
              <a:t>potrà ricondurre il tirocinio alla forma comune di rapporto di lavoro</a:t>
            </a:r>
            <a:r>
              <a:rPr lang="it-IT" altLang="it-IT" sz="2400">
                <a:solidFill>
                  <a:schemeClr val="bg1"/>
                </a:solidFill>
              </a:rPr>
              <a:t>, ossia il rapporto di lavoro subordinato a tempo indeterminato, così come previsto dall’articolo 1 del D. Lgs. n. 81/2015.</a:t>
            </a:r>
          </a:p>
        </p:txBody>
      </p:sp>
      <p:sp>
        <p:nvSpPr>
          <p:cNvPr id="478212"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524AA2F3-3AAF-4F7C-9095-368E3F591031}" type="slidenum">
              <a:rPr lang="it-IT" altLang="it-IT" sz="1200">
                <a:solidFill>
                  <a:srgbClr val="FFFFFF"/>
                </a:solidFill>
              </a:rPr>
              <a:pPr>
                <a:spcBef>
                  <a:spcPct val="0"/>
                </a:spcBef>
                <a:buFontTx/>
                <a:buNone/>
                <a:defRPr/>
              </a:pPr>
              <a:t>236</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51910"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293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Sottotitolo 2"/>
          <p:cNvSpPr>
            <a:spLocks noGrp="1"/>
          </p:cNvSpPr>
          <p:nvPr>
            <p:ph type="subTitle" idx="1"/>
          </p:nvPr>
        </p:nvSpPr>
        <p:spPr>
          <a:xfrm>
            <a:off x="34925" y="1412875"/>
            <a:ext cx="9074150" cy="5040313"/>
          </a:xfrm>
        </p:spPr>
        <p:txBody>
          <a:bodyPr/>
          <a:lstStyle/>
          <a:p>
            <a:pPr algn="just" eaLnBrk="1" hangingPunct="1">
              <a:defRPr/>
            </a:pPr>
            <a:r>
              <a:rPr lang="it-IT" altLang="it-IT" sz="2400" dirty="0">
                <a:solidFill>
                  <a:schemeClr val="bg1"/>
                </a:solidFill>
              </a:rPr>
              <a:t>La circolare in esame procede con una </a:t>
            </a:r>
            <a:r>
              <a:rPr lang="it-IT" altLang="it-IT" sz="2400" b="1" u="sng" dirty="0">
                <a:solidFill>
                  <a:schemeClr val="bg1"/>
                </a:solidFill>
              </a:rPr>
              <a:t>serie di esemplificazioni </a:t>
            </a:r>
            <a:r>
              <a:rPr lang="it-IT" altLang="it-IT" sz="2400" dirty="0">
                <a:solidFill>
                  <a:schemeClr val="bg1"/>
                </a:solidFill>
              </a:rPr>
              <a:t>sulle </a:t>
            </a:r>
            <a:r>
              <a:rPr lang="it-IT" altLang="it-IT" sz="2400" b="1" u="sng" dirty="0">
                <a:solidFill>
                  <a:schemeClr val="bg1"/>
                </a:solidFill>
              </a:rPr>
              <a:t>possibili ipotesi di violazione:</a:t>
            </a:r>
            <a:endParaRPr lang="it-IT" altLang="it-IT" sz="2400" dirty="0">
              <a:solidFill>
                <a:schemeClr val="bg1"/>
              </a:solidFill>
            </a:endParaRPr>
          </a:p>
          <a:p>
            <a:pPr marL="342900" indent="-342900" algn="just">
              <a:buFont typeface="Arial" panose="020B0604020202020204" pitchFamily="34" charset="0"/>
              <a:buChar char="•"/>
              <a:defRPr/>
            </a:pPr>
            <a:r>
              <a:rPr lang="it-IT" altLang="it-IT" sz="2400" dirty="0">
                <a:solidFill>
                  <a:schemeClr val="bg1"/>
                </a:solidFill>
              </a:rPr>
              <a:t>tirocinio attivato in relazione ad attività lavorative per le quali non sia necessario un periodo formativo, in quanto </a:t>
            </a:r>
            <a:r>
              <a:rPr lang="it-IT" altLang="it-IT" sz="2400" u="sng" dirty="0">
                <a:solidFill>
                  <a:schemeClr val="bg1"/>
                </a:solidFill>
              </a:rPr>
              <a:t>attività del tutto elementari e ripetitive</a:t>
            </a:r>
            <a:r>
              <a:rPr lang="it-IT" altLang="it-IT" sz="2400" dirty="0">
                <a:solidFill>
                  <a:schemeClr val="bg1"/>
                </a:solidFill>
              </a:rPr>
              <a:t>;</a:t>
            </a:r>
          </a:p>
          <a:p>
            <a:pPr marL="342900" indent="-342900" algn="just">
              <a:buFont typeface="Arial" panose="020B0604020202020204" pitchFamily="34" charset="0"/>
              <a:buChar char="•"/>
              <a:defRPr/>
            </a:pPr>
            <a:r>
              <a:rPr lang="it-IT" altLang="it-IT" sz="2400" dirty="0">
                <a:solidFill>
                  <a:schemeClr val="bg1"/>
                </a:solidFill>
              </a:rPr>
              <a:t>tirocinio </a:t>
            </a:r>
            <a:r>
              <a:rPr lang="it-IT" altLang="it-IT" sz="2400" u="sng" dirty="0">
                <a:solidFill>
                  <a:schemeClr val="bg1"/>
                </a:solidFill>
              </a:rPr>
              <a:t>attivato con un soggetto che non rientra nelle casistiche indicate dalla legge regionale</a:t>
            </a:r>
            <a:r>
              <a:rPr lang="it-IT" altLang="it-IT" sz="2400" dirty="0">
                <a:solidFill>
                  <a:schemeClr val="bg1"/>
                </a:solidFill>
              </a:rPr>
              <a:t> di cui alle linee guida punto 1, lettere da a) ad e) cioè tirocini attivati per coloro che non siano: </a:t>
            </a:r>
          </a:p>
          <a:p>
            <a:pPr marL="800100" lvl="1" indent="-342900" algn="just">
              <a:buFontTx/>
              <a:buChar char="-"/>
              <a:defRPr/>
            </a:pPr>
            <a:r>
              <a:rPr lang="it-IT" altLang="it-IT" sz="2400" dirty="0">
                <a:solidFill>
                  <a:schemeClr val="bg1"/>
                </a:solidFill>
              </a:rPr>
              <a:t>soggetti in stato di disoccupazione;</a:t>
            </a:r>
          </a:p>
          <a:p>
            <a:pPr marL="800100" lvl="1" indent="-342900" algn="just">
              <a:buFontTx/>
              <a:buChar char="-"/>
              <a:defRPr/>
            </a:pPr>
            <a:r>
              <a:rPr lang="it-IT" altLang="it-IT" sz="2400" dirty="0">
                <a:solidFill>
                  <a:schemeClr val="bg1"/>
                </a:solidFill>
              </a:rPr>
              <a:t>beneficiari di strumenti di sostegno al reddito in costanza di rapporto di lavoro, lavoratori a rischio di disoccupazione;</a:t>
            </a:r>
          </a:p>
          <a:p>
            <a:pPr marL="800100" lvl="1" indent="-342900" algn="just">
              <a:buFontTx/>
              <a:buChar char="-"/>
              <a:defRPr/>
            </a:pPr>
            <a:r>
              <a:rPr lang="it-IT" altLang="it-IT" sz="2400" dirty="0">
                <a:solidFill>
                  <a:schemeClr val="bg1"/>
                </a:solidFill>
              </a:rPr>
              <a:t>soggetti già occupati che siano in cerca di altra occupazione, soggetti disabili e svantaggiati.</a:t>
            </a:r>
          </a:p>
          <a:p>
            <a:pPr algn="just" eaLnBrk="1" hangingPunct="1">
              <a:defRPr/>
            </a:pPr>
            <a:endParaRPr lang="it-IT" altLang="it-IT" sz="2400" dirty="0">
              <a:solidFill>
                <a:schemeClr val="bg1"/>
              </a:solidFill>
            </a:endParaRPr>
          </a:p>
        </p:txBody>
      </p:sp>
      <p:sp>
        <p:nvSpPr>
          <p:cNvPr id="479236"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E15A31BD-953A-434B-91B7-3FC2D2DA5849}" type="slidenum">
              <a:rPr lang="it-IT" altLang="it-IT" sz="1200">
                <a:solidFill>
                  <a:srgbClr val="FFFFFF"/>
                </a:solidFill>
              </a:rPr>
              <a:pPr>
                <a:spcBef>
                  <a:spcPct val="0"/>
                </a:spcBef>
                <a:buFontTx/>
                <a:buNone/>
                <a:defRPr/>
              </a:pPr>
              <a:t>237</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dirty="0"/>
              <a:t>Ultimo aggiornamento 15 settembre 2019</a:t>
            </a:r>
          </a:p>
        </p:txBody>
      </p:sp>
      <p:pic>
        <p:nvPicPr>
          <p:cNvPr id="252934"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395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3955" name="Sottotitolo 2"/>
          <p:cNvSpPr>
            <a:spLocks noGrp="1"/>
          </p:cNvSpPr>
          <p:nvPr>
            <p:ph type="subTitle" idx="1"/>
          </p:nvPr>
        </p:nvSpPr>
        <p:spPr>
          <a:xfrm>
            <a:off x="468313" y="1628775"/>
            <a:ext cx="8151812" cy="4537075"/>
          </a:xfrm>
        </p:spPr>
        <p:txBody>
          <a:bodyPr/>
          <a:lstStyle/>
          <a:p>
            <a:pPr algn="just" eaLnBrk="1" hangingPunct="1"/>
            <a:r>
              <a:rPr lang="it-IT" altLang="it-IT" sz="2400" dirty="0">
                <a:solidFill>
                  <a:schemeClr val="bg1"/>
                </a:solidFill>
              </a:rPr>
              <a:t>Seguono esempi in negativo:</a:t>
            </a:r>
          </a:p>
          <a:p>
            <a:pPr algn="just"/>
            <a:r>
              <a:rPr lang="it-IT" altLang="it-IT" sz="2400" dirty="0">
                <a:solidFill>
                  <a:schemeClr val="bg1"/>
                </a:solidFill>
              </a:rPr>
              <a:t>- tirocinio di </a:t>
            </a:r>
            <a:r>
              <a:rPr lang="it-IT" altLang="it-IT" sz="2400" u="sng" dirty="0">
                <a:solidFill>
                  <a:schemeClr val="bg1"/>
                </a:solidFill>
              </a:rPr>
              <a:t>durata inferiore al limite minimo</a:t>
            </a:r>
            <a:r>
              <a:rPr lang="it-IT" altLang="it-IT" sz="2400" dirty="0">
                <a:solidFill>
                  <a:schemeClr val="bg1"/>
                </a:solidFill>
              </a:rPr>
              <a:t> stabilito dalla legge regionale;</a:t>
            </a:r>
          </a:p>
          <a:p>
            <a:pPr algn="just"/>
            <a:r>
              <a:rPr lang="it-IT" altLang="it-IT" sz="2400" dirty="0">
                <a:solidFill>
                  <a:schemeClr val="bg1"/>
                </a:solidFill>
              </a:rPr>
              <a:t>- tirocinio attivato da </a:t>
            </a:r>
            <a:r>
              <a:rPr lang="it-IT" altLang="it-IT" sz="2400" u="sng" dirty="0">
                <a:solidFill>
                  <a:schemeClr val="bg1"/>
                </a:solidFill>
              </a:rPr>
              <a:t>soggetto promotore che non possiede i requisiti</a:t>
            </a:r>
            <a:r>
              <a:rPr lang="it-IT" altLang="it-IT" sz="2400" dirty="0">
                <a:solidFill>
                  <a:schemeClr val="bg1"/>
                </a:solidFill>
              </a:rPr>
              <a:t> previsti dalla legge regionale;</a:t>
            </a:r>
          </a:p>
          <a:p>
            <a:pPr algn="just"/>
            <a:r>
              <a:rPr lang="it-IT" altLang="it-IT" sz="2400" dirty="0">
                <a:solidFill>
                  <a:schemeClr val="bg1"/>
                </a:solidFill>
              </a:rPr>
              <a:t>- totale </a:t>
            </a:r>
            <a:r>
              <a:rPr lang="it-IT" altLang="it-IT" sz="2400" u="sng" dirty="0">
                <a:solidFill>
                  <a:schemeClr val="bg1"/>
                </a:solidFill>
              </a:rPr>
              <a:t>assenza di convezione </a:t>
            </a:r>
            <a:r>
              <a:rPr lang="it-IT" altLang="it-IT" sz="2400" dirty="0">
                <a:solidFill>
                  <a:schemeClr val="bg1"/>
                </a:solidFill>
              </a:rPr>
              <a:t>tra soggetto ospitante e soggetto promotore;</a:t>
            </a:r>
          </a:p>
          <a:p>
            <a:pPr algn="just"/>
            <a:r>
              <a:rPr lang="it-IT" altLang="it-IT" sz="2400" dirty="0">
                <a:solidFill>
                  <a:schemeClr val="bg1"/>
                </a:solidFill>
              </a:rPr>
              <a:t>- totale </a:t>
            </a:r>
            <a:r>
              <a:rPr lang="it-IT" altLang="it-IT" sz="2400" u="sng" dirty="0">
                <a:solidFill>
                  <a:schemeClr val="bg1"/>
                </a:solidFill>
              </a:rPr>
              <a:t>assenza di PFI</a:t>
            </a:r>
            <a:r>
              <a:rPr lang="it-IT" altLang="it-IT" sz="2400" dirty="0">
                <a:solidFill>
                  <a:schemeClr val="bg1"/>
                </a:solidFill>
              </a:rPr>
              <a:t>;</a:t>
            </a:r>
          </a:p>
          <a:p>
            <a:pPr algn="just"/>
            <a:r>
              <a:rPr lang="it-IT" altLang="it-IT" sz="2400" dirty="0">
                <a:solidFill>
                  <a:schemeClr val="bg1"/>
                </a:solidFill>
              </a:rPr>
              <a:t>- </a:t>
            </a:r>
            <a:r>
              <a:rPr lang="it-IT" altLang="it-IT" sz="2400" u="sng" dirty="0">
                <a:solidFill>
                  <a:schemeClr val="bg1"/>
                </a:solidFill>
              </a:rPr>
              <a:t>coincidenza tra</a:t>
            </a:r>
            <a:r>
              <a:rPr lang="it-IT" altLang="it-IT" sz="2400" dirty="0">
                <a:solidFill>
                  <a:schemeClr val="bg1"/>
                </a:solidFill>
              </a:rPr>
              <a:t> soggetto promotore e soggetto ospitante;</a:t>
            </a:r>
          </a:p>
          <a:p>
            <a:pPr algn="just" eaLnBrk="1" hangingPunct="1"/>
            <a:endParaRPr lang="it-IT" altLang="it-IT" sz="2400" dirty="0">
              <a:solidFill>
                <a:schemeClr val="bg1"/>
              </a:solidFill>
            </a:endParaRPr>
          </a:p>
        </p:txBody>
      </p:sp>
      <p:sp>
        <p:nvSpPr>
          <p:cNvPr id="480260"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62547627-6D08-4B33-A8D3-0C33CB0220A4}" type="slidenum">
              <a:rPr lang="it-IT" altLang="it-IT" sz="1200">
                <a:solidFill>
                  <a:srgbClr val="FFFFFF"/>
                </a:solidFill>
              </a:rPr>
              <a:pPr>
                <a:spcBef>
                  <a:spcPct val="0"/>
                </a:spcBef>
                <a:buFontTx/>
                <a:buNone/>
                <a:defRPr/>
              </a:pPr>
              <a:t>238</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53958"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
        <p:nvSpPr>
          <p:cNvPr id="2" name="Freccia a destra 1">
            <a:extLst>
              <a:ext uri="{FF2B5EF4-FFF2-40B4-BE49-F238E27FC236}">
                <a16:creationId xmlns:a16="http://schemas.microsoft.com/office/drawing/2014/main" id="{CC21CEEF-411E-4CDC-B710-DCE261D77834}"/>
              </a:ext>
            </a:extLst>
          </p:cNvPr>
          <p:cNvSpPr/>
          <p:nvPr/>
        </p:nvSpPr>
        <p:spPr>
          <a:xfrm>
            <a:off x="7668344" y="580526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497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4979" name="Sottotitolo 2"/>
          <p:cNvSpPr>
            <a:spLocks noGrp="1"/>
          </p:cNvSpPr>
          <p:nvPr>
            <p:ph type="subTitle" idx="1"/>
          </p:nvPr>
        </p:nvSpPr>
        <p:spPr>
          <a:xfrm>
            <a:off x="468313" y="1628775"/>
            <a:ext cx="8151812" cy="4537075"/>
          </a:xfrm>
        </p:spPr>
        <p:txBody>
          <a:bodyPr/>
          <a:lstStyle/>
          <a:p>
            <a:pPr algn="just"/>
            <a:r>
              <a:rPr lang="it-IT" altLang="it-IT" sz="2400" dirty="0">
                <a:solidFill>
                  <a:schemeClr val="bg1"/>
                </a:solidFill>
              </a:rPr>
              <a:t>- tirocinio attivato per </a:t>
            </a:r>
            <a:r>
              <a:rPr lang="it-IT" altLang="it-IT" sz="2400" u="sng" dirty="0">
                <a:solidFill>
                  <a:schemeClr val="bg1"/>
                </a:solidFill>
              </a:rPr>
              <a:t>sostituire lavoratori subordinati</a:t>
            </a:r>
            <a:r>
              <a:rPr lang="it-IT" altLang="it-IT" sz="2400" dirty="0">
                <a:solidFill>
                  <a:schemeClr val="bg1"/>
                </a:solidFill>
              </a:rPr>
              <a:t> nei periodi di picco delle attività e personale in malattia, maternità o ferie;</a:t>
            </a:r>
          </a:p>
          <a:p>
            <a:pPr algn="just"/>
            <a:r>
              <a:rPr lang="it-IT" altLang="it-IT" sz="2400" dirty="0">
                <a:solidFill>
                  <a:schemeClr val="bg1"/>
                </a:solidFill>
              </a:rPr>
              <a:t>- tirocinio </a:t>
            </a:r>
            <a:r>
              <a:rPr lang="it-IT" altLang="it-IT" sz="2400" u="sng" dirty="0">
                <a:solidFill>
                  <a:schemeClr val="bg1"/>
                </a:solidFill>
              </a:rPr>
              <a:t>attivato per sopperire ad esigenze organizzative del soggetto ospitante</a:t>
            </a:r>
            <a:r>
              <a:rPr lang="it-IT" altLang="it-IT" sz="2400" dirty="0">
                <a:solidFill>
                  <a:schemeClr val="bg1"/>
                </a:solidFill>
              </a:rPr>
              <a:t>. Ciò può pertanto avvenire, a titolo esemplificativo, nei casi in cui il buon andamento dell’unità produttiva è demandato al solo tirocinante (es. unico cameriere all’interno di un pubblico esercizio) oppure nei casi in cui quest’ultimo svolga in maniera continuativa ed esclusiva un’attività essenziale e non complementare all’organizzazione aziendale e sia in essa perfettamente inserito;</a:t>
            </a:r>
          </a:p>
          <a:p>
            <a:pPr algn="just" eaLnBrk="1" hangingPunct="1"/>
            <a:endParaRPr lang="it-IT" altLang="it-IT" sz="2400" dirty="0">
              <a:solidFill>
                <a:schemeClr val="bg1"/>
              </a:solidFill>
            </a:endParaRPr>
          </a:p>
        </p:txBody>
      </p:sp>
      <p:sp>
        <p:nvSpPr>
          <p:cNvPr id="481284"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DA64B521-D9FC-421B-B7FD-3DB99DE63A83}" type="slidenum">
              <a:rPr lang="it-IT" altLang="it-IT" sz="1200">
                <a:solidFill>
                  <a:srgbClr val="FFFFFF"/>
                </a:solidFill>
              </a:rPr>
              <a:pPr>
                <a:spcBef>
                  <a:spcPct val="0"/>
                </a:spcBef>
                <a:buFontTx/>
                <a:buNone/>
                <a:defRPr/>
              </a:pPr>
              <a:t>239</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5498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
        <p:nvSpPr>
          <p:cNvPr id="2" name="Freccia a destra 1">
            <a:extLst>
              <a:ext uri="{FF2B5EF4-FFF2-40B4-BE49-F238E27FC236}">
                <a16:creationId xmlns:a16="http://schemas.microsoft.com/office/drawing/2014/main" id="{56C528B1-A6EA-4C4B-91FB-94AC391ACB70}"/>
              </a:ext>
            </a:extLst>
          </p:cNvPr>
          <p:cNvSpPr/>
          <p:nvPr/>
        </p:nvSpPr>
        <p:spPr>
          <a:xfrm>
            <a:off x="7956376" y="6093296"/>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0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03" name="Sottotitolo 2"/>
          <p:cNvSpPr>
            <a:spLocks noGrp="1"/>
          </p:cNvSpPr>
          <p:nvPr>
            <p:ph type="subTitle" idx="1"/>
          </p:nvPr>
        </p:nvSpPr>
        <p:spPr>
          <a:xfrm>
            <a:off x="468313" y="1628775"/>
            <a:ext cx="8151812" cy="4537075"/>
          </a:xfrm>
        </p:spPr>
        <p:txBody>
          <a:bodyPr/>
          <a:lstStyle/>
          <a:p>
            <a:pPr algn="just"/>
            <a:r>
              <a:rPr lang="it-IT" altLang="it-IT" sz="2400" dirty="0">
                <a:solidFill>
                  <a:schemeClr val="bg1"/>
                </a:solidFill>
              </a:rPr>
              <a:t>- tirocinio attivato con un soggetto che abbia avuto un </a:t>
            </a:r>
            <a:r>
              <a:rPr lang="it-IT" altLang="it-IT" sz="2400" u="sng" dirty="0">
                <a:solidFill>
                  <a:schemeClr val="bg1"/>
                </a:solidFill>
              </a:rPr>
              <a:t>precedente rapporto di lavoro subordinato o una collaborazione</a:t>
            </a:r>
            <a:r>
              <a:rPr lang="it-IT" altLang="it-IT" sz="2400" dirty="0">
                <a:solidFill>
                  <a:schemeClr val="bg1"/>
                </a:solidFill>
              </a:rPr>
              <a:t> coordinata e continuativa con il soggetto ospitante negli ultimi due anni;</a:t>
            </a:r>
          </a:p>
          <a:p>
            <a:pPr algn="just"/>
            <a:r>
              <a:rPr lang="it-IT" altLang="it-IT" sz="2400" dirty="0">
                <a:solidFill>
                  <a:schemeClr val="bg1"/>
                </a:solidFill>
              </a:rPr>
              <a:t>- tirocinio attivato con un soggetto con il quale è intercorso un </a:t>
            </a:r>
            <a:r>
              <a:rPr lang="it-IT" altLang="it-IT" sz="2400" u="sng" dirty="0">
                <a:solidFill>
                  <a:schemeClr val="bg1"/>
                </a:solidFill>
              </a:rPr>
              <a:t>precedente rapporto di tirocinio</a:t>
            </a:r>
            <a:r>
              <a:rPr lang="it-IT" altLang="it-IT" sz="2400" dirty="0">
                <a:solidFill>
                  <a:schemeClr val="bg1"/>
                </a:solidFill>
              </a:rPr>
              <a:t>, fatte salve eventuali proroghe o rinnovi nel rispetto della durata massima prevista dalla legge regionale;</a:t>
            </a:r>
          </a:p>
          <a:p>
            <a:pPr algn="just"/>
            <a:r>
              <a:rPr lang="it-IT" altLang="it-IT" sz="2400" dirty="0">
                <a:solidFill>
                  <a:schemeClr val="bg1"/>
                </a:solidFill>
              </a:rPr>
              <a:t>- tirocinio attivato </a:t>
            </a:r>
            <a:r>
              <a:rPr lang="it-IT" altLang="it-IT" sz="2400" u="sng" dirty="0">
                <a:solidFill>
                  <a:schemeClr val="bg1"/>
                </a:solidFill>
              </a:rPr>
              <a:t>in eccedenza rispetto al numero massimo </a:t>
            </a:r>
            <a:r>
              <a:rPr lang="it-IT" altLang="it-IT" sz="2400" dirty="0">
                <a:solidFill>
                  <a:schemeClr val="bg1"/>
                </a:solidFill>
              </a:rPr>
              <a:t>consentito </a:t>
            </a:r>
            <a:r>
              <a:rPr lang="it-IT" altLang="it-IT" sz="2400" i="1" dirty="0">
                <a:solidFill>
                  <a:schemeClr val="bg1"/>
                </a:solidFill>
              </a:rPr>
              <a:t>ex lege</a:t>
            </a:r>
            <a:r>
              <a:rPr lang="it-IT" altLang="it-IT" sz="2400" dirty="0">
                <a:solidFill>
                  <a:schemeClr val="bg1"/>
                </a:solidFill>
              </a:rPr>
              <a:t>;</a:t>
            </a:r>
          </a:p>
          <a:p>
            <a:pPr algn="just" eaLnBrk="1" hangingPunct="1"/>
            <a:endParaRPr lang="it-IT" altLang="it-IT" sz="2400" dirty="0">
              <a:solidFill>
                <a:schemeClr val="bg1"/>
              </a:solidFill>
            </a:endParaRPr>
          </a:p>
        </p:txBody>
      </p:sp>
      <p:sp>
        <p:nvSpPr>
          <p:cNvPr id="482308"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2F67D050-A0A9-4945-8F5D-73F2355B7B68}" type="slidenum">
              <a:rPr lang="it-IT" altLang="it-IT" sz="1200">
                <a:solidFill>
                  <a:srgbClr val="FFFFFF"/>
                </a:solidFill>
              </a:rPr>
              <a:pPr>
                <a:spcBef>
                  <a:spcPct val="0"/>
                </a:spcBef>
                <a:buFontTx/>
                <a:buNone/>
                <a:defRPr/>
              </a:pPr>
              <a:t>240</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5600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
        <p:nvSpPr>
          <p:cNvPr id="2" name="Freccia a destra 1">
            <a:extLst>
              <a:ext uri="{FF2B5EF4-FFF2-40B4-BE49-F238E27FC236}">
                <a16:creationId xmlns:a16="http://schemas.microsoft.com/office/drawing/2014/main" id="{787C616E-C046-48E5-8B37-60D973725D79}"/>
              </a:ext>
            </a:extLst>
          </p:cNvPr>
          <p:cNvSpPr/>
          <p:nvPr/>
        </p:nvSpPr>
        <p:spPr>
          <a:xfrm>
            <a:off x="7668344" y="580526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702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7027" name="Sottotitolo 2"/>
          <p:cNvSpPr>
            <a:spLocks noGrp="1"/>
          </p:cNvSpPr>
          <p:nvPr>
            <p:ph type="subTitle" idx="1"/>
          </p:nvPr>
        </p:nvSpPr>
        <p:spPr>
          <a:xfrm>
            <a:off x="468313" y="1628775"/>
            <a:ext cx="8151812" cy="4752975"/>
          </a:xfrm>
        </p:spPr>
        <p:txBody>
          <a:bodyPr/>
          <a:lstStyle/>
          <a:p>
            <a:pPr algn="just"/>
            <a:r>
              <a:rPr lang="it-IT" altLang="it-IT" sz="2400" dirty="0">
                <a:solidFill>
                  <a:schemeClr val="bg1"/>
                </a:solidFill>
              </a:rPr>
              <a:t>- impiego del tirocinante per un </a:t>
            </a:r>
            <a:r>
              <a:rPr lang="it-IT" altLang="it-IT" sz="2400" u="sng" dirty="0">
                <a:solidFill>
                  <a:schemeClr val="bg1"/>
                </a:solidFill>
              </a:rPr>
              <a:t>numero di ore superiore rispetto a quello indicato nel PFI</a:t>
            </a:r>
            <a:r>
              <a:rPr lang="it-IT" altLang="it-IT" sz="2400" dirty="0">
                <a:solidFill>
                  <a:schemeClr val="bg1"/>
                </a:solidFill>
              </a:rPr>
              <a:t> in modo continuativo e sistematico durante l’arco temporale di svolgimento del rapporto. La sistematicità, a titolo esemplificativo, può ricorrere ove il tirocinante venga impiegato per un numero di ore superiore di almeno il 50% rispetto a quello stabilito dal PFI;</a:t>
            </a:r>
          </a:p>
          <a:p>
            <a:pPr algn="just"/>
            <a:r>
              <a:rPr lang="it-IT" altLang="it-IT" sz="2400" dirty="0">
                <a:solidFill>
                  <a:schemeClr val="bg1"/>
                </a:solidFill>
              </a:rPr>
              <a:t>- </a:t>
            </a:r>
            <a:r>
              <a:rPr lang="it-IT" altLang="it-IT" sz="2400" u="sng" dirty="0">
                <a:solidFill>
                  <a:schemeClr val="bg1"/>
                </a:solidFill>
              </a:rPr>
              <a:t>difformità tra quanto previsto dal PFI</a:t>
            </a:r>
            <a:r>
              <a:rPr lang="it-IT" altLang="it-IT" sz="2400" dirty="0">
                <a:solidFill>
                  <a:schemeClr val="bg1"/>
                </a:solidFill>
              </a:rPr>
              <a:t> in termini di attività previste come oggetto del tirocinio e quanto effettivamente svolto dal tirocinante presso il soggetto ospitante;</a:t>
            </a:r>
          </a:p>
          <a:p>
            <a:pPr algn="just"/>
            <a:r>
              <a:rPr lang="it-IT" altLang="it-IT" sz="2400" dirty="0">
                <a:solidFill>
                  <a:schemeClr val="bg1"/>
                </a:solidFill>
              </a:rPr>
              <a:t>- corresponsione significativa e non episodica di </a:t>
            </a:r>
            <a:r>
              <a:rPr lang="it-IT" altLang="it-IT" sz="2400" u="sng" dirty="0">
                <a:solidFill>
                  <a:schemeClr val="bg1"/>
                </a:solidFill>
              </a:rPr>
              <a:t>somme ulteriori rispetto a quanto previsto nel PFI</a:t>
            </a:r>
            <a:r>
              <a:rPr lang="it-IT" altLang="it-IT" sz="2400" dirty="0">
                <a:solidFill>
                  <a:schemeClr val="bg1"/>
                </a:solidFill>
              </a:rPr>
              <a:t>.</a:t>
            </a:r>
          </a:p>
          <a:p>
            <a:pPr algn="just" eaLnBrk="1" hangingPunct="1"/>
            <a:endParaRPr lang="it-IT" altLang="it-IT" sz="2400" dirty="0">
              <a:solidFill>
                <a:schemeClr val="bg1"/>
              </a:solidFill>
            </a:endParaRPr>
          </a:p>
        </p:txBody>
      </p:sp>
      <p:sp>
        <p:nvSpPr>
          <p:cNvPr id="483332"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91716195-0437-49AB-9CA3-E0BE6247661A}" type="slidenum">
              <a:rPr lang="it-IT" altLang="it-IT" sz="1200">
                <a:solidFill>
                  <a:srgbClr val="FFFFFF"/>
                </a:solidFill>
              </a:rPr>
              <a:pPr>
                <a:spcBef>
                  <a:spcPct val="0"/>
                </a:spcBef>
                <a:buFontTx/>
                <a:buNone/>
                <a:defRPr/>
              </a:pPr>
              <a:t>241</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57030"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805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8051" name="Sottotitolo 2"/>
          <p:cNvSpPr>
            <a:spLocks noGrp="1"/>
          </p:cNvSpPr>
          <p:nvPr>
            <p:ph type="subTitle" idx="1"/>
          </p:nvPr>
        </p:nvSpPr>
        <p:spPr>
          <a:xfrm>
            <a:off x="468313" y="1628775"/>
            <a:ext cx="8151812" cy="4537075"/>
          </a:xfrm>
        </p:spPr>
        <p:txBody>
          <a:bodyPr/>
          <a:lstStyle/>
          <a:p>
            <a:pPr algn="just"/>
            <a:r>
              <a:rPr lang="it-IT" altLang="it-IT" sz="2400" b="1" u="sng">
                <a:solidFill>
                  <a:schemeClr val="bg1"/>
                </a:solidFill>
              </a:rPr>
              <a:t>Sanzioni in tutte le ipotesi: la conversione del rapporto</a:t>
            </a:r>
          </a:p>
          <a:p>
            <a:pPr algn="just"/>
            <a:endParaRPr lang="it-IT" altLang="it-IT" sz="2400">
              <a:solidFill>
                <a:schemeClr val="bg1"/>
              </a:solidFill>
            </a:endParaRPr>
          </a:p>
          <a:p>
            <a:pPr algn="just"/>
            <a:r>
              <a:rPr lang="it-IT" altLang="it-IT" sz="2400">
                <a:solidFill>
                  <a:schemeClr val="bg1"/>
                </a:solidFill>
              </a:rPr>
              <a:t>Anche </a:t>
            </a:r>
            <a:r>
              <a:rPr lang="it-IT" altLang="it-IT" sz="2400" u="sng">
                <a:solidFill>
                  <a:schemeClr val="bg1"/>
                </a:solidFill>
              </a:rPr>
              <a:t>l’attivazione di un tirocinio per attività che non necessitano di un periodo formativo</a:t>
            </a:r>
            <a:r>
              <a:rPr lang="it-IT" altLang="it-IT" sz="2400">
                <a:solidFill>
                  <a:schemeClr val="bg1"/>
                </a:solidFill>
              </a:rPr>
              <a:t> o l’assenza di uno degli elementi essenziali come pure la violazione dei requisiti soggettivi previsti in capo al tirocinante, al soggetto ospitante e al promotore, </a:t>
            </a:r>
            <a:r>
              <a:rPr lang="it-IT" altLang="it-IT" sz="2400" b="1">
                <a:solidFill>
                  <a:schemeClr val="bg1"/>
                </a:solidFill>
              </a:rPr>
              <a:t>si configurano come irregolarità che di per sé compromettono la natura formativa del rapporto, rendendo di fatto più agevole </a:t>
            </a:r>
            <a:r>
              <a:rPr lang="it-IT" altLang="it-IT" sz="2400" b="1" u="sng">
                <a:solidFill>
                  <a:schemeClr val="bg1"/>
                </a:solidFill>
              </a:rPr>
              <a:t>la ricostruzione della fattispecie in termini di rapporto di lavoro</a:t>
            </a:r>
            <a:r>
              <a:rPr lang="it-IT" altLang="it-IT" sz="2400" u="sng">
                <a:solidFill>
                  <a:schemeClr val="bg1"/>
                </a:solidFill>
              </a:rPr>
              <a:t>.</a:t>
            </a:r>
          </a:p>
          <a:p>
            <a:pPr algn="just"/>
            <a:endParaRPr lang="it-IT" altLang="it-IT" sz="2400">
              <a:solidFill>
                <a:schemeClr val="bg1"/>
              </a:solidFill>
            </a:endParaRPr>
          </a:p>
        </p:txBody>
      </p:sp>
      <p:sp>
        <p:nvSpPr>
          <p:cNvPr id="484356"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248B81C3-5893-4897-8A47-F1903884C66E}" type="slidenum">
              <a:rPr lang="it-IT" altLang="it-IT" sz="1200">
                <a:solidFill>
                  <a:srgbClr val="FFFFFF"/>
                </a:solidFill>
              </a:rPr>
              <a:pPr>
                <a:spcBef>
                  <a:spcPct val="0"/>
                </a:spcBef>
                <a:buFontTx/>
                <a:buNone/>
                <a:defRPr/>
              </a:pPr>
              <a:t>242</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58054"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907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9075" name="Sottotitolo 2"/>
          <p:cNvSpPr>
            <a:spLocks noGrp="1"/>
          </p:cNvSpPr>
          <p:nvPr>
            <p:ph type="subTitle" idx="1"/>
          </p:nvPr>
        </p:nvSpPr>
        <p:spPr>
          <a:xfrm>
            <a:off x="468313" y="1628775"/>
            <a:ext cx="8151812" cy="4537075"/>
          </a:xfrm>
        </p:spPr>
        <p:txBody>
          <a:bodyPr/>
          <a:lstStyle/>
          <a:p>
            <a:pPr algn="just"/>
            <a:r>
              <a:rPr lang="it-IT" altLang="it-IT" sz="2400">
                <a:solidFill>
                  <a:schemeClr val="bg1"/>
                </a:solidFill>
              </a:rPr>
              <a:t>Particolare </a:t>
            </a:r>
            <a:r>
              <a:rPr lang="it-IT" altLang="it-IT" sz="2400" b="1" u="sng">
                <a:solidFill>
                  <a:schemeClr val="bg1"/>
                </a:solidFill>
              </a:rPr>
              <a:t>valore assumerà</a:t>
            </a:r>
            <a:r>
              <a:rPr lang="it-IT" altLang="it-IT" sz="2400">
                <a:solidFill>
                  <a:schemeClr val="bg1"/>
                </a:solidFill>
              </a:rPr>
              <a:t>, ai fini della ricostruzione della fattispecie in termini di rapporto di lavoro, </a:t>
            </a:r>
            <a:r>
              <a:rPr lang="it-IT" altLang="it-IT" sz="2400" b="1" u="sng">
                <a:solidFill>
                  <a:schemeClr val="bg1"/>
                </a:solidFill>
              </a:rPr>
              <a:t>l’assoggettamento del tirocinante alle medesime regole vigenti per il personale dipendente</a:t>
            </a:r>
            <a:r>
              <a:rPr lang="it-IT" altLang="it-IT" sz="2400">
                <a:solidFill>
                  <a:schemeClr val="bg1"/>
                </a:solidFill>
              </a:rPr>
              <a:t> in relazione, in particolare, alla gestione delle presenze e all’organizzazione dell’orario (si pensi ad esempio alla sussistenza di forme di autorizzazione preventiva per le assenze assimilabili alla richiesta di ferie o all’organizzazione delle attività in turni in modo tale che il tirocinante integri “team” di lavoro), oppure l’imposizione al tirocinante di standard di rendimento periodici, rilevati mediante i sistemi di misurazione utilizzati per i lavoratori, in funzione del raggiungimento degli obiettivi produttivi aziendali.</a:t>
            </a:r>
          </a:p>
        </p:txBody>
      </p:sp>
      <p:sp>
        <p:nvSpPr>
          <p:cNvPr id="485380"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38257BAD-97D2-4041-B7CB-3DDECEB1174A}" type="slidenum">
              <a:rPr lang="it-IT" altLang="it-IT" sz="1200">
                <a:solidFill>
                  <a:srgbClr val="FFFFFF"/>
                </a:solidFill>
              </a:rPr>
              <a:pPr>
                <a:spcBef>
                  <a:spcPct val="0"/>
                </a:spcBef>
                <a:buFontTx/>
                <a:buNone/>
                <a:defRPr/>
              </a:pPr>
              <a:t>243</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59078"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009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0099" name="Sottotitolo 2"/>
          <p:cNvSpPr>
            <a:spLocks noGrp="1"/>
          </p:cNvSpPr>
          <p:nvPr>
            <p:ph type="subTitle" idx="1"/>
          </p:nvPr>
        </p:nvSpPr>
        <p:spPr>
          <a:xfrm>
            <a:off x="468313" y="1628775"/>
            <a:ext cx="8151812" cy="3600450"/>
          </a:xfrm>
        </p:spPr>
        <p:txBody>
          <a:bodyPr/>
          <a:lstStyle/>
          <a:p>
            <a:pPr algn="just"/>
            <a:r>
              <a:rPr lang="it-IT" altLang="it-IT" sz="2400" b="1" u="sng" dirty="0">
                <a:solidFill>
                  <a:schemeClr val="bg1"/>
                </a:solidFill>
              </a:rPr>
              <a:t>Il superamento della durata massima del tirocinio stabilita</a:t>
            </a:r>
            <a:r>
              <a:rPr lang="it-IT" altLang="it-IT" sz="2400" dirty="0">
                <a:solidFill>
                  <a:schemeClr val="bg1"/>
                </a:solidFill>
              </a:rPr>
              <a:t> dalla legge regionale </a:t>
            </a:r>
            <a:r>
              <a:rPr lang="it-IT" altLang="it-IT" sz="2400" b="1" u="sng" dirty="0">
                <a:solidFill>
                  <a:schemeClr val="bg1"/>
                </a:solidFill>
              </a:rPr>
              <a:t>comporta</a:t>
            </a:r>
            <a:r>
              <a:rPr lang="it-IT" altLang="it-IT" sz="2400" dirty="0">
                <a:solidFill>
                  <a:schemeClr val="bg1"/>
                </a:solidFill>
              </a:rPr>
              <a:t> peculiari conseguenze sanzionatorie. </a:t>
            </a:r>
          </a:p>
          <a:p>
            <a:pPr algn="just"/>
            <a:r>
              <a:rPr lang="it-IT" altLang="it-IT" sz="2400" dirty="0">
                <a:solidFill>
                  <a:schemeClr val="bg1"/>
                </a:solidFill>
              </a:rPr>
              <a:t>In tali casi, infatti, la prosecuzione di fatto del rapporto, non più coperto dalla comunicazione preventiva afferente ad un tirocinio scaduto </a:t>
            </a:r>
            <a:r>
              <a:rPr lang="it-IT" altLang="it-IT" sz="2400" i="1" dirty="0">
                <a:solidFill>
                  <a:schemeClr val="bg1"/>
                </a:solidFill>
              </a:rPr>
              <a:t>ex lege</a:t>
            </a:r>
            <a:r>
              <a:rPr lang="it-IT" altLang="it-IT" sz="2400" dirty="0">
                <a:solidFill>
                  <a:schemeClr val="bg1"/>
                </a:solidFill>
              </a:rPr>
              <a:t>, </a:t>
            </a:r>
            <a:r>
              <a:rPr lang="it-IT" altLang="it-IT" sz="2400" u="sng" dirty="0">
                <a:solidFill>
                  <a:schemeClr val="bg1"/>
                </a:solidFill>
              </a:rPr>
              <a:t>non potrà che essere ricondotta ad una prestazione lavorativa</a:t>
            </a:r>
            <a:r>
              <a:rPr lang="it-IT" altLang="it-IT" sz="2400" dirty="0">
                <a:solidFill>
                  <a:schemeClr val="bg1"/>
                </a:solidFill>
              </a:rPr>
              <a:t> che, se connotata dagli indici della subordinazione, comporterà l’applicazione della </a:t>
            </a:r>
            <a:r>
              <a:rPr lang="it-IT" altLang="it-IT" sz="2400" b="1" u="sng" dirty="0">
                <a:solidFill>
                  <a:schemeClr val="bg1"/>
                </a:solidFill>
              </a:rPr>
              <a:t>maxi-sanzione.</a:t>
            </a:r>
          </a:p>
          <a:p>
            <a:pPr algn="just"/>
            <a:endParaRPr lang="it-IT" altLang="it-IT" sz="2400" dirty="0">
              <a:solidFill>
                <a:schemeClr val="bg1"/>
              </a:solidFill>
            </a:endParaRPr>
          </a:p>
        </p:txBody>
      </p:sp>
      <p:sp>
        <p:nvSpPr>
          <p:cNvPr id="486404"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E0BE2735-FB3B-4F43-A4C5-1B0EB98F0983}" type="slidenum">
              <a:rPr lang="it-IT" altLang="it-IT" sz="1200">
                <a:solidFill>
                  <a:srgbClr val="FFFFFF"/>
                </a:solidFill>
              </a:rPr>
              <a:pPr>
                <a:spcBef>
                  <a:spcPct val="0"/>
                </a:spcBef>
                <a:buFontTx/>
                <a:buNone/>
                <a:defRPr/>
              </a:pPr>
              <a:t>244</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6010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11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1123" name="Sottotitolo 2"/>
          <p:cNvSpPr>
            <a:spLocks noGrp="1"/>
          </p:cNvSpPr>
          <p:nvPr>
            <p:ph type="subTitle" idx="1"/>
          </p:nvPr>
        </p:nvSpPr>
        <p:spPr>
          <a:xfrm>
            <a:off x="468313" y="1644650"/>
            <a:ext cx="8151812" cy="3529013"/>
          </a:xfrm>
        </p:spPr>
        <p:txBody>
          <a:bodyPr/>
          <a:lstStyle/>
          <a:p>
            <a:pPr algn="just"/>
            <a:endParaRPr lang="it-IT" altLang="it-IT" sz="2400">
              <a:solidFill>
                <a:schemeClr val="bg1"/>
              </a:solidFill>
            </a:endParaRPr>
          </a:p>
          <a:p>
            <a:pPr algn="just"/>
            <a:r>
              <a:rPr lang="it-IT" altLang="it-IT" sz="2400">
                <a:solidFill>
                  <a:schemeClr val="bg1"/>
                </a:solidFill>
              </a:rPr>
              <a:t>Comunque, nel caso in cui il </a:t>
            </a:r>
            <a:r>
              <a:rPr lang="it-IT" altLang="it-IT" sz="2400" b="1" u="sng">
                <a:solidFill>
                  <a:schemeClr val="bg1"/>
                </a:solidFill>
              </a:rPr>
              <a:t>superamento della durata del tirocinio prevista</a:t>
            </a:r>
            <a:r>
              <a:rPr lang="it-IT" altLang="it-IT" sz="2400" b="1">
                <a:solidFill>
                  <a:schemeClr val="bg1"/>
                </a:solidFill>
              </a:rPr>
              <a:t> </a:t>
            </a:r>
            <a:r>
              <a:rPr lang="it-IT" altLang="it-IT" sz="2400">
                <a:solidFill>
                  <a:schemeClr val="bg1"/>
                </a:solidFill>
              </a:rPr>
              <a:t>nel PFI risulti inferiore alla durata massima stabilita dalla legge regionale, sussistendo tutti gli ulteriori requisiti di regolarità del rapporto formativo, la fattispecie andrà ricondotta ad una </a:t>
            </a:r>
            <a:r>
              <a:rPr lang="it-IT" altLang="it-IT" sz="2400" b="1" u="sng">
                <a:solidFill>
                  <a:schemeClr val="bg1"/>
                </a:solidFill>
              </a:rPr>
              <a:t>semplice proroga</a:t>
            </a:r>
            <a:r>
              <a:rPr lang="it-IT" altLang="it-IT" sz="2400" b="1">
                <a:solidFill>
                  <a:schemeClr val="bg1"/>
                </a:solidFill>
              </a:rPr>
              <a:t> </a:t>
            </a:r>
            <a:r>
              <a:rPr lang="it-IT" altLang="it-IT" sz="2400">
                <a:solidFill>
                  <a:schemeClr val="bg1"/>
                </a:solidFill>
              </a:rPr>
              <a:t>eventualmente sanzionabile solo come una ritardata comunicazione (da 100 e 500 euro).</a:t>
            </a:r>
          </a:p>
          <a:p>
            <a:pPr algn="just"/>
            <a:endParaRPr lang="it-IT" altLang="it-IT" sz="2400">
              <a:solidFill>
                <a:schemeClr val="bg1"/>
              </a:solidFill>
            </a:endParaRPr>
          </a:p>
        </p:txBody>
      </p:sp>
      <p:sp>
        <p:nvSpPr>
          <p:cNvPr id="487428"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430076FA-57EF-477E-A4F0-CCE0844B6500}" type="slidenum">
              <a:rPr lang="it-IT" altLang="it-IT" sz="1200">
                <a:solidFill>
                  <a:srgbClr val="FFFFFF"/>
                </a:solidFill>
              </a:rPr>
              <a:pPr>
                <a:spcBef>
                  <a:spcPct val="0"/>
                </a:spcBef>
                <a:buFontTx/>
                <a:buNone/>
                <a:defRPr/>
              </a:pPr>
              <a:t>245</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6112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214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2147" name="Sottotitolo 2"/>
          <p:cNvSpPr>
            <a:spLocks noGrp="1"/>
          </p:cNvSpPr>
          <p:nvPr>
            <p:ph type="subTitle" idx="1"/>
          </p:nvPr>
        </p:nvSpPr>
        <p:spPr>
          <a:xfrm>
            <a:off x="468313" y="1628775"/>
            <a:ext cx="8151812" cy="4537075"/>
          </a:xfrm>
        </p:spPr>
        <p:txBody>
          <a:bodyPr/>
          <a:lstStyle/>
          <a:p>
            <a:pPr algn="just"/>
            <a:endParaRPr lang="it-IT" altLang="it-IT" sz="2400">
              <a:solidFill>
                <a:schemeClr val="bg1"/>
              </a:solidFill>
            </a:endParaRPr>
          </a:p>
          <a:p>
            <a:pPr algn="just"/>
            <a:r>
              <a:rPr lang="it-IT" altLang="it-IT" sz="2400">
                <a:solidFill>
                  <a:schemeClr val="bg1"/>
                </a:solidFill>
              </a:rPr>
              <a:t>Le linee guida del 2017 prevedono l’</a:t>
            </a:r>
            <a:r>
              <a:rPr lang="it-IT" altLang="it-IT" sz="2400" b="1">
                <a:solidFill>
                  <a:schemeClr val="bg1"/>
                </a:solidFill>
              </a:rPr>
              <a:t>intimazione alla cessazione del tirocinio</a:t>
            </a:r>
            <a:r>
              <a:rPr lang="it-IT" altLang="it-IT" sz="2400">
                <a:solidFill>
                  <a:schemeClr val="bg1"/>
                </a:solidFill>
              </a:rPr>
              <a:t>, </a:t>
            </a:r>
            <a:r>
              <a:rPr lang="it-IT" altLang="it-IT" sz="2400" b="1" u="sng">
                <a:solidFill>
                  <a:schemeClr val="bg1"/>
                </a:solidFill>
              </a:rPr>
              <a:t>pena l’interdizione</a:t>
            </a:r>
            <a:r>
              <a:rPr lang="it-IT" altLang="it-IT" sz="2400" b="1">
                <a:solidFill>
                  <a:schemeClr val="bg1"/>
                </a:solidFill>
              </a:rPr>
              <a:t> </a:t>
            </a:r>
            <a:r>
              <a:rPr lang="it-IT" altLang="it-IT" sz="2400">
                <a:solidFill>
                  <a:schemeClr val="bg1"/>
                </a:solidFill>
              </a:rPr>
              <a:t>per il soggetto promotore e/o ospitante </a:t>
            </a:r>
            <a:r>
              <a:rPr lang="it-IT" altLang="it-IT" sz="2400" u="sng">
                <a:solidFill>
                  <a:schemeClr val="bg1"/>
                </a:solidFill>
              </a:rPr>
              <a:t>ad attivarne altri nei successivi 12/18 mesi</a:t>
            </a:r>
            <a:r>
              <a:rPr lang="it-IT" altLang="it-IT" sz="2400">
                <a:solidFill>
                  <a:schemeClr val="bg1"/>
                </a:solidFill>
              </a:rPr>
              <a:t>, per le seguenti </a:t>
            </a:r>
            <a:r>
              <a:rPr lang="it-IT" altLang="it-IT" sz="2400" b="1" u="sng">
                <a:solidFill>
                  <a:schemeClr val="bg1"/>
                </a:solidFill>
              </a:rPr>
              <a:t>violazioni definite non sanabili relative</a:t>
            </a:r>
            <a:r>
              <a:rPr lang="it-IT" altLang="it-IT" sz="2400">
                <a:solidFill>
                  <a:schemeClr val="bg1"/>
                </a:solidFill>
              </a:rPr>
              <a:t>:</a:t>
            </a:r>
          </a:p>
          <a:p>
            <a:pPr algn="just"/>
            <a:r>
              <a:rPr lang="it-IT" altLang="it-IT" sz="2400">
                <a:solidFill>
                  <a:schemeClr val="bg1"/>
                </a:solidFill>
              </a:rPr>
              <a:t>• ai soggetti titolati alla promozione;</a:t>
            </a:r>
          </a:p>
          <a:p>
            <a:pPr algn="just"/>
            <a:r>
              <a:rPr lang="it-IT" altLang="it-IT" sz="2400">
                <a:solidFill>
                  <a:schemeClr val="bg1"/>
                </a:solidFill>
              </a:rPr>
              <a:t>• alle caratteristiche soggettive e oggettive richieste al soggetto ospitante del tirocinio;</a:t>
            </a:r>
          </a:p>
          <a:p>
            <a:pPr algn="just"/>
            <a:r>
              <a:rPr lang="it-IT" altLang="it-IT" sz="2400">
                <a:solidFill>
                  <a:schemeClr val="bg1"/>
                </a:solidFill>
              </a:rPr>
              <a:t>• alla proporzione tra organico del soggetto ospitante e numero di tirocini;</a:t>
            </a:r>
          </a:p>
        </p:txBody>
      </p:sp>
      <p:sp>
        <p:nvSpPr>
          <p:cNvPr id="488452"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AE89ED7F-02B0-41D1-B7C9-D803ADA2A6CA}" type="slidenum">
              <a:rPr lang="it-IT" altLang="it-IT" sz="1200">
                <a:solidFill>
                  <a:srgbClr val="FFFFFF"/>
                </a:solidFill>
              </a:rPr>
              <a:pPr>
                <a:spcBef>
                  <a:spcPct val="0"/>
                </a:spcBef>
                <a:buFontTx/>
                <a:buNone/>
                <a:defRPr/>
              </a:pPr>
              <a:t>246</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62150"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
        <p:nvSpPr>
          <p:cNvPr id="2" name="Freccia a destra 1">
            <a:extLst>
              <a:ext uri="{FF2B5EF4-FFF2-40B4-BE49-F238E27FC236}">
                <a16:creationId xmlns:a16="http://schemas.microsoft.com/office/drawing/2014/main" id="{EA5281C4-A7C7-44DD-A08E-D5F8D832577D}"/>
              </a:ext>
            </a:extLst>
          </p:cNvPr>
          <p:cNvSpPr/>
          <p:nvPr/>
        </p:nvSpPr>
        <p:spPr>
          <a:xfrm>
            <a:off x="8028384" y="6021288"/>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31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3171" name="Sottotitolo 2"/>
          <p:cNvSpPr>
            <a:spLocks noGrp="1"/>
          </p:cNvSpPr>
          <p:nvPr>
            <p:ph type="subTitle" idx="1"/>
          </p:nvPr>
        </p:nvSpPr>
        <p:spPr>
          <a:xfrm>
            <a:off x="468313" y="1628775"/>
            <a:ext cx="8296275" cy="3529013"/>
          </a:xfrm>
        </p:spPr>
        <p:txBody>
          <a:bodyPr/>
          <a:lstStyle/>
          <a:p>
            <a:pPr algn="just"/>
            <a:endParaRPr lang="it-IT" altLang="it-IT" sz="2400">
              <a:solidFill>
                <a:schemeClr val="bg1"/>
              </a:solidFill>
            </a:endParaRPr>
          </a:p>
          <a:p>
            <a:pPr algn="just"/>
            <a:r>
              <a:rPr lang="it-IT" altLang="it-IT" sz="2400">
                <a:solidFill>
                  <a:schemeClr val="bg1"/>
                </a:solidFill>
              </a:rPr>
              <a:t>• alla durata massima del tirocinio;</a:t>
            </a:r>
          </a:p>
          <a:p>
            <a:pPr algn="just"/>
            <a:r>
              <a:rPr lang="it-IT" altLang="it-IT" sz="2400">
                <a:solidFill>
                  <a:schemeClr val="bg1"/>
                </a:solidFill>
              </a:rPr>
              <a:t>• al numero di tirocini attivabili contemporaneamente;</a:t>
            </a:r>
          </a:p>
          <a:p>
            <a:pPr algn="just"/>
            <a:r>
              <a:rPr lang="it-IT" altLang="it-IT" sz="2400">
                <a:solidFill>
                  <a:schemeClr val="bg1"/>
                </a:solidFill>
              </a:rPr>
              <a:t>• al numero o alle percentuali di assunzione dei tirocinanti ospitati in precedenza;</a:t>
            </a:r>
          </a:p>
          <a:p>
            <a:pPr algn="just"/>
            <a:r>
              <a:rPr lang="it-IT" altLang="it-IT" sz="2400">
                <a:solidFill>
                  <a:schemeClr val="bg1"/>
                </a:solidFill>
              </a:rPr>
              <a:t>• alla convenzione richiesta ed al relativo piano formativo.</a:t>
            </a:r>
          </a:p>
          <a:p>
            <a:pPr algn="just" eaLnBrk="1" hangingPunct="1"/>
            <a:endParaRPr lang="it-IT" altLang="it-IT" sz="2400">
              <a:solidFill>
                <a:schemeClr val="bg1"/>
              </a:solidFill>
            </a:endParaRPr>
          </a:p>
        </p:txBody>
      </p:sp>
      <p:sp>
        <p:nvSpPr>
          <p:cNvPr id="489476"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E25F1F45-06FE-46B9-9359-5D966C3EBDD1}" type="slidenum">
              <a:rPr lang="it-IT" altLang="it-IT" sz="1200">
                <a:solidFill>
                  <a:srgbClr val="FFFFFF"/>
                </a:solidFill>
              </a:rPr>
              <a:pPr>
                <a:spcBef>
                  <a:spcPct val="0"/>
                </a:spcBef>
                <a:buFontTx/>
                <a:buNone/>
                <a:defRPr/>
              </a:pPr>
              <a:t>247</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63174"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419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4195" name="Sottotitolo 2"/>
          <p:cNvSpPr>
            <a:spLocks noGrp="1"/>
          </p:cNvSpPr>
          <p:nvPr>
            <p:ph type="subTitle" idx="1"/>
          </p:nvPr>
        </p:nvSpPr>
        <p:spPr>
          <a:xfrm>
            <a:off x="250825" y="1628775"/>
            <a:ext cx="8569325" cy="4679950"/>
          </a:xfrm>
        </p:spPr>
        <p:txBody>
          <a:bodyPr/>
          <a:lstStyle/>
          <a:p>
            <a:pPr algn="just"/>
            <a:r>
              <a:rPr lang="it-IT" altLang="it-IT" sz="2400" dirty="0">
                <a:solidFill>
                  <a:schemeClr val="bg1"/>
                </a:solidFill>
              </a:rPr>
              <a:t>Diversamente, </a:t>
            </a:r>
            <a:r>
              <a:rPr lang="it-IT" altLang="it-IT" sz="2400" u="sng" dirty="0">
                <a:solidFill>
                  <a:schemeClr val="bg1"/>
                </a:solidFill>
              </a:rPr>
              <a:t>sono soggette a </a:t>
            </a:r>
            <a:r>
              <a:rPr lang="it-IT" altLang="it-IT" sz="2400" b="1" u="sng" dirty="0">
                <a:solidFill>
                  <a:schemeClr val="bg1"/>
                </a:solidFill>
              </a:rPr>
              <a:t>semplice invito alla regolarizzazione </a:t>
            </a:r>
            <a:r>
              <a:rPr lang="it-IT" altLang="it-IT" sz="2400" u="sng" dirty="0">
                <a:solidFill>
                  <a:schemeClr val="bg1"/>
                </a:solidFill>
              </a:rPr>
              <a:t>e, in caso di successivo inadempimento alla medesima procedura di intimazione ed interdizione, le seguenti ipotesi sanabili</a:t>
            </a:r>
            <a:r>
              <a:rPr lang="it-IT" altLang="it-IT" sz="2400" dirty="0">
                <a:solidFill>
                  <a:schemeClr val="bg1"/>
                </a:solidFill>
              </a:rPr>
              <a:t>:</a:t>
            </a:r>
          </a:p>
          <a:p>
            <a:pPr algn="just"/>
            <a:r>
              <a:rPr lang="it-IT" altLang="it-IT" sz="2400" dirty="0">
                <a:solidFill>
                  <a:schemeClr val="bg1"/>
                </a:solidFill>
              </a:rPr>
              <a:t>• inadempienza dei compiti richiesti ai soggetti promotori e ai soggetti ospitanti e ai rispettivi tutor;</a:t>
            </a:r>
          </a:p>
          <a:p>
            <a:pPr algn="just"/>
            <a:r>
              <a:rPr lang="it-IT" altLang="it-IT" sz="2400" dirty="0">
                <a:solidFill>
                  <a:schemeClr val="bg1"/>
                </a:solidFill>
              </a:rPr>
              <a:t>• violazioni della convenzione o del piano formativo, nel caso in cui la durata residua del tirocinio consenta di ripristinare le condizioni per il conseguimento degli obiettivi stabiliti;</a:t>
            </a:r>
          </a:p>
          <a:p>
            <a:pPr algn="just"/>
            <a:r>
              <a:rPr lang="it-IT" altLang="it-IT" sz="2400" dirty="0">
                <a:solidFill>
                  <a:schemeClr val="bg1"/>
                </a:solidFill>
              </a:rPr>
              <a:t>• violazioni della durata massima del tirocinio, quando al momento dell’accertamento non sia ancora superata la durata massima stabilita dalla norma regionale.</a:t>
            </a:r>
          </a:p>
        </p:txBody>
      </p:sp>
      <p:sp>
        <p:nvSpPr>
          <p:cNvPr id="490500"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EFE96CA2-ED56-4679-A05C-A22C36FDB356}" type="slidenum">
              <a:rPr lang="it-IT" altLang="it-IT" sz="1200">
                <a:solidFill>
                  <a:srgbClr val="FFFFFF"/>
                </a:solidFill>
              </a:rPr>
              <a:pPr>
                <a:spcBef>
                  <a:spcPct val="0"/>
                </a:spcBef>
                <a:buFontTx/>
                <a:buNone/>
                <a:defRPr/>
              </a:pPr>
              <a:t>248</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64198"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521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5219" name="Sottotitolo 2"/>
          <p:cNvSpPr>
            <a:spLocks noGrp="1"/>
          </p:cNvSpPr>
          <p:nvPr>
            <p:ph type="subTitle" idx="1"/>
          </p:nvPr>
        </p:nvSpPr>
        <p:spPr>
          <a:xfrm>
            <a:off x="468313" y="1628775"/>
            <a:ext cx="8151812" cy="4537075"/>
          </a:xfrm>
        </p:spPr>
        <p:txBody>
          <a:bodyPr/>
          <a:lstStyle/>
          <a:p>
            <a:pPr algn="just"/>
            <a:endParaRPr lang="it-IT" altLang="it-IT" sz="2400">
              <a:solidFill>
                <a:schemeClr val="bg1"/>
              </a:solidFill>
            </a:endParaRPr>
          </a:p>
          <a:p>
            <a:pPr algn="just"/>
            <a:r>
              <a:rPr lang="it-IT" altLang="it-IT" sz="2400">
                <a:solidFill>
                  <a:schemeClr val="bg1"/>
                </a:solidFill>
              </a:rPr>
              <a:t>È inoltre possibile che il personale ispettivo riscontri l’</a:t>
            </a:r>
            <a:r>
              <a:rPr lang="it-IT" altLang="it-IT" sz="2400" u="sng">
                <a:solidFill>
                  <a:schemeClr val="bg1"/>
                </a:solidFill>
              </a:rPr>
              <a:t>attivazione di un tirocinio da parte di un soggetto che risulti interdetto</a:t>
            </a:r>
            <a:r>
              <a:rPr lang="it-IT" altLang="it-IT" sz="2400">
                <a:solidFill>
                  <a:schemeClr val="bg1"/>
                </a:solidFill>
              </a:rPr>
              <a:t> dalla Regione o la prosecuzione del rapporto di tirocinio per il quale abbia ricevuto intimazione alla cessazione; </a:t>
            </a:r>
          </a:p>
          <a:p>
            <a:pPr algn="just"/>
            <a:r>
              <a:rPr lang="it-IT" altLang="it-IT" sz="2400">
                <a:solidFill>
                  <a:schemeClr val="bg1"/>
                </a:solidFill>
              </a:rPr>
              <a:t>in tali casi si procederà alla </a:t>
            </a:r>
            <a:r>
              <a:rPr lang="it-IT" altLang="it-IT" sz="2400" b="1" u="sng">
                <a:solidFill>
                  <a:schemeClr val="bg1"/>
                </a:solidFill>
              </a:rPr>
              <a:t>riqualificazione del rapporto</a:t>
            </a:r>
            <a:r>
              <a:rPr lang="it-IT" altLang="it-IT" sz="2400" b="1">
                <a:solidFill>
                  <a:schemeClr val="bg1"/>
                </a:solidFill>
              </a:rPr>
              <a:t> </a:t>
            </a:r>
            <a:r>
              <a:rPr lang="it-IT" altLang="it-IT" sz="2400">
                <a:solidFill>
                  <a:schemeClr val="bg1"/>
                </a:solidFill>
              </a:rPr>
              <a:t>in lavoro subordinato a tempo indeterminato.</a:t>
            </a:r>
          </a:p>
          <a:p>
            <a:pPr algn="just"/>
            <a:endParaRPr lang="it-IT" altLang="it-IT" sz="2400">
              <a:solidFill>
                <a:schemeClr val="bg1"/>
              </a:solidFill>
            </a:endParaRPr>
          </a:p>
        </p:txBody>
      </p:sp>
      <p:sp>
        <p:nvSpPr>
          <p:cNvPr id="491524"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1B82B10A-CF25-4C5D-B537-102D3A1A73BE}" type="slidenum">
              <a:rPr lang="it-IT" altLang="it-IT" sz="1200">
                <a:solidFill>
                  <a:srgbClr val="FFFFFF"/>
                </a:solidFill>
              </a:rPr>
              <a:pPr>
                <a:spcBef>
                  <a:spcPct val="0"/>
                </a:spcBef>
                <a:buFontTx/>
                <a:buNone/>
                <a:defRPr/>
              </a:pPr>
              <a:t>249</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6522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4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43" name="Sottotitolo 2"/>
          <p:cNvSpPr>
            <a:spLocks noGrp="1"/>
          </p:cNvSpPr>
          <p:nvPr>
            <p:ph type="subTitle" idx="1"/>
          </p:nvPr>
        </p:nvSpPr>
        <p:spPr>
          <a:xfrm>
            <a:off x="468313" y="1628775"/>
            <a:ext cx="8151812" cy="4248150"/>
          </a:xfrm>
        </p:spPr>
        <p:txBody>
          <a:bodyPr/>
          <a:lstStyle/>
          <a:p>
            <a:pPr algn="just"/>
            <a:r>
              <a:rPr lang="it-IT" altLang="it-IT" sz="2400" dirty="0">
                <a:solidFill>
                  <a:schemeClr val="bg1"/>
                </a:solidFill>
              </a:rPr>
              <a:t>Si ricorda, da ultimo, che </a:t>
            </a:r>
            <a:r>
              <a:rPr lang="it-IT" altLang="it-IT" sz="2400" b="1" u="sng" dirty="0">
                <a:solidFill>
                  <a:schemeClr val="bg1"/>
                </a:solidFill>
              </a:rPr>
              <a:t>rimangono in essere alcune sanzioni amministrative</a:t>
            </a:r>
            <a:r>
              <a:rPr lang="it-IT" altLang="it-IT" sz="2400" dirty="0">
                <a:solidFill>
                  <a:schemeClr val="bg1"/>
                </a:solidFill>
              </a:rPr>
              <a:t> per l’inadempimento di ulteriori obblighi connessi al rapporto di tirocinio:</a:t>
            </a:r>
          </a:p>
          <a:p>
            <a:pPr algn="just"/>
            <a:r>
              <a:rPr lang="it-IT" altLang="it-IT" sz="2400" dirty="0">
                <a:solidFill>
                  <a:schemeClr val="bg1"/>
                </a:solidFill>
              </a:rPr>
              <a:t>Innanzitutto, il tirocinio è soggetto a </a:t>
            </a:r>
            <a:r>
              <a:rPr lang="it-IT" altLang="it-IT" sz="2400" u="sng" dirty="0">
                <a:solidFill>
                  <a:schemeClr val="bg1"/>
                </a:solidFill>
              </a:rPr>
              <a:t>comunicazione obbligatoria al Centro per l’impiego</a:t>
            </a:r>
            <a:r>
              <a:rPr lang="it-IT" altLang="it-IT" sz="2400" dirty="0">
                <a:solidFill>
                  <a:schemeClr val="bg1"/>
                </a:solidFill>
              </a:rPr>
              <a:t>.</a:t>
            </a:r>
          </a:p>
          <a:p>
            <a:pPr algn="just"/>
            <a:r>
              <a:rPr lang="it-IT" altLang="it-IT" sz="2400" dirty="0">
                <a:solidFill>
                  <a:schemeClr val="bg1"/>
                </a:solidFill>
              </a:rPr>
              <a:t>L’adempimento è a carico del soggetto ospitante, sebbene nulla osta a che la comunicazione sia effettuata in sua vece dal soggetto promotore, peraltro già tenuto a provvedere alle assicurazioni obbligatorie. </a:t>
            </a:r>
          </a:p>
        </p:txBody>
      </p:sp>
      <p:sp>
        <p:nvSpPr>
          <p:cNvPr id="492548"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26D36AEF-900A-4211-B8D1-DC2EA7A68179}" type="slidenum">
              <a:rPr lang="it-IT" altLang="it-IT" sz="1200">
                <a:solidFill>
                  <a:srgbClr val="FFFFFF"/>
                </a:solidFill>
              </a:rPr>
              <a:pPr>
                <a:spcBef>
                  <a:spcPct val="0"/>
                </a:spcBef>
                <a:buFontTx/>
                <a:buNone/>
                <a:defRPr/>
              </a:pPr>
              <a:t>250</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6624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26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7267" name="Sottotitolo 2"/>
          <p:cNvSpPr>
            <a:spLocks noGrp="1"/>
          </p:cNvSpPr>
          <p:nvPr>
            <p:ph type="subTitle" idx="1"/>
          </p:nvPr>
        </p:nvSpPr>
        <p:spPr>
          <a:xfrm>
            <a:off x="468313" y="1628775"/>
            <a:ext cx="8151812" cy="4537075"/>
          </a:xfrm>
        </p:spPr>
        <p:txBody>
          <a:bodyPr/>
          <a:lstStyle/>
          <a:p>
            <a:pPr algn="just"/>
            <a:r>
              <a:rPr lang="it-IT" altLang="it-IT" sz="2400">
                <a:solidFill>
                  <a:schemeClr val="bg1"/>
                </a:solidFill>
              </a:rPr>
              <a:t>Da tale obbligo sono, tuttavia, </a:t>
            </a:r>
            <a:r>
              <a:rPr lang="it-IT" altLang="it-IT" sz="2400" u="sng">
                <a:solidFill>
                  <a:schemeClr val="bg1"/>
                </a:solidFill>
              </a:rPr>
              <a:t>escluse le ipotesi di tirocinio consistenti in un’esperienza prevista all’interno di un percorso formale di istruzione</a:t>
            </a:r>
            <a:r>
              <a:rPr lang="it-IT" altLang="it-IT" sz="2400">
                <a:solidFill>
                  <a:schemeClr val="bg1"/>
                </a:solidFill>
              </a:rPr>
              <a:t> o di formazione, la cui finalità non è direttamente quella di favorire l’inserimento lavorativo, bensì di affinare il processo di apprendimento e di formazione (tirocini curriculari). </a:t>
            </a:r>
          </a:p>
          <a:p>
            <a:pPr algn="just"/>
            <a:r>
              <a:rPr lang="it-IT" altLang="it-IT" sz="2400">
                <a:solidFill>
                  <a:schemeClr val="bg1"/>
                </a:solidFill>
              </a:rPr>
              <a:t>Pertanto, come già chiarito dal Ministero del lavoro con nota n. 440 del 4 gennaio 2007 e successivamente con nota n. 4746 del 14 febbraio 2007, </a:t>
            </a:r>
            <a:r>
              <a:rPr lang="it-IT" altLang="it-IT" sz="2400" b="1" u="sng">
                <a:solidFill>
                  <a:schemeClr val="bg1"/>
                </a:solidFill>
              </a:rPr>
              <a:t>non sono oggetto di comunicazione i tirocini </a:t>
            </a:r>
            <a:r>
              <a:rPr lang="it-IT" altLang="it-IT" sz="2400" b="1">
                <a:solidFill>
                  <a:schemeClr val="bg1"/>
                </a:solidFill>
              </a:rPr>
              <a:t>promossi da soggetti ed istituzioni formative a favore dei propri studenti ed allievi frequentanti</a:t>
            </a:r>
            <a:r>
              <a:rPr lang="it-IT" altLang="it-IT" sz="2400">
                <a:solidFill>
                  <a:schemeClr val="bg1"/>
                </a:solidFill>
              </a:rPr>
              <a:t>, per realizzare momenti di alternanza tra studio e lavoro.</a:t>
            </a:r>
          </a:p>
        </p:txBody>
      </p:sp>
      <p:sp>
        <p:nvSpPr>
          <p:cNvPr id="493572"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4ACA955E-B856-484B-ACCB-17EAA2169A35}" type="slidenum">
              <a:rPr lang="it-IT" altLang="it-IT" sz="1200">
                <a:solidFill>
                  <a:srgbClr val="FFFFFF"/>
                </a:solidFill>
              </a:rPr>
              <a:pPr>
                <a:spcBef>
                  <a:spcPct val="0"/>
                </a:spcBef>
                <a:buFontTx/>
                <a:buNone/>
                <a:defRPr/>
              </a:pPr>
              <a:t>251</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endParaRPr lang="it-IT" dirty="0"/>
          </a:p>
        </p:txBody>
      </p:sp>
      <p:pic>
        <p:nvPicPr>
          <p:cNvPr id="267270"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829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8291" name="Sottotitolo 2"/>
          <p:cNvSpPr>
            <a:spLocks noGrp="1"/>
          </p:cNvSpPr>
          <p:nvPr>
            <p:ph type="subTitle" idx="1"/>
          </p:nvPr>
        </p:nvSpPr>
        <p:spPr>
          <a:xfrm>
            <a:off x="468313" y="1628775"/>
            <a:ext cx="8151812" cy="4537075"/>
          </a:xfrm>
        </p:spPr>
        <p:txBody>
          <a:bodyPr/>
          <a:lstStyle/>
          <a:p>
            <a:pPr algn="just"/>
            <a:endParaRPr lang="it-IT" altLang="it-IT" sz="2400">
              <a:solidFill>
                <a:schemeClr val="bg1"/>
              </a:solidFill>
            </a:endParaRPr>
          </a:p>
          <a:p>
            <a:pPr algn="just"/>
            <a:r>
              <a:rPr lang="it-IT" altLang="it-IT" sz="2400">
                <a:solidFill>
                  <a:schemeClr val="bg1"/>
                </a:solidFill>
              </a:rPr>
              <a:t>Inoltre, l’art. 1 comma 35 L. n. 92/2012 prevede che la </a:t>
            </a:r>
            <a:r>
              <a:rPr lang="it-IT" altLang="it-IT" sz="2400" b="1" u="sng">
                <a:solidFill>
                  <a:schemeClr val="bg1"/>
                </a:solidFill>
              </a:rPr>
              <a:t>mancata corresponsione dell'indennità</a:t>
            </a:r>
            <a:r>
              <a:rPr lang="it-IT" altLang="it-IT" sz="2400">
                <a:solidFill>
                  <a:schemeClr val="bg1"/>
                </a:solidFill>
              </a:rPr>
              <a:t> di cui alla lettera d) del comma 34, indicata formalmente nel PFI, comporta a carico del trasgressore l'irrogazione di una </a:t>
            </a:r>
            <a:r>
              <a:rPr lang="it-IT" altLang="it-IT" sz="2400" u="sng">
                <a:solidFill>
                  <a:schemeClr val="bg1"/>
                </a:solidFill>
              </a:rPr>
              <a:t>sanzione amministrativa</a:t>
            </a:r>
            <a:r>
              <a:rPr lang="it-IT" altLang="it-IT" sz="2400">
                <a:solidFill>
                  <a:schemeClr val="bg1"/>
                </a:solidFill>
              </a:rPr>
              <a:t> </a:t>
            </a:r>
            <a:r>
              <a:rPr lang="it-IT" altLang="it-IT" sz="2400" b="1">
                <a:solidFill>
                  <a:schemeClr val="bg1"/>
                </a:solidFill>
              </a:rPr>
              <a:t>da 1.000 a 6.000 euro.</a:t>
            </a:r>
          </a:p>
          <a:p>
            <a:pPr algn="just"/>
            <a:endParaRPr lang="it-IT" altLang="it-IT" sz="2400">
              <a:solidFill>
                <a:schemeClr val="bg1"/>
              </a:solidFill>
            </a:endParaRPr>
          </a:p>
          <a:p>
            <a:pPr algn="just" eaLnBrk="1" hangingPunct="1"/>
            <a:endParaRPr lang="it-IT" altLang="it-IT" sz="2400">
              <a:solidFill>
                <a:schemeClr val="bg1"/>
              </a:solidFill>
            </a:endParaRPr>
          </a:p>
          <a:p>
            <a:pPr algn="just" eaLnBrk="1" hangingPunct="1"/>
            <a:endParaRPr lang="it-IT" altLang="it-IT" sz="2400">
              <a:solidFill>
                <a:schemeClr val="bg1"/>
              </a:solidFill>
            </a:endParaRPr>
          </a:p>
        </p:txBody>
      </p:sp>
      <p:sp>
        <p:nvSpPr>
          <p:cNvPr id="494596"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D4939E8C-4AB5-41BE-B0EC-D41E662C360B}" type="slidenum">
              <a:rPr lang="it-IT" altLang="it-IT" sz="1200">
                <a:solidFill>
                  <a:srgbClr val="FFFFFF"/>
                </a:solidFill>
              </a:rPr>
              <a:pPr>
                <a:spcBef>
                  <a:spcPct val="0"/>
                </a:spcBef>
                <a:buFontTx/>
                <a:buNone/>
                <a:defRPr/>
              </a:pPr>
              <a:t>252</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68294"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931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9315" name="Sottotitolo 2"/>
          <p:cNvSpPr>
            <a:spLocks noGrp="1"/>
          </p:cNvSpPr>
          <p:nvPr>
            <p:ph type="subTitle" idx="1"/>
          </p:nvPr>
        </p:nvSpPr>
        <p:spPr>
          <a:xfrm>
            <a:off x="179388" y="1628775"/>
            <a:ext cx="8785225" cy="4537075"/>
          </a:xfrm>
        </p:spPr>
        <p:txBody>
          <a:bodyPr/>
          <a:lstStyle/>
          <a:p>
            <a:pPr algn="just" eaLnBrk="1" hangingPunct="1"/>
            <a:r>
              <a:rPr lang="it-IT" altLang="it-IT" sz="2400">
                <a:solidFill>
                  <a:schemeClr val="bg1"/>
                </a:solidFill>
              </a:rPr>
              <a:t>Tutti i soggetti ospitati presso le Aziende per lo svolgimento di uno stage o un tirocinio, sono </a:t>
            </a:r>
            <a:r>
              <a:rPr lang="it-IT" altLang="it-IT" sz="2400" b="1">
                <a:solidFill>
                  <a:schemeClr val="bg1"/>
                </a:solidFill>
              </a:rPr>
              <a:t> equiparati, a tutti gli effetti, ai lavoratori  ai fini dell’applicazione della normativa prevista dal D. Lgs. 9 aprile 2008, n. 81 per la Sicurezza .</a:t>
            </a:r>
          </a:p>
          <a:p>
            <a:pPr algn="just" eaLnBrk="1" hangingPunct="1"/>
            <a:r>
              <a:rPr lang="it-IT" altLang="it-IT" sz="2400">
                <a:solidFill>
                  <a:schemeClr val="bg1"/>
                </a:solidFill>
              </a:rPr>
              <a:t>L’art. 2 del D. Lgs. 81/2008 individua le figure coinvolte nella sicurezza sul lavoro, definendo  lavoratore:</a:t>
            </a:r>
          </a:p>
          <a:p>
            <a:pPr algn="just" eaLnBrk="1" hangingPunct="1"/>
            <a:r>
              <a:rPr lang="it-IT" altLang="it-IT" sz="2400">
                <a:solidFill>
                  <a:schemeClr val="bg1"/>
                </a:solidFill>
              </a:rPr>
              <a:t>“persona che, i</a:t>
            </a:r>
            <a:r>
              <a:rPr lang="it-IT" altLang="it-IT" sz="2400" b="1">
                <a:solidFill>
                  <a:schemeClr val="bg1"/>
                </a:solidFill>
              </a:rPr>
              <a:t>ndipendentemente dalla tipologia contrattuale</a:t>
            </a:r>
            <a:r>
              <a:rPr lang="it-IT" altLang="it-IT" sz="2400">
                <a:solidFill>
                  <a:schemeClr val="bg1"/>
                </a:solidFill>
              </a:rPr>
              <a:t>, svolge un’attività lavorativa nell’ambito dell’organizzazione di un datore di lavoro pubblico o privato, con o senza retribuzione, anche al solo fine di apprendere un mestiere, un’arte o una professione, esclusi gli addetti ai servizi domestici e familiari…”</a:t>
            </a:r>
          </a:p>
        </p:txBody>
      </p:sp>
      <p:sp>
        <p:nvSpPr>
          <p:cNvPr id="495620"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4E273FEE-D04E-41CF-85F2-8926A8E91E48}" type="slidenum">
              <a:rPr lang="it-IT" altLang="it-IT" sz="1200">
                <a:solidFill>
                  <a:srgbClr val="FFFFFF"/>
                </a:solidFill>
              </a:rPr>
              <a:pPr>
                <a:spcBef>
                  <a:spcPct val="0"/>
                </a:spcBef>
                <a:buFontTx/>
                <a:buNone/>
                <a:defRPr/>
              </a:pPr>
              <a:t>253</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69318"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33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0339" name="Sottotitolo 2"/>
          <p:cNvSpPr>
            <a:spLocks noGrp="1"/>
          </p:cNvSpPr>
          <p:nvPr>
            <p:ph type="subTitle" idx="1"/>
          </p:nvPr>
        </p:nvSpPr>
        <p:spPr>
          <a:xfrm>
            <a:off x="179388" y="1484313"/>
            <a:ext cx="8785225" cy="4752975"/>
          </a:xfrm>
        </p:spPr>
        <p:txBody>
          <a:bodyPr/>
          <a:lstStyle/>
          <a:p>
            <a:pPr algn="just" eaLnBrk="1" hangingPunct="1"/>
            <a:r>
              <a:rPr lang="it-IT" altLang="it-IT" sz="2400" dirty="0">
                <a:solidFill>
                  <a:schemeClr val="bg1"/>
                </a:solidFill>
              </a:rPr>
              <a:t>Il Ministero del Lavoro sull’applicazione della normativa prevista dal D. Lgs. 9 aprile 2008, n. 81 (Testo Unico sulla Sicurezza),  per colui che svolge stage o tirocini formativi, ha fornito precise indicazioni  specificando che «… in un’azienda o uno studio professionale, che ammette soggetti che svolgano stage o tirocini formativi,</a:t>
            </a:r>
            <a:r>
              <a:rPr lang="it-IT" altLang="it-IT" sz="2400" b="1" dirty="0">
                <a:solidFill>
                  <a:schemeClr val="bg1"/>
                </a:solidFill>
              </a:rPr>
              <a:t> il datore di lavoro</a:t>
            </a:r>
            <a:r>
              <a:rPr lang="it-IT" altLang="it-IT" sz="2400" dirty="0">
                <a:solidFill>
                  <a:schemeClr val="bg1"/>
                </a:solidFill>
              </a:rPr>
              <a:t> sarà tenuto ad osservare tutti gli obblighi previsti dal testo unico al fine di garantire la salute e la sicurezza degli stessi e, quindi, adempiere gli obblighi formativi connessi alla specifica attività svolta».</a:t>
            </a:r>
          </a:p>
          <a:p>
            <a:pPr algn="just" eaLnBrk="1" hangingPunct="1"/>
            <a:r>
              <a:rPr lang="it-IT" altLang="it-IT" sz="2400" b="1" u="sng" dirty="0">
                <a:solidFill>
                  <a:schemeClr val="bg2"/>
                </a:solidFill>
              </a:rPr>
              <a:t>Il mancato rispetto della normativa in materia di sicurezza sul lavoro comporta la trasformazione del rapporto di tirocinio in un rapporto di lavoro subordinato a tempo pieno ed indeterminato.</a:t>
            </a:r>
          </a:p>
        </p:txBody>
      </p:sp>
      <p:sp>
        <p:nvSpPr>
          <p:cNvPr id="496644"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C4194279-FAC6-4D67-BF1A-0968945F553C}" type="slidenum">
              <a:rPr lang="it-IT" altLang="it-IT" sz="1200">
                <a:solidFill>
                  <a:srgbClr val="FFFFFF"/>
                </a:solidFill>
              </a:rPr>
              <a:pPr>
                <a:spcBef>
                  <a:spcPct val="0"/>
                </a:spcBef>
                <a:buFontTx/>
                <a:buNone/>
                <a:defRPr/>
              </a:pPr>
              <a:t>254</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7034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136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Sottotitolo 2"/>
          <p:cNvSpPr>
            <a:spLocks noGrp="1"/>
          </p:cNvSpPr>
          <p:nvPr>
            <p:ph type="subTitle" idx="1"/>
          </p:nvPr>
        </p:nvSpPr>
        <p:spPr>
          <a:xfrm>
            <a:off x="250825" y="1628775"/>
            <a:ext cx="8642350" cy="4537075"/>
          </a:xfrm>
        </p:spPr>
        <p:txBody>
          <a:bodyPr/>
          <a:lstStyle/>
          <a:p>
            <a:pPr algn="just">
              <a:defRPr/>
            </a:pPr>
            <a:r>
              <a:rPr lang="it-IT" sz="2400" b="1" u="sng" dirty="0">
                <a:solidFill>
                  <a:schemeClr val="bg1"/>
                </a:solidFill>
              </a:rPr>
              <a:t>Il tirocinante/stagista</a:t>
            </a:r>
            <a:r>
              <a:rPr lang="it-IT" sz="2400" b="1" dirty="0">
                <a:solidFill>
                  <a:schemeClr val="bg1"/>
                </a:solidFill>
              </a:rPr>
              <a:t> </a:t>
            </a:r>
            <a:r>
              <a:rPr lang="it-IT" sz="2400" dirty="0">
                <a:solidFill>
                  <a:schemeClr val="bg1"/>
                </a:solidFill>
              </a:rPr>
              <a:t>nell’ambito dello svolgimento delle attività previste dal progetto formativo, </a:t>
            </a:r>
            <a:r>
              <a:rPr lang="it-IT" sz="2400" u="sng" dirty="0">
                <a:solidFill>
                  <a:schemeClr val="bg1"/>
                </a:solidFill>
              </a:rPr>
              <a:t>deve</a:t>
            </a:r>
            <a:r>
              <a:rPr lang="it-IT" sz="2400" dirty="0">
                <a:solidFill>
                  <a:schemeClr val="bg1"/>
                </a:solidFill>
              </a:rPr>
              <a:t>:</a:t>
            </a:r>
          </a:p>
          <a:p>
            <a:pPr marL="342900" indent="-342900" algn="just">
              <a:buFontTx/>
              <a:buChar char="-"/>
              <a:defRPr/>
            </a:pPr>
            <a:r>
              <a:rPr lang="it-IT" sz="2400" u="sng" dirty="0">
                <a:solidFill>
                  <a:schemeClr val="bg1"/>
                </a:solidFill>
              </a:rPr>
              <a:t>osservare l’orario </a:t>
            </a:r>
            <a:r>
              <a:rPr lang="it-IT" sz="2400" dirty="0">
                <a:solidFill>
                  <a:schemeClr val="bg1"/>
                </a:solidFill>
              </a:rPr>
              <a:t>di lavoro; </a:t>
            </a:r>
          </a:p>
          <a:p>
            <a:pPr marL="342900" indent="-342900" algn="just">
              <a:buFontTx/>
              <a:buChar char="-"/>
              <a:defRPr/>
            </a:pPr>
            <a:r>
              <a:rPr lang="it-IT" sz="2400" u="sng" dirty="0">
                <a:solidFill>
                  <a:schemeClr val="bg1"/>
                </a:solidFill>
              </a:rPr>
              <a:t>seguire le indicazioni </a:t>
            </a:r>
            <a:r>
              <a:rPr lang="it-IT" sz="2400" dirty="0">
                <a:solidFill>
                  <a:schemeClr val="bg1"/>
                </a:solidFill>
              </a:rPr>
              <a:t>dei tutor e fare a loro riferimento per qualsiasi necessità organizzativa;</a:t>
            </a:r>
          </a:p>
          <a:p>
            <a:pPr marL="342900" indent="-342900" algn="just">
              <a:buFontTx/>
              <a:buChar char="-"/>
              <a:defRPr/>
            </a:pPr>
            <a:r>
              <a:rPr lang="it-IT" sz="2400" dirty="0">
                <a:solidFill>
                  <a:schemeClr val="bg1"/>
                </a:solidFill>
              </a:rPr>
              <a:t>mantenere la </a:t>
            </a:r>
            <a:r>
              <a:rPr lang="it-IT" sz="2400" u="sng" dirty="0">
                <a:solidFill>
                  <a:schemeClr val="bg1"/>
                </a:solidFill>
              </a:rPr>
              <a:t>riservatezza sui dati </a:t>
            </a:r>
            <a:r>
              <a:rPr lang="it-IT" sz="2400" dirty="0">
                <a:solidFill>
                  <a:schemeClr val="bg1"/>
                </a:solidFill>
              </a:rPr>
              <a:t>e sulle informazioni acquisite durante lo stage in merito a processi produttivi;</a:t>
            </a:r>
          </a:p>
          <a:p>
            <a:pPr marL="342900" indent="-342900" algn="just">
              <a:buFontTx/>
              <a:buChar char="-"/>
              <a:defRPr/>
            </a:pPr>
            <a:r>
              <a:rPr lang="it-IT" sz="2400" u="sng" dirty="0">
                <a:solidFill>
                  <a:schemeClr val="bg1"/>
                </a:solidFill>
              </a:rPr>
              <a:t>rispettare le norme in materia di sicurezza</a:t>
            </a:r>
            <a:r>
              <a:rPr lang="it-IT" sz="2400" dirty="0">
                <a:solidFill>
                  <a:schemeClr val="bg1"/>
                </a:solidFill>
              </a:rPr>
              <a:t> e salute sui luoghi di lavoro.</a:t>
            </a:r>
          </a:p>
          <a:p>
            <a:pPr algn="just" eaLnBrk="1" hangingPunct="1">
              <a:defRPr/>
            </a:pPr>
            <a:endParaRPr lang="it-IT" altLang="it-IT" sz="2400" dirty="0">
              <a:solidFill>
                <a:schemeClr val="bg1"/>
              </a:solidFill>
            </a:endParaRPr>
          </a:p>
        </p:txBody>
      </p:sp>
      <p:sp>
        <p:nvSpPr>
          <p:cNvPr id="497668"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6A325207-FDE0-4445-BF22-68E0EDE839EC}" type="slidenum">
              <a:rPr lang="it-IT" altLang="it-IT" sz="1200">
                <a:solidFill>
                  <a:srgbClr val="FFFFFF"/>
                </a:solidFill>
              </a:rPr>
              <a:pPr>
                <a:spcBef>
                  <a:spcPct val="0"/>
                </a:spcBef>
                <a:buFontTx/>
                <a:buNone/>
                <a:defRPr/>
              </a:pPr>
              <a:t>255</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7136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238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2387" name="Sottotitolo 2"/>
          <p:cNvSpPr>
            <a:spLocks noGrp="1"/>
          </p:cNvSpPr>
          <p:nvPr>
            <p:ph type="subTitle" idx="1"/>
          </p:nvPr>
        </p:nvSpPr>
        <p:spPr>
          <a:xfrm>
            <a:off x="468313" y="1628775"/>
            <a:ext cx="8151812" cy="4537075"/>
          </a:xfrm>
        </p:spPr>
        <p:txBody>
          <a:bodyPr/>
          <a:lstStyle/>
          <a:p>
            <a:pPr algn="just" eaLnBrk="1" hangingPunct="1"/>
            <a:endParaRPr lang="it-IT" altLang="it-IT" sz="2400" dirty="0">
              <a:solidFill>
                <a:schemeClr val="bg1"/>
              </a:solidFill>
            </a:endParaRPr>
          </a:p>
          <a:p>
            <a:pPr algn="just" eaLnBrk="1" hangingPunct="1"/>
            <a:r>
              <a:rPr lang="it-IT" altLang="it-IT" sz="2400" b="1" dirty="0">
                <a:solidFill>
                  <a:schemeClr val="bg1"/>
                </a:solidFill>
              </a:rPr>
              <a:t>Il Datore di Lavoro, </a:t>
            </a:r>
            <a:r>
              <a:rPr lang="it-IT" altLang="it-IT" sz="2400" dirty="0">
                <a:solidFill>
                  <a:schemeClr val="bg1"/>
                </a:solidFill>
              </a:rPr>
              <a:t>nel momento in cui ospita un soggetto in funzione di un tirocinio,  </a:t>
            </a:r>
            <a:r>
              <a:rPr lang="it-IT" altLang="it-IT" sz="2400" b="1" u="sng" dirty="0">
                <a:solidFill>
                  <a:schemeClr val="bg1"/>
                </a:solidFill>
              </a:rPr>
              <a:t>è tenuto </a:t>
            </a:r>
            <a:r>
              <a:rPr lang="it-IT" altLang="it-IT" sz="2400" dirty="0">
                <a:solidFill>
                  <a:schemeClr val="bg1"/>
                </a:solidFill>
              </a:rPr>
              <a:t>ad applicare gli obblighi previsti dal Testo Unico per la tutela dei lavoratori:</a:t>
            </a:r>
          </a:p>
          <a:p>
            <a:pPr marL="342900" indent="-342900" algn="just" eaLnBrk="1" hangingPunct="1">
              <a:buFont typeface="Arial" panose="020B0604020202020204" pitchFamily="34" charset="0"/>
              <a:buChar char="•"/>
            </a:pPr>
            <a:r>
              <a:rPr lang="it-IT" altLang="it-IT" sz="2400" b="1" dirty="0">
                <a:solidFill>
                  <a:schemeClr val="bg1"/>
                </a:solidFill>
              </a:rPr>
              <a:t>informazione;</a:t>
            </a:r>
          </a:p>
          <a:p>
            <a:pPr marL="342900" indent="-342900" algn="just" eaLnBrk="1" hangingPunct="1">
              <a:buFont typeface="Arial" panose="020B0604020202020204" pitchFamily="34" charset="0"/>
              <a:buChar char="•"/>
            </a:pPr>
            <a:r>
              <a:rPr lang="it-IT" altLang="it-IT" sz="2400" b="1" dirty="0">
                <a:solidFill>
                  <a:schemeClr val="bg1"/>
                </a:solidFill>
              </a:rPr>
              <a:t>formazione;</a:t>
            </a:r>
          </a:p>
          <a:p>
            <a:pPr marL="342900" indent="-342900" algn="just" eaLnBrk="1" hangingPunct="1">
              <a:buFont typeface="Arial" panose="020B0604020202020204" pitchFamily="34" charset="0"/>
              <a:buChar char="•"/>
            </a:pPr>
            <a:r>
              <a:rPr lang="it-IT" altLang="it-IT" sz="2400" b="1" dirty="0">
                <a:solidFill>
                  <a:schemeClr val="bg1"/>
                </a:solidFill>
              </a:rPr>
              <a:t>sorveglianza sanitaria (ove prevista,</a:t>
            </a:r>
          </a:p>
          <a:p>
            <a:pPr algn="just" eaLnBrk="1" hangingPunct="1"/>
            <a:endParaRPr lang="it-IT" altLang="it-IT" sz="2400" dirty="0">
              <a:solidFill>
                <a:schemeClr val="bg1"/>
              </a:solidFill>
            </a:endParaRPr>
          </a:p>
        </p:txBody>
      </p:sp>
      <p:sp>
        <p:nvSpPr>
          <p:cNvPr id="498692"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304561D7-9E37-4D95-AE6D-85937C8F0542}" type="slidenum">
              <a:rPr lang="it-IT" altLang="it-IT" sz="1200">
                <a:solidFill>
                  <a:srgbClr val="FFFFFF"/>
                </a:solidFill>
              </a:rPr>
              <a:pPr>
                <a:spcBef>
                  <a:spcPct val="0"/>
                </a:spcBef>
                <a:buFontTx/>
                <a:buNone/>
                <a:defRPr/>
              </a:pPr>
              <a:t>256</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72390"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
        <p:nvSpPr>
          <p:cNvPr id="2" name="Freccia a destra 1">
            <a:extLst>
              <a:ext uri="{FF2B5EF4-FFF2-40B4-BE49-F238E27FC236}">
                <a16:creationId xmlns:a16="http://schemas.microsoft.com/office/drawing/2014/main" id="{DBFC8E3A-2F08-4326-B8D0-CA221B3B4288}"/>
              </a:ext>
            </a:extLst>
          </p:cNvPr>
          <p:cNvSpPr/>
          <p:nvPr/>
        </p:nvSpPr>
        <p:spPr>
          <a:xfrm>
            <a:off x="7956376" y="5877272"/>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341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3411" name="Sottotitolo 2"/>
          <p:cNvSpPr>
            <a:spLocks noGrp="1"/>
          </p:cNvSpPr>
          <p:nvPr>
            <p:ph type="subTitle" idx="1"/>
          </p:nvPr>
        </p:nvSpPr>
        <p:spPr>
          <a:xfrm>
            <a:off x="468313" y="1628775"/>
            <a:ext cx="8151812" cy="4537075"/>
          </a:xfrm>
        </p:spPr>
        <p:txBody>
          <a:bodyPr/>
          <a:lstStyle/>
          <a:p>
            <a:pPr algn="just" eaLnBrk="1" hangingPunct="1"/>
            <a:endParaRPr lang="it-IT" altLang="it-IT" sz="2400" dirty="0">
              <a:solidFill>
                <a:schemeClr val="bg1"/>
              </a:solidFill>
            </a:endParaRPr>
          </a:p>
          <a:p>
            <a:pPr algn="just" eaLnBrk="1" hangingPunct="1"/>
            <a:r>
              <a:rPr lang="it-IT" altLang="it-IT" sz="2400" dirty="0">
                <a:solidFill>
                  <a:schemeClr val="bg1"/>
                </a:solidFill>
              </a:rPr>
              <a:t>nonché quelli previsti nell’ambito di attività gestite dal solo titolare dell’Azienda, quali:</a:t>
            </a:r>
          </a:p>
          <a:p>
            <a:pPr marL="342900" indent="-342900" algn="just" eaLnBrk="1" hangingPunct="1">
              <a:buFont typeface="Arial" panose="020B0604020202020204" pitchFamily="34" charset="0"/>
              <a:buChar char="•"/>
            </a:pPr>
            <a:r>
              <a:rPr lang="it-IT" altLang="it-IT" sz="2400" b="1" dirty="0">
                <a:solidFill>
                  <a:schemeClr val="bg1"/>
                </a:solidFill>
              </a:rPr>
              <a:t>DVR;</a:t>
            </a:r>
          </a:p>
          <a:p>
            <a:pPr marL="342900" indent="-342900" algn="just" eaLnBrk="1" hangingPunct="1">
              <a:buFont typeface="Arial" panose="020B0604020202020204" pitchFamily="34" charset="0"/>
              <a:buChar char="•"/>
            </a:pPr>
            <a:r>
              <a:rPr lang="it-IT" altLang="it-IT" sz="2400" b="1" dirty="0">
                <a:solidFill>
                  <a:schemeClr val="bg1"/>
                </a:solidFill>
              </a:rPr>
              <a:t>nomina del Responsabile del Servizio Prevenzione e Protezione (RSPP); </a:t>
            </a:r>
          </a:p>
          <a:p>
            <a:pPr marL="342900" indent="-342900" algn="just" eaLnBrk="1" hangingPunct="1">
              <a:buFont typeface="Arial" panose="020B0604020202020204" pitchFamily="34" charset="0"/>
              <a:buChar char="•"/>
            </a:pPr>
            <a:r>
              <a:rPr lang="it-IT" altLang="it-IT" sz="2400" b="1" dirty="0">
                <a:solidFill>
                  <a:schemeClr val="bg1"/>
                </a:solidFill>
              </a:rPr>
              <a:t>nomina addetto Primo Soccorso e Prevenzione incendi.</a:t>
            </a:r>
            <a:endParaRPr lang="it-IT" altLang="it-IT" sz="2400" dirty="0">
              <a:solidFill>
                <a:schemeClr val="bg1"/>
              </a:solidFill>
            </a:endParaRPr>
          </a:p>
          <a:p>
            <a:pPr algn="just" eaLnBrk="1" hangingPunct="1"/>
            <a:endParaRPr lang="it-IT" altLang="it-IT" sz="2400" dirty="0">
              <a:solidFill>
                <a:schemeClr val="bg1"/>
              </a:solidFill>
            </a:endParaRPr>
          </a:p>
        </p:txBody>
      </p:sp>
      <p:sp>
        <p:nvSpPr>
          <p:cNvPr id="499716"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C1D5697E-74C7-4F4A-B5FE-B146C680B76D}" type="slidenum">
              <a:rPr lang="it-IT" altLang="it-IT" sz="1200">
                <a:solidFill>
                  <a:srgbClr val="FFFFFF"/>
                </a:solidFill>
              </a:rPr>
              <a:pPr>
                <a:spcBef>
                  <a:spcPct val="0"/>
                </a:spcBef>
                <a:buFontTx/>
                <a:buNone/>
                <a:defRPr/>
              </a:pPr>
              <a:t>257</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73414"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883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9" name="Sottotitolo 2"/>
          <p:cNvSpPr>
            <a:spLocks noGrp="1"/>
          </p:cNvSpPr>
          <p:nvPr>
            <p:ph type="subTitle" idx="1"/>
          </p:nvPr>
        </p:nvSpPr>
        <p:spPr>
          <a:xfrm>
            <a:off x="468313" y="1628775"/>
            <a:ext cx="8424862" cy="4537075"/>
          </a:xfrm>
          <a:ln>
            <a:solidFill>
              <a:schemeClr val="bg2">
                <a:lumMod val="20000"/>
                <a:lumOff val="80000"/>
              </a:schemeClr>
            </a:solidFill>
          </a:ln>
        </p:spPr>
        <p:txBody>
          <a:bodyPr/>
          <a:lstStyle/>
          <a:p>
            <a:pPr eaLnBrk="1" hangingPunct="1">
              <a:defRPr/>
            </a:pPr>
            <a:endParaRPr lang="it-IT" altLang="it-IT" sz="2400" b="1" dirty="0">
              <a:solidFill>
                <a:srgbClr val="0070C0"/>
              </a:solidFill>
            </a:endParaRPr>
          </a:p>
          <a:p>
            <a:pPr eaLnBrk="1" hangingPunct="1">
              <a:defRPr/>
            </a:pPr>
            <a:r>
              <a:rPr lang="it-IT" altLang="it-IT" sz="2400" b="1" dirty="0">
                <a:solidFill>
                  <a:srgbClr val="0070C0"/>
                </a:solidFill>
              </a:rPr>
              <a:t>13. La disciplina regionale</a:t>
            </a:r>
          </a:p>
          <a:p>
            <a:pPr eaLnBrk="1" hangingPunct="1">
              <a:defRPr/>
            </a:pPr>
            <a:endParaRPr lang="it-IT" altLang="it-IT" sz="2400" b="1" dirty="0">
              <a:solidFill>
                <a:srgbClr val="0070C0"/>
              </a:solidFill>
            </a:endParaRPr>
          </a:p>
          <a:p>
            <a:pPr eaLnBrk="1" hangingPunct="1">
              <a:defRPr/>
            </a:pPr>
            <a:endParaRPr lang="it-IT" altLang="it-IT" sz="2400" b="1" dirty="0">
              <a:solidFill>
                <a:srgbClr val="0070C0"/>
              </a:solidFill>
            </a:endParaRPr>
          </a:p>
          <a:p>
            <a:r>
              <a:rPr lang="it-IT" altLang="it-IT" sz="2400" b="1" dirty="0">
                <a:solidFill>
                  <a:srgbClr val="0070C0"/>
                </a:solidFill>
              </a:rPr>
              <a:t>Tirocini Formativi</a:t>
            </a:r>
          </a:p>
          <a:p>
            <a:r>
              <a:rPr lang="it-IT" altLang="it-IT" sz="2400" b="1" dirty="0">
                <a:solidFill>
                  <a:srgbClr val="0070C0"/>
                </a:solidFill>
              </a:rPr>
              <a:t>Normativa regionale – Puglia</a:t>
            </a:r>
          </a:p>
          <a:p>
            <a:pPr eaLnBrk="1" hangingPunct="1">
              <a:defRPr/>
            </a:pPr>
            <a:endParaRPr lang="it-IT" altLang="it-IT" sz="2400" b="1" dirty="0">
              <a:solidFill>
                <a:srgbClr val="0070C0"/>
              </a:solidFill>
            </a:endParaRPr>
          </a:p>
        </p:txBody>
      </p:sp>
      <p:sp>
        <p:nvSpPr>
          <p:cNvPr id="475140" name="Segnaposto numero diapositiva 5"/>
          <p:cNvSpPr>
            <a:spLocks noGrp="1" noChangeArrowheads="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fld id="{03BA0892-48F7-473B-BCD5-674FBB0609FC}" type="slidenum">
              <a:rPr lang="it-IT" altLang="it-IT" sz="1200">
                <a:solidFill>
                  <a:srgbClr val="FFFFFF"/>
                </a:solidFill>
              </a:rPr>
              <a:pPr>
                <a:spcBef>
                  <a:spcPct val="0"/>
                </a:spcBef>
                <a:buFontTx/>
                <a:buNone/>
                <a:defRPr/>
              </a:pPr>
              <a:t>258</a:t>
            </a:fld>
            <a:endParaRPr lang="it-IT" altLang="it-IT" sz="1200">
              <a:solidFill>
                <a:srgbClr val="FFFFFF"/>
              </a:solidFill>
            </a:endParaRPr>
          </a:p>
        </p:txBody>
      </p:sp>
      <p:sp>
        <p:nvSpPr>
          <p:cNvPr id="7" name="Segnaposto piè di pagina 6"/>
          <p:cNvSpPr>
            <a:spLocks noGrp="1"/>
          </p:cNvSpPr>
          <p:nvPr>
            <p:ph type="ftr" sz="quarter" idx="11"/>
          </p:nvPr>
        </p:nvSpPr>
        <p:spPr/>
        <p:txBody>
          <a:bodyPr/>
          <a:lstStyle/>
          <a:p>
            <a:pPr>
              <a:defRPr/>
            </a:pPr>
            <a:r>
              <a:rPr lang="it-IT"/>
              <a:t>Ultimo aggiornamento 15 settembre 2019</a:t>
            </a:r>
          </a:p>
        </p:txBody>
      </p:sp>
      <p:pic>
        <p:nvPicPr>
          <p:cNvPr id="248838"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799063728"/>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259</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buNone/>
            </a:pPr>
            <a:r>
              <a:rPr lang="it-IT" altLang="it-IT" sz="2000" b="1" dirty="0">
                <a:solidFill>
                  <a:srgbClr val="0070C0"/>
                </a:solidFill>
              </a:rPr>
              <a:t>Tirocini Formativi - Normativa regionale – Puglia</a:t>
            </a:r>
          </a:p>
          <a:p>
            <a:pPr algn="ctr" eaLnBrk="1" hangingPunct="1">
              <a:buFont typeface="Arial" panose="020B0604020202020204" pitchFamily="34" charset="0"/>
              <a:buNone/>
            </a:pPr>
            <a:endParaRPr lang="it-IT" altLang="it-IT" sz="2400" dirty="0">
              <a:solidFill>
                <a:schemeClr val="bg1"/>
              </a:solidFill>
              <a:cs typeface="Tahoma" panose="020B0604030504040204" pitchFamily="34" charset="0"/>
            </a:endParaRPr>
          </a:p>
          <a:p>
            <a:pPr algn="ctr" eaLnBrk="1" hangingPunct="1">
              <a:buFont typeface="Arial" panose="020B0604020202020204" pitchFamily="34" charset="0"/>
              <a:buNone/>
            </a:pPr>
            <a:r>
              <a:rPr lang="it-IT" altLang="it-IT" sz="2400" b="1" dirty="0">
                <a:solidFill>
                  <a:srgbClr val="007CBA"/>
                </a:solidFill>
                <a:cs typeface="Tahoma" panose="020B0604030504040204" pitchFamily="34" charset="0"/>
              </a:rPr>
              <a:t>TIROCINI </a:t>
            </a:r>
          </a:p>
          <a:p>
            <a:pPr algn="ctr" eaLnBrk="1" hangingPunct="1">
              <a:buFont typeface="Arial" panose="020B0604020202020204" pitchFamily="34" charset="0"/>
              <a:buNone/>
            </a:pPr>
            <a:r>
              <a:rPr lang="it-IT" altLang="it-IT" sz="2400" b="1" dirty="0">
                <a:solidFill>
                  <a:srgbClr val="007CBA"/>
                </a:solidFill>
                <a:cs typeface="Tahoma" panose="020B0604030504040204" pitchFamily="34" charset="0"/>
              </a:rPr>
              <a:t>REGIONE PUGLIA</a:t>
            </a:r>
          </a:p>
          <a:p>
            <a:pPr algn="ctr" eaLnBrk="1" hangingPunct="1">
              <a:buFont typeface="Arial" panose="020B0604020202020204" pitchFamily="34" charset="0"/>
              <a:buNone/>
            </a:pPr>
            <a:r>
              <a:rPr lang="it-IT" altLang="it-IT" sz="2400" b="1" dirty="0">
                <a:solidFill>
                  <a:srgbClr val="007CBA"/>
                </a:solidFill>
                <a:cs typeface="Tahoma" panose="020B0604030504040204" pitchFamily="34" charset="0"/>
              </a:rPr>
              <a:t>Regolamento regionale 10 marzo 2014, n. 3</a:t>
            </a:r>
          </a:p>
          <a:p>
            <a:pPr algn="ctr" eaLnBrk="1" hangingPunct="1">
              <a:buFont typeface="Arial" panose="020B0604020202020204" pitchFamily="34" charset="0"/>
              <a:buNone/>
            </a:pPr>
            <a:r>
              <a:rPr lang="it-IT" altLang="it-IT" sz="2400" b="1" dirty="0">
                <a:solidFill>
                  <a:srgbClr val="007CBA"/>
                </a:solidFill>
                <a:cs typeface="Tahoma" panose="020B0604030504040204" pitchFamily="34" charset="0"/>
              </a:rPr>
              <a:t>Disposizioni concernenti l’attivazione di tirocini diretti all’orientamento e all’inserimento nel mercato del lavoro</a:t>
            </a:r>
          </a:p>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634452640"/>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260</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748D2992-8918-8946-9C0D-84344FF9CFFD}"/>
              </a:ext>
            </a:extLst>
          </p:cNvPr>
          <p:cNvGraphicFramePr>
            <a:graphicFrameLocks noGrp="1"/>
          </p:cNvGraphicFramePr>
          <p:nvPr>
            <p:extLst>
              <p:ext uri="{D42A27DB-BD31-4B8C-83A1-F6EECF244321}">
                <p14:modId xmlns:p14="http://schemas.microsoft.com/office/powerpoint/2010/main" val="68121685"/>
              </p:ext>
            </p:extLst>
          </p:nvPr>
        </p:nvGraphicFramePr>
        <p:xfrm>
          <a:off x="468312" y="2138724"/>
          <a:ext cx="8296275" cy="2108200"/>
        </p:xfrm>
        <a:graphic>
          <a:graphicData uri="http://schemas.openxmlformats.org/drawingml/2006/table">
            <a:tbl>
              <a:tblPr firstRow="1" bandRow="1">
                <a:tableStyleId>{5C22544A-7EE6-4342-B048-85BDC9FD1C3A}</a:tableStyleId>
              </a:tblPr>
              <a:tblGrid>
                <a:gridCol w="8296275">
                  <a:extLst>
                    <a:ext uri="{9D8B030D-6E8A-4147-A177-3AD203B41FA5}">
                      <a16:colId xmlns:a16="http://schemas.microsoft.com/office/drawing/2014/main" val="1826061534"/>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altLang="it-IT" sz="1800" dirty="0">
                          <a:solidFill>
                            <a:schemeClr val="tx1"/>
                          </a:solidFill>
                        </a:rPr>
                        <a:t>FINALITÀ</a:t>
                      </a:r>
                    </a:p>
                  </a:txBody>
                  <a:tcPr/>
                </a:tc>
                <a:extLst>
                  <a:ext uri="{0D108BD9-81ED-4DB2-BD59-A6C34878D82A}">
                    <a16:rowId xmlns:a16="http://schemas.microsoft.com/office/drawing/2014/main" val="3220250968"/>
                  </a:ext>
                </a:extLst>
              </a:tr>
              <a:tr h="370840">
                <a:tc>
                  <a:txBody>
                    <a:bodyPr/>
                    <a:lstStyle/>
                    <a:p>
                      <a:pPr algn="just" eaLnBrk="1" hangingPunct="1">
                        <a:buFont typeface="Arial" panose="020B0604020202020204" pitchFamily="34" charset="0"/>
                        <a:buNone/>
                      </a:pPr>
                      <a:endParaRPr lang="it-IT" altLang="it-IT" sz="1800" dirty="0">
                        <a:solidFill>
                          <a:schemeClr val="bg1"/>
                        </a:solidFill>
                      </a:endParaRPr>
                    </a:p>
                    <a:p>
                      <a:pPr algn="just" eaLnBrk="1" hangingPunct="1">
                        <a:buFont typeface="Arial" panose="020B0604020202020204" pitchFamily="34" charset="0"/>
                        <a:buNone/>
                      </a:pPr>
                      <a:r>
                        <a:rPr lang="it-IT" altLang="it-IT" sz="1800" dirty="0">
                          <a:solidFill>
                            <a:schemeClr val="bg1"/>
                          </a:solidFill>
                        </a:rPr>
                        <a:t>La Regione Puglia regolamenta le modalità di attivazione, svolgimento, monitoraggio e controllo dei tirocini al fine di sostenere le scelte professionali e favorire l’acquisizione di competenze mediante la conoscenza diretta del mercato del lavoro, agevolando l’inserimento o il reinserimento anche dei soggetti esclusi o a rischio di esclusione. </a:t>
                      </a:r>
                    </a:p>
                    <a:p>
                      <a:endParaRPr lang="it-IT" dirty="0"/>
                    </a:p>
                  </a:txBody>
                  <a:tcPr/>
                </a:tc>
                <a:extLst>
                  <a:ext uri="{0D108BD9-81ED-4DB2-BD59-A6C34878D82A}">
                    <a16:rowId xmlns:a16="http://schemas.microsoft.com/office/drawing/2014/main" val="3786052928"/>
                  </a:ext>
                </a:extLst>
              </a:tr>
            </a:tbl>
          </a:graphicData>
        </a:graphic>
      </p:graphicFrame>
    </p:spTree>
    <p:extLst>
      <p:ext uri="{BB962C8B-B14F-4D97-AF65-F5344CB8AC3E}">
        <p14:creationId xmlns:p14="http://schemas.microsoft.com/office/powerpoint/2010/main" val="3642644263"/>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261</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7DF61B22-79DA-4F4B-A2F1-69501539FCAF}"/>
              </a:ext>
            </a:extLst>
          </p:cNvPr>
          <p:cNvGraphicFramePr>
            <a:graphicFrameLocks noGrp="1"/>
          </p:cNvGraphicFramePr>
          <p:nvPr>
            <p:extLst>
              <p:ext uri="{D42A27DB-BD31-4B8C-83A1-F6EECF244321}">
                <p14:modId xmlns:p14="http://schemas.microsoft.com/office/powerpoint/2010/main" val="1598180296"/>
              </p:ext>
            </p:extLst>
          </p:nvPr>
        </p:nvGraphicFramePr>
        <p:xfrm>
          <a:off x="468312" y="2247724"/>
          <a:ext cx="8218487" cy="210820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3666437403"/>
                    </a:ext>
                  </a:extLst>
                </a:gridCol>
              </a:tblGrid>
              <a:tr h="370840">
                <a:tc>
                  <a:txBody>
                    <a:bodyPr/>
                    <a:lstStyle/>
                    <a:p>
                      <a:endParaRPr lang="it-IT" dirty="0"/>
                    </a:p>
                  </a:txBody>
                  <a:tcPr/>
                </a:tc>
                <a:extLst>
                  <a:ext uri="{0D108BD9-81ED-4DB2-BD59-A6C34878D82A}">
                    <a16:rowId xmlns:a16="http://schemas.microsoft.com/office/drawing/2014/main" val="3745296181"/>
                  </a:ext>
                </a:extLst>
              </a:tr>
              <a:tr h="370840">
                <a:tc>
                  <a:txBody>
                    <a:bodyPr/>
                    <a:lstStyle/>
                    <a:p>
                      <a:pPr algn="just">
                        <a:buNone/>
                      </a:pPr>
                      <a:endParaRPr lang="it-IT" altLang="it-IT" sz="1800" dirty="0">
                        <a:solidFill>
                          <a:schemeClr val="bg1"/>
                        </a:solidFill>
                      </a:endParaRPr>
                    </a:p>
                    <a:p>
                      <a:pPr algn="just">
                        <a:buNone/>
                      </a:pPr>
                      <a:r>
                        <a:rPr lang="it-IT" altLang="it-IT" sz="1800" dirty="0">
                          <a:solidFill>
                            <a:schemeClr val="bg1"/>
                          </a:solidFill>
                        </a:rPr>
                        <a:t>Nel caso in cui il destinatario sia una persona disabile ai sensi della Legge n. 68/1999, o che versi in una condizione di svantaggio ai sensi della Legge n. 381/1991 o sia un immigrato, richiedente asilo o titolare di protezione internazionale, il tirocinio </a:t>
                      </a:r>
                      <a:r>
                        <a:rPr lang="it-IT" altLang="it-IT" sz="1800" dirty="0" err="1">
                          <a:solidFill>
                            <a:schemeClr val="bg1"/>
                          </a:solidFill>
                        </a:rPr>
                        <a:t>potra</a:t>
                      </a:r>
                      <a:r>
                        <a:rPr lang="it-IT" altLang="it-IT" sz="1800" dirty="0">
                          <a:solidFill>
                            <a:schemeClr val="bg1"/>
                          </a:solidFill>
                        </a:rPr>
                        <a:t>̀ avere ulteriori </a:t>
                      </a:r>
                      <a:r>
                        <a:rPr lang="it-IT" altLang="it-IT" sz="1800" dirty="0" err="1">
                          <a:solidFill>
                            <a:schemeClr val="bg1"/>
                          </a:solidFill>
                        </a:rPr>
                        <a:t>finalita</a:t>
                      </a:r>
                      <a:r>
                        <a:rPr lang="it-IT" altLang="it-IT" sz="1800" dirty="0">
                          <a:solidFill>
                            <a:schemeClr val="bg1"/>
                          </a:solidFill>
                        </a:rPr>
                        <a:t>̀ di inclusione sociale e cittadinanza attiva. </a:t>
                      </a:r>
                    </a:p>
                    <a:p>
                      <a:endParaRPr lang="it-IT" dirty="0"/>
                    </a:p>
                  </a:txBody>
                  <a:tcPr/>
                </a:tc>
                <a:extLst>
                  <a:ext uri="{0D108BD9-81ED-4DB2-BD59-A6C34878D82A}">
                    <a16:rowId xmlns:a16="http://schemas.microsoft.com/office/drawing/2014/main" val="2718751692"/>
                  </a:ext>
                </a:extLst>
              </a:tr>
            </a:tbl>
          </a:graphicData>
        </a:graphic>
      </p:graphicFrame>
    </p:spTree>
    <p:extLst>
      <p:ext uri="{BB962C8B-B14F-4D97-AF65-F5344CB8AC3E}">
        <p14:creationId xmlns:p14="http://schemas.microsoft.com/office/powerpoint/2010/main" val="1066380843"/>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262</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6208ED99-1EDF-0A4D-A3F7-CD6E2CFB3A19}"/>
              </a:ext>
            </a:extLst>
          </p:cNvPr>
          <p:cNvGraphicFramePr>
            <a:graphicFrameLocks noGrp="1"/>
          </p:cNvGraphicFramePr>
          <p:nvPr>
            <p:extLst>
              <p:ext uri="{D42A27DB-BD31-4B8C-83A1-F6EECF244321}">
                <p14:modId xmlns:p14="http://schemas.microsoft.com/office/powerpoint/2010/main" val="3454218922"/>
              </p:ext>
            </p:extLst>
          </p:nvPr>
        </p:nvGraphicFramePr>
        <p:xfrm>
          <a:off x="468312" y="1842810"/>
          <a:ext cx="8218487" cy="293116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1727493063"/>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altLang="it-IT" sz="1800" dirty="0">
                          <a:solidFill>
                            <a:schemeClr val="tx1"/>
                          </a:solidFill>
                        </a:rPr>
                        <a:t>AMBITO DI APPLICAZIONE</a:t>
                      </a:r>
                    </a:p>
                  </a:txBody>
                  <a:tcPr/>
                </a:tc>
                <a:extLst>
                  <a:ext uri="{0D108BD9-81ED-4DB2-BD59-A6C34878D82A}">
                    <a16:rowId xmlns:a16="http://schemas.microsoft.com/office/drawing/2014/main" val="1807743459"/>
                  </a:ext>
                </a:extLst>
              </a:tr>
              <a:tr h="370840">
                <a:tc>
                  <a:txBody>
                    <a:bodyPr/>
                    <a:lstStyle/>
                    <a:p>
                      <a:pPr algn="just" eaLnBrk="1" hangingPunct="1">
                        <a:buFont typeface="Arial" panose="020B0604020202020204" pitchFamily="34" charset="0"/>
                        <a:buNone/>
                      </a:pPr>
                      <a:r>
                        <a:rPr lang="it-IT" altLang="it-IT" sz="1800" dirty="0">
                          <a:solidFill>
                            <a:schemeClr val="bg1"/>
                          </a:solidFill>
                        </a:rPr>
                        <a:t>Sono oggetto della presente disciplina i tirocini formativi e di orientamento, i tirocini estivi di orientamento, i tirocini di inserimento e reinserimento nel mercato del lavoro. </a:t>
                      </a:r>
                    </a:p>
                    <a:p>
                      <a:pPr algn="just" eaLnBrk="1" hangingPunct="1">
                        <a:buFont typeface="Arial" panose="020B0604020202020204" pitchFamily="34" charset="0"/>
                        <a:buNone/>
                      </a:pPr>
                      <a:r>
                        <a:rPr lang="it-IT" altLang="it-IT" sz="1800" dirty="0">
                          <a:solidFill>
                            <a:schemeClr val="bg1"/>
                          </a:solidFill>
                        </a:rPr>
                        <a:t>Le disposizioni contenute nel presente regolamento, in attuazione di quanto </a:t>
                      </a:r>
                      <a:r>
                        <a:rPr lang="it-IT" altLang="it-IT" sz="1800" dirty="0" err="1">
                          <a:solidFill>
                            <a:schemeClr val="bg1"/>
                          </a:solidFill>
                        </a:rPr>
                        <a:t>gia</a:t>
                      </a:r>
                      <a:r>
                        <a:rPr lang="it-IT" altLang="it-IT" sz="1800" dirty="0">
                          <a:solidFill>
                            <a:schemeClr val="bg1"/>
                          </a:solidFill>
                        </a:rPr>
                        <a:t>̀ previsto dalla Legge Regionale n. 23/2013 e nel rispetto della normativa nazionale applicabile, costituiscono standard minimi per la realizzazione di tirocini ed altri per‐ corsi formativi, comunque denominati, aventi la medesima struttura ed i medesimi obiettivi, svolti nell’ambito del territorio regionale, indipendente‐ mente dalla ubicazione della sede legale del soggetto ospitante. </a:t>
                      </a:r>
                    </a:p>
                    <a:p>
                      <a:endParaRPr lang="it-IT" dirty="0"/>
                    </a:p>
                  </a:txBody>
                  <a:tcPr/>
                </a:tc>
                <a:extLst>
                  <a:ext uri="{0D108BD9-81ED-4DB2-BD59-A6C34878D82A}">
                    <a16:rowId xmlns:a16="http://schemas.microsoft.com/office/drawing/2014/main" val="88702523"/>
                  </a:ext>
                </a:extLst>
              </a:tr>
            </a:tbl>
          </a:graphicData>
        </a:graphic>
      </p:graphicFrame>
    </p:spTree>
    <p:extLst>
      <p:ext uri="{BB962C8B-B14F-4D97-AF65-F5344CB8AC3E}">
        <p14:creationId xmlns:p14="http://schemas.microsoft.com/office/powerpoint/2010/main" val="582486290"/>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263</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5E0600B3-BCEC-CA4E-B686-8ECF08BBA781}"/>
              </a:ext>
            </a:extLst>
          </p:cNvPr>
          <p:cNvGraphicFramePr>
            <a:graphicFrameLocks noGrp="1"/>
          </p:cNvGraphicFramePr>
          <p:nvPr>
            <p:extLst>
              <p:ext uri="{D42A27DB-BD31-4B8C-83A1-F6EECF244321}">
                <p14:modId xmlns:p14="http://schemas.microsoft.com/office/powerpoint/2010/main" val="2930495011"/>
              </p:ext>
            </p:extLst>
          </p:nvPr>
        </p:nvGraphicFramePr>
        <p:xfrm>
          <a:off x="468312" y="1842810"/>
          <a:ext cx="8218487" cy="155956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2430709715"/>
                    </a:ext>
                  </a:extLst>
                </a:gridCol>
              </a:tblGrid>
              <a:tr h="370840">
                <a:tc>
                  <a:txBody>
                    <a:bodyPr/>
                    <a:lstStyle/>
                    <a:p>
                      <a:endParaRPr lang="it-IT" dirty="0"/>
                    </a:p>
                  </a:txBody>
                  <a:tcPr/>
                </a:tc>
                <a:extLst>
                  <a:ext uri="{0D108BD9-81ED-4DB2-BD59-A6C34878D82A}">
                    <a16:rowId xmlns:a16="http://schemas.microsoft.com/office/drawing/2014/main" val="1278062287"/>
                  </a:ext>
                </a:extLst>
              </a:tr>
              <a:tr h="370840">
                <a:tc>
                  <a:txBody>
                    <a:bodyPr/>
                    <a:lstStyle/>
                    <a:p>
                      <a:pPr algn="just">
                        <a:buNone/>
                      </a:pPr>
                      <a:r>
                        <a:rPr lang="it-IT" altLang="it-IT" sz="1800" dirty="0">
                          <a:solidFill>
                            <a:schemeClr val="bg1"/>
                          </a:solidFill>
                        </a:rPr>
                        <a:t>Nel caso in cui il progetto di tirocinio preveda lo svolgimento di </a:t>
                      </a:r>
                      <a:r>
                        <a:rPr lang="it-IT" altLang="it-IT" sz="1800" dirty="0" err="1">
                          <a:solidFill>
                            <a:schemeClr val="bg1"/>
                          </a:solidFill>
                        </a:rPr>
                        <a:t>attivita</a:t>
                      </a:r>
                      <a:r>
                        <a:rPr lang="it-IT" altLang="it-IT" sz="1800" dirty="0">
                          <a:solidFill>
                            <a:schemeClr val="bg1"/>
                          </a:solidFill>
                        </a:rPr>
                        <a:t>̀ formative in </a:t>
                      </a:r>
                      <a:r>
                        <a:rPr lang="it-IT" altLang="it-IT" sz="1800" dirty="0" err="1">
                          <a:solidFill>
                            <a:schemeClr val="bg1"/>
                          </a:solidFill>
                        </a:rPr>
                        <a:t>piu</a:t>
                      </a:r>
                      <a:r>
                        <a:rPr lang="it-IT" altLang="it-IT" sz="1800" dirty="0">
                          <a:solidFill>
                            <a:schemeClr val="bg1"/>
                          </a:solidFill>
                        </a:rPr>
                        <a:t>̀ Regioni, la disciplina di riferimento è quella della Regione in cui è ubicata la sede di attivazione del percorso formativo. </a:t>
                      </a:r>
                    </a:p>
                    <a:p>
                      <a:endParaRPr lang="it-IT" dirty="0"/>
                    </a:p>
                  </a:txBody>
                  <a:tcPr/>
                </a:tc>
                <a:extLst>
                  <a:ext uri="{0D108BD9-81ED-4DB2-BD59-A6C34878D82A}">
                    <a16:rowId xmlns:a16="http://schemas.microsoft.com/office/drawing/2014/main" val="1016722924"/>
                  </a:ext>
                </a:extLst>
              </a:tr>
            </a:tbl>
          </a:graphicData>
        </a:graphic>
      </p:graphicFrame>
    </p:spTree>
    <p:extLst>
      <p:ext uri="{BB962C8B-B14F-4D97-AF65-F5344CB8AC3E}">
        <p14:creationId xmlns:p14="http://schemas.microsoft.com/office/powerpoint/2010/main" val="310049693"/>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264</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44F15795-05C1-FB42-9304-038D64C98AFB}"/>
              </a:ext>
            </a:extLst>
          </p:cNvPr>
          <p:cNvGraphicFramePr>
            <a:graphicFrameLocks noGrp="1"/>
          </p:cNvGraphicFramePr>
          <p:nvPr>
            <p:extLst>
              <p:ext uri="{D42A27DB-BD31-4B8C-83A1-F6EECF244321}">
                <p14:modId xmlns:p14="http://schemas.microsoft.com/office/powerpoint/2010/main" val="2695905390"/>
              </p:ext>
            </p:extLst>
          </p:nvPr>
        </p:nvGraphicFramePr>
        <p:xfrm>
          <a:off x="468313" y="1784708"/>
          <a:ext cx="8296275" cy="2108200"/>
        </p:xfrm>
        <a:graphic>
          <a:graphicData uri="http://schemas.openxmlformats.org/drawingml/2006/table">
            <a:tbl>
              <a:tblPr firstRow="1" bandRow="1">
                <a:tableStyleId>{5C22544A-7EE6-4342-B048-85BDC9FD1C3A}</a:tableStyleId>
              </a:tblPr>
              <a:tblGrid>
                <a:gridCol w="8296275">
                  <a:extLst>
                    <a:ext uri="{9D8B030D-6E8A-4147-A177-3AD203B41FA5}">
                      <a16:colId xmlns:a16="http://schemas.microsoft.com/office/drawing/2014/main" val="3344437939"/>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altLang="it-IT" sz="1800" dirty="0">
                          <a:solidFill>
                            <a:schemeClr val="tx1"/>
                          </a:solidFill>
                        </a:rPr>
                        <a:t>DESTINATARI</a:t>
                      </a:r>
                    </a:p>
                  </a:txBody>
                  <a:tcPr/>
                </a:tc>
                <a:extLst>
                  <a:ext uri="{0D108BD9-81ED-4DB2-BD59-A6C34878D82A}">
                    <a16:rowId xmlns:a16="http://schemas.microsoft.com/office/drawing/2014/main" val="529871843"/>
                  </a:ext>
                </a:extLst>
              </a:tr>
              <a:tr h="370840">
                <a:tc>
                  <a:txBody>
                    <a:bodyPr/>
                    <a:lstStyle/>
                    <a:p>
                      <a:pPr algn="just" eaLnBrk="1" hangingPunct="1">
                        <a:buFont typeface="Arial" panose="020B0604020202020204" pitchFamily="34" charset="0"/>
                        <a:buNone/>
                      </a:pPr>
                      <a:r>
                        <a:rPr lang="it-IT" altLang="it-IT" sz="1800" dirty="0">
                          <a:solidFill>
                            <a:schemeClr val="bg1"/>
                          </a:solidFill>
                        </a:rPr>
                        <a:t>I tirocini formativi e di orientamento, </a:t>
                      </a:r>
                      <a:r>
                        <a:rPr lang="it-IT" altLang="it-IT" sz="1800" dirty="0" err="1">
                          <a:solidFill>
                            <a:schemeClr val="bg1"/>
                          </a:solidFill>
                        </a:rPr>
                        <a:t>nonche</a:t>
                      </a:r>
                      <a:r>
                        <a:rPr lang="it-IT" altLang="it-IT" sz="1800" dirty="0">
                          <a:solidFill>
                            <a:schemeClr val="bg1"/>
                          </a:solidFill>
                        </a:rPr>
                        <a:t>́ quelli di inserimento e reinserimento lavorativo sono rivolti a soggetti che abbiano compiuto il sedicesimo anno ed assolto all’obbligo scolastico e che, salvo si tratti di lavoratori in cassa integrazione, si trovino in condizione di inoccupazione o disoccupa‐ zione ai sensi della normativa vigente. Per i tirocini estivi l’</a:t>
                      </a:r>
                      <a:r>
                        <a:rPr lang="it-IT" altLang="it-IT" sz="1800" dirty="0" err="1">
                          <a:solidFill>
                            <a:schemeClr val="bg1"/>
                          </a:solidFill>
                        </a:rPr>
                        <a:t>eta</a:t>
                      </a:r>
                      <a:r>
                        <a:rPr lang="it-IT" altLang="it-IT" sz="1800" dirty="0">
                          <a:solidFill>
                            <a:schemeClr val="bg1"/>
                          </a:solidFill>
                        </a:rPr>
                        <a:t>̀ minima resta fissata a quindici anni. </a:t>
                      </a:r>
                    </a:p>
                    <a:p>
                      <a:endParaRPr lang="it-IT" dirty="0"/>
                    </a:p>
                  </a:txBody>
                  <a:tcPr/>
                </a:tc>
                <a:extLst>
                  <a:ext uri="{0D108BD9-81ED-4DB2-BD59-A6C34878D82A}">
                    <a16:rowId xmlns:a16="http://schemas.microsoft.com/office/drawing/2014/main" val="151798421"/>
                  </a:ext>
                </a:extLst>
              </a:tr>
            </a:tbl>
          </a:graphicData>
        </a:graphic>
      </p:graphicFrame>
    </p:spTree>
    <p:extLst>
      <p:ext uri="{BB962C8B-B14F-4D97-AF65-F5344CB8AC3E}">
        <p14:creationId xmlns:p14="http://schemas.microsoft.com/office/powerpoint/2010/main" val="3585783799"/>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265</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CE7BAAC3-8ED0-584B-8AD0-7C95AAF8FCE2}"/>
              </a:ext>
            </a:extLst>
          </p:cNvPr>
          <p:cNvGraphicFramePr>
            <a:graphicFrameLocks noGrp="1"/>
          </p:cNvGraphicFramePr>
          <p:nvPr>
            <p:extLst>
              <p:ext uri="{D42A27DB-BD31-4B8C-83A1-F6EECF244321}">
                <p14:modId xmlns:p14="http://schemas.microsoft.com/office/powerpoint/2010/main" val="4189640373"/>
              </p:ext>
            </p:extLst>
          </p:nvPr>
        </p:nvGraphicFramePr>
        <p:xfrm>
          <a:off x="468313" y="1761173"/>
          <a:ext cx="8218487" cy="293116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3628712124"/>
                    </a:ext>
                  </a:extLst>
                </a:gridCol>
              </a:tblGrid>
              <a:tr h="370840">
                <a:tc>
                  <a:txBody>
                    <a:bodyPr/>
                    <a:lstStyle/>
                    <a:p>
                      <a:endParaRPr lang="it-IT" dirty="0"/>
                    </a:p>
                  </a:txBody>
                  <a:tcPr/>
                </a:tc>
                <a:extLst>
                  <a:ext uri="{0D108BD9-81ED-4DB2-BD59-A6C34878D82A}">
                    <a16:rowId xmlns:a16="http://schemas.microsoft.com/office/drawing/2014/main" val="2805052924"/>
                  </a:ext>
                </a:extLst>
              </a:tr>
              <a:tr h="370840">
                <a:tc>
                  <a:txBody>
                    <a:bodyPr/>
                    <a:lstStyle/>
                    <a:p>
                      <a:pPr algn="just" eaLnBrk="1" hangingPunct="1">
                        <a:buFont typeface="Arial" panose="020B0604020202020204" pitchFamily="34" charset="0"/>
                        <a:buNone/>
                      </a:pPr>
                      <a:r>
                        <a:rPr lang="it-IT" altLang="it-IT" sz="1800" dirty="0">
                          <a:solidFill>
                            <a:schemeClr val="bg1"/>
                          </a:solidFill>
                        </a:rPr>
                        <a:t>Le disposizioni di cui al presente regolamento si applicano ai cittadini italiani, </a:t>
                      </a:r>
                      <a:r>
                        <a:rPr lang="it-IT" altLang="it-IT" sz="1800" dirty="0" err="1">
                          <a:solidFill>
                            <a:schemeClr val="bg1"/>
                          </a:solidFill>
                        </a:rPr>
                        <a:t>nonche</a:t>
                      </a:r>
                      <a:r>
                        <a:rPr lang="it-IT" altLang="it-IT" sz="1800" dirty="0">
                          <a:solidFill>
                            <a:schemeClr val="bg1"/>
                          </a:solidFill>
                        </a:rPr>
                        <a:t>́ ai soggetti che regolarmente soggiornano in Italia, siano essi cittadini comunitari o non appartenenti alla Unione Europea. </a:t>
                      </a:r>
                    </a:p>
                    <a:p>
                      <a:pPr algn="just" eaLnBrk="1" hangingPunct="1">
                        <a:buFont typeface="Arial" panose="020B0604020202020204" pitchFamily="34" charset="0"/>
                        <a:buNone/>
                      </a:pPr>
                      <a:endParaRPr lang="it-IT" altLang="it-IT" sz="1800" dirty="0">
                        <a:solidFill>
                          <a:schemeClr val="bg1"/>
                        </a:solidFill>
                        <a:cs typeface="Tahoma" panose="020B0604030504040204" pitchFamily="34" charset="0"/>
                      </a:endParaRPr>
                    </a:p>
                    <a:p>
                      <a:pPr algn="just" eaLnBrk="1" hangingPunct="1">
                        <a:buFont typeface="Arial" panose="020B0604020202020204" pitchFamily="34" charset="0"/>
                        <a:buNone/>
                      </a:pPr>
                      <a:r>
                        <a:rPr lang="it-IT" altLang="it-IT" sz="1800" dirty="0">
                          <a:solidFill>
                            <a:schemeClr val="bg1"/>
                          </a:solidFill>
                        </a:rPr>
                        <a:t>Ai fini del presente regolamento, per disabili devono intendersi i soggetti di cui alla legge 12 marzo 1999, n. 68 “Norme per il diritto al lavoro dei disabili” e </a:t>
                      </a:r>
                      <a:r>
                        <a:rPr lang="it-IT" altLang="it-IT" sz="1800" dirty="0" err="1">
                          <a:solidFill>
                            <a:schemeClr val="bg1"/>
                          </a:solidFill>
                        </a:rPr>
                        <a:t>ss.mm.ii</a:t>
                      </a:r>
                      <a:r>
                        <a:rPr lang="it-IT" altLang="it-IT" sz="1800" dirty="0">
                          <a:solidFill>
                            <a:schemeClr val="bg1"/>
                          </a:solidFill>
                        </a:rPr>
                        <a:t>; per persone svantaggiate, i </a:t>
                      </a:r>
                      <a:r>
                        <a:rPr lang="it-IT" altLang="it-IT" sz="1800" dirty="0" err="1">
                          <a:solidFill>
                            <a:schemeClr val="bg1"/>
                          </a:solidFill>
                        </a:rPr>
                        <a:t>sog</a:t>
                      </a:r>
                      <a:r>
                        <a:rPr lang="it-IT" altLang="it-IT" sz="1800" dirty="0">
                          <a:solidFill>
                            <a:schemeClr val="bg1"/>
                          </a:solidFill>
                        </a:rPr>
                        <a:t>‐ getti di cui alla legge 8 novembre 1991, n. 381 “Disciplina delle cooperative sociali”. </a:t>
                      </a:r>
                      <a:endParaRPr lang="it-IT" altLang="it-IT" sz="1800" dirty="0">
                        <a:solidFill>
                          <a:schemeClr val="bg1"/>
                        </a:solidFill>
                        <a:cs typeface="Tahoma" panose="020B0604030504040204" pitchFamily="34" charset="0"/>
                      </a:endParaRPr>
                    </a:p>
                    <a:p>
                      <a:endParaRPr lang="it-IT" dirty="0"/>
                    </a:p>
                  </a:txBody>
                  <a:tcPr/>
                </a:tc>
                <a:extLst>
                  <a:ext uri="{0D108BD9-81ED-4DB2-BD59-A6C34878D82A}">
                    <a16:rowId xmlns:a16="http://schemas.microsoft.com/office/drawing/2014/main" val="3284471200"/>
                  </a:ext>
                </a:extLst>
              </a:tr>
            </a:tbl>
          </a:graphicData>
        </a:graphic>
      </p:graphicFrame>
    </p:spTree>
    <p:extLst>
      <p:ext uri="{BB962C8B-B14F-4D97-AF65-F5344CB8AC3E}">
        <p14:creationId xmlns:p14="http://schemas.microsoft.com/office/powerpoint/2010/main" val="2904901719"/>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266</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E94D032F-C2DB-7E40-939B-D0E7637C39D9}"/>
              </a:ext>
            </a:extLst>
          </p:cNvPr>
          <p:cNvGraphicFramePr>
            <a:graphicFrameLocks noGrp="1"/>
          </p:cNvGraphicFramePr>
          <p:nvPr>
            <p:extLst>
              <p:ext uri="{D42A27DB-BD31-4B8C-83A1-F6EECF244321}">
                <p14:modId xmlns:p14="http://schemas.microsoft.com/office/powerpoint/2010/main" val="3806970950"/>
              </p:ext>
            </p:extLst>
          </p:nvPr>
        </p:nvGraphicFramePr>
        <p:xfrm>
          <a:off x="468313" y="1858010"/>
          <a:ext cx="8218487" cy="210820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3011967952"/>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altLang="it-IT" sz="1800" dirty="0">
                          <a:solidFill>
                            <a:schemeClr val="tx1"/>
                          </a:solidFill>
                        </a:rPr>
                        <a:t>SOGGETTI PROMOTORI</a:t>
                      </a:r>
                    </a:p>
                  </a:txBody>
                  <a:tcPr/>
                </a:tc>
                <a:extLst>
                  <a:ext uri="{0D108BD9-81ED-4DB2-BD59-A6C34878D82A}">
                    <a16:rowId xmlns:a16="http://schemas.microsoft.com/office/drawing/2014/main" val="2676888520"/>
                  </a:ext>
                </a:extLst>
              </a:tr>
              <a:tr h="370840">
                <a:tc>
                  <a:txBody>
                    <a:bodyPr/>
                    <a:lstStyle/>
                    <a:p>
                      <a:pPr algn="just" eaLnBrk="1" hangingPunct="1">
                        <a:buFont typeface="Arial" panose="020B0604020202020204" pitchFamily="34" charset="0"/>
                        <a:buNone/>
                      </a:pPr>
                      <a:endParaRPr lang="it-IT" altLang="it-IT" sz="1800" dirty="0">
                        <a:solidFill>
                          <a:schemeClr val="bg1"/>
                        </a:solidFill>
                      </a:endParaRPr>
                    </a:p>
                    <a:p>
                      <a:pPr algn="just" eaLnBrk="1" hangingPunct="1">
                        <a:buFont typeface="Arial" panose="020B0604020202020204" pitchFamily="34" charset="0"/>
                        <a:buNone/>
                      </a:pPr>
                      <a:r>
                        <a:rPr lang="it-IT" altLang="it-IT" sz="1800" dirty="0">
                          <a:solidFill>
                            <a:schemeClr val="bg1"/>
                          </a:solidFill>
                        </a:rPr>
                        <a:t>Il soggetto promotore, individuato tra quelli elencati all’art. 3, co. 1, L.R. n. 23/2013, inclusi gli enti accreditati di cui alla D.R.G. n. 195 del 31 gennaio 2012 e </a:t>
                      </a:r>
                      <a:r>
                        <a:rPr lang="it-IT" altLang="it-IT" sz="1800" dirty="0" err="1">
                          <a:solidFill>
                            <a:schemeClr val="bg1"/>
                          </a:solidFill>
                        </a:rPr>
                        <a:t>s.m.i.</a:t>
                      </a:r>
                      <a:r>
                        <a:rPr lang="it-IT" altLang="it-IT" sz="1800" dirty="0">
                          <a:solidFill>
                            <a:schemeClr val="bg1"/>
                          </a:solidFill>
                        </a:rPr>
                        <a:t>, è garante della </a:t>
                      </a:r>
                      <a:r>
                        <a:rPr lang="it-IT" altLang="it-IT" sz="1800" dirty="0" err="1">
                          <a:solidFill>
                            <a:schemeClr val="bg1"/>
                          </a:solidFill>
                        </a:rPr>
                        <a:t>qualita</a:t>
                      </a:r>
                      <a:r>
                        <a:rPr lang="it-IT" altLang="it-IT" sz="1800" dirty="0">
                          <a:solidFill>
                            <a:schemeClr val="bg1"/>
                          </a:solidFill>
                        </a:rPr>
                        <a:t>̀ e </a:t>
                      </a:r>
                      <a:r>
                        <a:rPr lang="it-IT" altLang="it-IT" sz="1800" dirty="0" err="1">
                          <a:solidFill>
                            <a:schemeClr val="bg1"/>
                          </a:solidFill>
                        </a:rPr>
                        <a:t>regolarita</a:t>
                      </a:r>
                      <a:r>
                        <a:rPr lang="it-IT" altLang="it-IT" sz="1800" dirty="0">
                          <a:solidFill>
                            <a:schemeClr val="bg1"/>
                          </a:solidFill>
                        </a:rPr>
                        <a:t>̀ del tirocinio in relazione alle </a:t>
                      </a:r>
                      <a:r>
                        <a:rPr lang="it-IT" altLang="it-IT" sz="1800" dirty="0" err="1">
                          <a:solidFill>
                            <a:schemeClr val="bg1"/>
                          </a:solidFill>
                        </a:rPr>
                        <a:t>finalita</a:t>
                      </a:r>
                      <a:r>
                        <a:rPr lang="it-IT" altLang="it-IT" sz="1800" dirty="0">
                          <a:solidFill>
                            <a:schemeClr val="bg1"/>
                          </a:solidFill>
                        </a:rPr>
                        <a:t>̀ formative definite nel progetto formativo individuale. </a:t>
                      </a:r>
                      <a:r>
                        <a:rPr lang="it-IT" altLang="it-IT" sz="1800" i="1" dirty="0">
                          <a:solidFill>
                            <a:schemeClr val="bg1"/>
                          </a:solidFill>
                        </a:rPr>
                        <a:t> </a:t>
                      </a:r>
                      <a:endParaRPr lang="it-IT" altLang="it-IT" sz="1800" dirty="0">
                        <a:solidFill>
                          <a:schemeClr val="bg1"/>
                        </a:solidFill>
                      </a:endParaRPr>
                    </a:p>
                    <a:p>
                      <a:endParaRPr lang="it-IT" dirty="0"/>
                    </a:p>
                  </a:txBody>
                  <a:tcPr/>
                </a:tc>
                <a:extLst>
                  <a:ext uri="{0D108BD9-81ED-4DB2-BD59-A6C34878D82A}">
                    <a16:rowId xmlns:a16="http://schemas.microsoft.com/office/drawing/2014/main" val="850036007"/>
                  </a:ext>
                </a:extLst>
              </a:tr>
            </a:tbl>
          </a:graphicData>
        </a:graphic>
      </p:graphicFrame>
    </p:spTree>
    <p:extLst>
      <p:ext uri="{BB962C8B-B14F-4D97-AF65-F5344CB8AC3E}">
        <p14:creationId xmlns:p14="http://schemas.microsoft.com/office/powerpoint/2010/main" val="174748714"/>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267</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8C8C9472-793A-7244-AA39-BCBF9B468DA2}"/>
              </a:ext>
            </a:extLst>
          </p:cNvPr>
          <p:cNvGraphicFramePr>
            <a:graphicFrameLocks noGrp="1"/>
          </p:cNvGraphicFramePr>
          <p:nvPr>
            <p:extLst>
              <p:ext uri="{D42A27DB-BD31-4B8C-83A1-F6EECF244321}">
                <p14:modId xmlns:p14="http://schemas.microsoft.com/office/powerpoint/2010/main" val="1576219487"/>
              </p:ext>
            </p:extLst>
          </p:nvPr>
        </p:nvGraphicFramePr>
        <p:xfrm>
          <a:off x="468312" y="1858010"/>
          <a:ext cx="8296275" cy="2382520"/>
        </p:xfrm>
        <a:graphic>
          <a:graphicData uri="http://schemas.openxmlformats.org/drawingml/2006/table">
            <a:tbl>
              <a:tblPr firstRow="1" bandRow="1">
                <a:tableStyleId>{5C22544A-7EE6-4342-B048-85BDC9FD1C3A}</a:tableStyleId>
              </a:tblPr>
              <a:tblGrid>
                <a:gridCol w="8296275">
                  <a:extLst>
                    <a:ext uri="{9D8B030D-6E8A-4147-A177-3AD203B41FA5}">
                      <a16:colId xmlns:a16="http://schemas.microsoft.com/office/drawing/2014/main" val="3927956419"/>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altLang="it-IT" sz="1800" dirty="0">
                          <a:solidFill>
                            <a:schemeClr val="tx1"/>
                          </a:solidFill>
                        </a:rPr>
                        <a:t>SOGGETTI OSPITANTI </a:t>
                      </a:r>
                    </a:p>
                  </a:txBody>
                  <a:tcPr/>
                </a:tc>
                <a:extLst>
                  <a:ext uri="{0D108BD9-81ED-4DB2-BD59-A6C34878D82A}">
                    <a16:rowId xmlns:a16="http://schemas.microsoft.com/office/drawing/2014/main" val="1172051667"/>
                  </a:ext>
                </a:extLst>
              </a:tr>
              <a:tr h="370840">
                <a:tc>
                  <a:txBody>
                    <a:bodyPr/>
                    <a:lstStyle/>
                    <a:p>
                      <a:pPr algn="just">
                        <a:buFont typeface="Arial" panose="020B0604020202020204" pitchFamily="34" charset="0"/>
                        <a:buNone/>
                      </a:pPr>
                      <a:r>
                        <a:rPr lang="it-IT" altLang="it-IT" sz="1800" dirty="0">
                          <a:solidFill>
                            <a:schemeClr val="bg1"/>
                          </a:solidFill>
                        </a:rPr>
                        <a:t>Possono ospitare uno o </a:t>
                      </a:r>
                      <a:r>
                        <a:rPr lang="it-IT" altLang="it-IT" sz="1800" dirty="0" err="1">
                          <a:solidFill>
                            <a:schemeClr val="bg1"/>
                          </a:solidFill>
                        </a:rPr>
                        <a:t>piu</a:t>
                      </a:r>
                      <a:r>
                        <a:rPr lang="it-IT" altLang="it-IT" sz="1800" dirty="0">
                          <a:solidFill>
                            <a:schemeClr val="bg1"/>
                          </a:solidFill>
                        </a:rPr>
                        <a:t>̀ tirocini, nel rispetto dei limiti numerici stabiliti dall’art. 3, co. 5, L.R. n. 23/2013, tutti i datori di lavoro, pubblici o privati, liberi professionisti e piccoli imprenditori, </a:t>
                      </a:r>
                      <a:r>
                        <a:rPr lang="it-IT" altLang="it-IT" sz="1800" dirty="0" err="1">
                          <a:solidFill>
                            <a:schemeClr val="bg1"/>
                          </a:solidFill>
                        </a:rPr>
                        <a:t>ancorche</a:t>
                      </a:r>
                      <a:r>
                        <a:rPr lang="it-IT" altLang="it-IT" sz="1800" dirty="0">
                          <a:solidFill>
                            <a:schemeClr val="bg1"/>
                          </a:solidFill>
                        </a:rPr>
                        <a:t>́ privi di lavoratori alle loro dipendenze. </a:t>
                      </a:r>
                    </a:p>
                    <a:p>
                      <a:pPr algn="just">
                        <a:buFont typeface="Arial" panose="020B0604020202020204" pitchFamily="34" charset="0"/>
                        <a:buNone/>
                      </a:pPr>
                      <a:endParaRPr lang="it-IT" altLang="it-IT" sz="1800" dirty="0">
                        <a:solidFill>
                          <a:schemeClr val="bg1"/>
                        </a:solidFill>
                      </a:endParaRPr>
                    </a:p>
                    <a:p>
                      <a:pPr algn="just">
                        <a:buFont typeface="Arial" panose="020B0604020202020204" pitchFamily="34" charset="0"/>
                        <a:buNone/>
                      </a:pPr>
                      <a:r>
                        <a:rPr lang="it-IT" altLang="it-IT" sz="1800" dirty="0">
                          <a:solidFill>
                            <a:schemeClr val="bg1"/>
                          </a:solidFill>
                        </a:rPr>
                        <a:t>Il soggetto ospitante non </a:t>
                      </a:r>
                      <a:r>
                        <a:rPr lang="it-IT" altLang="it-IT" sz="1800" dirty="0" err="1">
                          <a:solidFill>
                            <a:schemeClr val="bg1"/>
                          </a:solidFill>
                        </a:rPr>
                        <a:t>puo</a:t>
                      </a:r>
                      <a:r>
                        <a:rPr lang="it-IT" altLang="it-IT" sz="1800" dirty="0">
                          <a:solidFill>
                            <a:schemeClr val="bg1"/>
                          </a:solidFill>
                        </a:rPr>
                        <a:t>̀ attivare </a:t>
                      </a:r>
                      <a:r>
                        <a:rPr lang="it-IT" altLang="it-IT" sz="1800" dirty="0" err="1">
                          <a:solidFill>
                            <a:schemeClr val="bg1"/>
                          </a:solidFill>
                        </a:rPr>
                        <a:t>piu</a:t>
                      </a:r>
                      <a:r>
                        <a:rPr lang="it-IT" altLang="it-IT" sz="1800" dirty="0">
                          <a:solidFill>
                            <a:schemeClr val="bg1"/>
                          </a:solidFill>
                        </a:rPr>
                        <a:t>̀ tirocini con il medesimo soggetto, anche se relativi a profili professionali diversi e anche se svolti presso unità produttive diverse. </a:t>
                      </a:r>
                    </a:p>
                    <a:p>
                      <a:endParaRPr lang="it-IT" dirty="0"/>
                    </a:p>
                  </a:txBody>
                  <a:tcPr/>
                </a:tc>
                <a:extLst>
                  <a:ext uri="{0D108BD9-81ED-4DB2-BD59-A6C34878D82A}">
                    <a16:rowId xmlns:a16="http://schemas.microsoft.com/office/drawing/2014/main" val="3830225915"/>
                  </a:ext>
                </a:extLst>
              </a:tr>
            </a:tbl>
          </a:graphicData>
        </a:graphic>
      </p:graphicFrame>
    </p:spTree>
    <p:extLst>
      <p:ext uri="{BB962C8B-B14F-4D97-AF65-F5344CB8AC3E}">
        <p14:creationId xmlns:p14="http://schemas.microsoft.com/office/powerpoint/2010/main" val="2529503376"/>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268</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A1E4166B-8E1A-E94E-A7B6-A62EC77888A8}"/>
              </a:ext>
            </a:extLst>
          </p:cNvPr>
          <p:cNvGraphicFramePr>
            <a:graphicFrameLocks noGrp="1"/>
          </p:cNvGraphicFramePr>
          <p:nvPr>
            <p:extLst>
              <p:ext uri="{D42A27DB-BD31-4B8C-83A1-F6EECF244321}">
                <p14:modId xmlns:p14="http://schemas.microsoft.com/office/powerpoint/2010/main" val="140269515"/>
              </p:ext>
            </p:extLst>
          </p:nvPr>
        </p:nvGraphicFramePr>
        <p:xfrm>
          <a:off x="468313" y="1842810"/>
          <a:ext cx="8218487" cy="265684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2874454256"/>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altLang="it-IT" sz="1800" dirty="0">
                          <a:solidFill>
                            <a:schemeClr val="tx1"/>
                          </a:solidFill>
                        </a:rPr>
                        <a:t>MODALITÀ DI ATTIVAZIONE DEL TIROCINIO </a:t>
                      </a:r>
                    </a:p>
                  </a:txBody>
                  <a:tcPr/>
                </a:tc>
                <a:extLst>
                  <a:ext uri="{0D108BD9-81ED-4DB2-BD59-A6C34878D82A}">
                    <a16:rowId xmlns:a16="http://schemas.microsoft.com/office/drawing/2014/main" val="2393116827"/>
                  </a:ext>
                </a:extLst>
              </a:tr>
              <a:tr h="370840">
                <a:tc>
                  <a:txBody>
                    <a:bodyPr/>
                    <a:lstStyle/>
                    <a:p>
                      <a:pPr algn="just" eaLnBrk="1" hangingPunct="1">
                        <a:buFont typeface="Arial" panose="020B0604020202020204" pitchFamily="34" charset="0"/>
                        <a:buNone/>
                      </a:pPr>
                      <a:r>
                        <a:rPr lang="it-IT" altLang="it-IT" sz="1800" dirty="0">
                          <a:solidFill>
                            <a:schemeClr val="bg1"/>
                          </a:solidFill>
                        </a:rPr>
                        <a:t>I tirocini sono attivati sulla base di apposite convenzioni, sottoscritte dal soggetto promotore e dal legale rappresentante del soggetto ospitante. Tali convenzioni definiscono gli obblighi a carico dei soggetti sottoscrittori. </a:t>
                      </a:r>
                    </a:p>
                    <a:p>
                      <a:pPr algn="just" eaLnBrk="1" hangingPunct="1">
                        <a:buFont typeface="Arial" panose="020B0604020202020204" pitchFamily="34" charset="0"/>
                        <a:buNone/>
                      </a:pPr>
                      <a:endParaRPr lang="it-IT" altLang="it-IT" sz="1800" dirty="0">
                        <a:solidFill>
                          <a:schemeClr val="bg1"/>
                        </a:solidFill>
                        <a:cs typeface="Tahoma" panose="020B0604030504040204" pitchFamily="34" charset="0"/>
                      </a:endParaRPr>
                    </a:p>
                    <a:p>
                      <a:pPr>
                        <a:buFont typeface="Arial" panose="020B0604020202020204" pitchFamily="34" charset="0"/>
                        <a:buNone/>
                      </a:pPr>
                      <a:r>
                        <a:rPr lang="it-IT" altLang="it-IT" sz="1800" dirty="0">
                          <a:solidFill>
                            <a:schemeClr val="bg1"/>
                          </a:solidFill>
                        </a:rPr>
                        <a:t>La convenzione deve essere redatta in </a:t>
                      </a:r>
                      <a:r>
                        <a:rPr lang="it-IT" altLang="it-IT" sz="1800" dirty="0" err="1">
                          <a:solidFill>
                            <a:schemeClr val="bg1"/>
                          </a:solidFill>
                        </a:rPr>
                        <a:t>conformita</a:t>
                      </a:r>
                      <a:r>
                        <a:rPr lang="it-IT" altLang="it-IT" sz="1800" dirty="0">
                          <a:solidFill>
                            <a:schemeClr val="bg1"/>
                          </a:solidFill>
                        </a:rPr>
                        <a:t>̀ al modello approvato con determina del Dirigente del Servizio Formazione Professionale entro sessanta giorni dalla entrata in vigore del presente regolamento. </a:t>
                      </a:r>
                    </a:p>
                    <a:p>
                      <a:endParaRPr lang="it-IT" dirty="0"/>
                    </a:p>
                  </a:txBody>
                  <a:tcPr/>
                </a:tc>
                <a:extLst>
                  <a:ext uri="{0D108BD9-81ED-4DB2-BD59-A6C34878D82A}">
                    <a16:rowId xmlns:a16="http://schemas.microsoft.com/office/drawing/2014/main" val="2437929204"/>
                  </a:ext>
                </a:extLst>
              </a:tr>
            </a:tbl>
          </a:graphicData>
        </a:graphic>
      </p:graphicFrame>
    </p:spTree>
    <p:extLst>
      <p:ext uri="{BB962C8B-B14F-4D97-AF65-F5344CB8AC3E}">
        <p14:creationId xmlns:p14="http://schemas.microsoft.com/office/powerpoint/2010/main" val="479668156"/>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269</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C0552F50-AE43-7F48-A8ED-F8B4BBE5871B}"/>
              </a:ext>
            </a:extLst>
          </p:cNvPr>
          <p:cNvGraphicFramePr>
            <a:graphicFrameLocks noGrp="1"/>
          </p:cNvGraphicFramePr>
          <p:nvPr>
            <p:extLst>
              <p:ext uri="{D42A27DB-BD31-4B8C-83A1-F6EECF244321}">
                <p14:modId xmlns:p14="http://schemas.microsoft.com/office/powerpoint/2010/main" val="2222668633"/>
              </p:ext>
            </p:extLst>
          </p:nvPr>
        </p:nvGraphicFramePr>
        <p:xfrm>
          <a:off x="468313" y="1861684"/>
          <a:ext cx="8218487" cy="265684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3153391213"/>
                    </a:ext>
                  </a:extLst>
                </a:gridCol>
              </a:tblGrid>
              <a:tr h="370840">
                <a:tc>
                  <a:txBody>
                    <a:bodyPr/>
                    <a:lstStyle/>
                    <a:p>
                      <a:endParaRPr lang="it-IT" dirty="0"/>
                    </a:p>
                  </a:txBody>
                  <a:tcPr/>
                </a:tc>
                <a:extLst>
                  <a:ext uri="{0D108BD9-81ED-4DB2-BD59-A6C34878D82A}">
                    <a16:rowId xmlns:a16="http://schemas.microsoft.com/office/drawing/2014/main" val="545499433"/>
                  </a:ext>
                </a:extLst>
              </a:tr>
              <a:tr h="370840">
                <a:tc>
                  <a:txBody>
                    <a:bodyPr/>
                    <a:lstStyle/>
                    <a:p>
                      <a:pPr algn="just">
                        <a:buFont typeface="Arial" panose="020B0604020202020204" pitchFamily="34" charset="0"/>
                        <a:buNone/>
                      </a:pPr>
                      <a:r>
                        <a:rPr lang="it-IT" altLang="it-IT" sz="1800" dirty="0">
                          <a:solidFill>
                            <a:schemeClr val="bg1"/>
                          </a:solidFill>
                        </a:rPr>
                        <a:t>In sede di convenzione, il soggetto ospitante, sotto la propria </a:t>
                      </a:r>
                      <a:r>
                        <a:rPr lang="it-IT" altLang="it-IT" sz="1800" dirty="0" err="1">
                          <a:solidFill>
                            <a:schemeClr val="bg1"/>
                          </a:solidFill>
                        </a:rPr>
                        <a:t>responsabilita</a:t>
                      </a:r>
                      <a:r>
                        <a:rPr lang="it-IT" altLang="it-IT" sz="1800" dirty="0">
                          <a:solidFill>
                            <a:schemeClr val="bg1"/>
                          </a:solidFill>
                        </a:rPr>
                        <a:t>̀, dichiara: </a:t>
                      </a:r>
                    </a:p>
                    <a:p>
                      <a:pPr algn="just">
                        <a:buFont typeface="Arial" panose="020B0604020202020204" pitchFamily="34" charset="0"/>
                        <a:buNone/>
                      </a:pPr>
                      <a:r>
                        <a:rPr lang="it-IT" altLang="it-IT" sz="1800" dirty="0">
                          <a:solidFill>
                            <a:schemeClr val="bg1"/>
                          </a:solidFill>
                        </a:rPr>
                        <a:t>a) il possesso dei requisiti prescritti dall’art. 3, co. 4, e il rispetto dei limiti numerici indicati all’art. 3, co. 5, L.R. n. 23/2013; </a:t>
                      </a:r>
                    </a:p>
                    <a:p>
                      <a:pPr algn="just">
                        <a:buFont typeface="Arial" panose="020B0604020202020204" pitchFamily="34" charset="0"/>
                        <a:buNone/>
                      </a:pPr>
                      <a:r>
                        <a:rPr lang="it-IT" altLang="it-IT" sz="1800" dirty="0">
                          <a:solidFill>
                            <a:schemeClr val="bg1"/>
                          </a:solidFill>
                        </a:rPr>
                        <a:t>b) che il tirocinante non </a:t>
                      </a:r>
                      <a:r>
                        <a:rPr lang="it-IT" altLang="it-IT" sz="1800" dirty="0" err="1">
                          <a:solidFill>
                            <a:schemeClr val="bg1"/>
                          </a:solidFill>
                        </a:rPr>
                        <a:t>sara</a:t>
                      </a:r>
                      <a:r>
                        <a:rPr lang="it-IT" altLang="it-IT" sz="1800" dirty="0">
                          <a:solidFill>
                            <a:schemeClr val="bg1"/>
                          </a:solidFill>
                        </a:rPr>
                        <a:t>̀ impiegato per la sostituzione di lavoratori assenti con diritto alla conservazione del posto di lavoro. </a:t>
                      </a:r>
                    </a:p>
                    <a:p>
                      <a:pPr algn="just">
                        <a:buFont typeface="Arial" panose="020B0604020202020204" pitchFamily="34" charset="0"/>
                        <a:buNone/>
                      </a:pPr>
                      <a:r>
                        <a:rPr lang="it-IT" altLang="it-IT" sz="1800" dirty="0">
                          <a:solidFill>
                            <a:schemeClr val="bg1"/>
                          </a:solidFill>
                        </a:rPr>
                        <a:t>Il soggetto ospitante si impegna altresì a comunicare tempestivamente al soggetto promotore la perdita dei requisiti di cui alla precedente </a:t>
                      </a:r>
                      <a:r>
                        <a:rPr lang="it-IT" altLang="it-IT" sz="1800" dirty="0" err="1">
                          <a:solidFill>
                            <a:schemeClr val="bg1"/>
                          </a:solidFill>
                        </a:rPr>
                        <a:t>lett</a:t>
                      </a:r>
                      <a:r>
                        <a:rPr lang="it-IT" altLang="it-IT" sz="1800" dirty="0">
                          <a:solidFill>
                            <a:schemeClr val="bg1"/>
                          </a:solidFill>
                        </a:rPr>
                        <a:t>. a). </a:t>
                      </a:r>
                    </a:p>
                    <a:p>
                      <a:endParaRPr lang="it-IT" dirty="0"/>
                    </a:p>
                  </a:txBody>
                  <a:tcPr/>
                </a:tc>
                <a:extLst>
                  <a:ext uri="{0D108BD9-81ED-4DB2-BD59-A6C34878D82A}">
                    <a16:rowId xmlns:a16="http://schemas.microsoft.com/office/drawing/2014/main" val="364028767"/>
                  </a:ext>
                </a:extLst>
              </a:tr>
            </a:tbl>
          </a:graphicData>
        </a:graphic>
      </p:graphicFrame>
    </p:spTree>
    <p:extLst>
      <p:ext uri="{BB962C8B-B14F-4D97-AF65-F5344CB8AC3E}">
        <p14:creationId xmlns:p14="http://schemas.microsoft.com/office/powerpoint/2010/main" val="3086979002"/>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270</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FEE5987A-C2E2-2540-A377-F0B267AD1349}"/>
              </a:ext>
            </a:extLst>
          </p:cNvPr>
          <p:cNvGraphicFramePr>
            <a:graphicFrameLocks noGrp="1"/>
          </p:cNvGraphicFramePr>
          <p:nvPr>
            <p:extLst>
              <p:ext uri="{D42A27DB-BD31-4B8C-83A1-F6EECF244321}">
                <p14:modId xmlns:p14="http://schemas.microsoft.com/office/powerpoint/2010/main" val="3217434333"/>
              </p:ext>
            </p:extLst>
          </p:nvPr>
        </p:nvGraphicFramePr>
        <p:xfrm>
          <a:off x="468312" y="1842810"/>
          <a:ext cx="8218487" cy="293116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2659695678"/>
                    </a:ext>
                  </a:extLst>
                </a:gridCol>
              </a:tblGrid>
              <a:tr h="370840">
                <a:tc>
                  <a:txBody>
                    <a:bodyPr/>
                    <a:lstStyle/>
                    <a:p>
                      <a:endParaRPr lang="it-IT" dirty="0"/>
                    </a:p>
                  </a:txBody>
                  <a:tcPr/>
                </a:tc>
                <a:extLst>
                  <a:ext uri="{0D108BD9-81ED-4DB2-BD59-A6C34878D82A}">
                    <a16:rowId xmlns:a16="http://schemas.microsoft.com/office/drawing/2014/main" val="786252727"/>
                  </a:ext>
                </a:extLst>
              </a:tr>
              <a:tr h="370840">
                <a:tc>
                  <a:txBody>
                    <a:bodyPr/>
                    <a:lstStyle/>
                    <a:p>
                      <a:pPr algn="just">
                        <a:buNone/>
                      </a:pPr>
                      <a:r>
                        <a:rPr lang="it-IT" altLang="it-IT" sz="1800" dirty="0">
                          <a:solidFill>
                            <a:schemeClr val="bg1"/>
                          </a:solidFill>
                        </a:rPr>
                        <a:t>Ove richiesto, ai fini dell’applicazione dei limiti numerici di cui all’art. 3, co. 5, L.R. n. 23/2013, il soggetto promotore accerta il carattere stagionale dell’</a:t>
                      </a:r>
                      <a:r>
                        <a:rPr lang="it-IT" altLang="it-IT" sz="1800" dirty="0" err="1">
                          <a:solidFill>
                            <a:schemeClr val="bg1"/>
                          </a:solidFill>
                        </a:rPr>
                        <a:t>attivita</a:t>
                      </a:r>
                      <a:r>
                        <a:rPr lang="it-IT" altLang="it-IT" sz="1800" dirty="0">
                          <a:solidFill>
                            <a:schemeClr val="bg1"/>
                          </a:solidFill>
                        </a:rPr>
                        <a:t>̀ svolta dal soggetto ospitante tenuto conto delle </a:t>
                      </a:r>
                      <a:r>
                        <a:rPr lang="it-IT" altLang="it-IT" sz="1800" dirty="0" err="1">
                          <a:solidFill>
                            <a:schemeClr val="bg1"/>
                          </a:solidFill>
                        </a:rPr>
                        <a:t>attivita</a:t>
                      </a:r>
                      <a:r>
                        <a:rPr lang="it-IT" altLang="it-IT" sz="1800" dirty="0">
                          <a:solidFill>
                            <a:schemeClr val="bg1"/>
                          </a:solidFill>
                        </a:rPr>
                        <a:t>̀ previste dal D.P.R. n. 1525/1963 e </a:t>
                      </a:r>
                      <a:r>
                        <a:rPr lang="it-IT" altLang="it-IT" sz="1800" dirty="0" err="1">
                          <a:solidFill>
                            <a:schemeClr val="bg1"/>
                          </a:solidFill>
                        </a:rPr>
                        <a:t>ss.mm.ii</a:t>
                      </a:r>
                      <a:r>
                        <a:rPr lang="it-IT" altLang="it-IT" sz="1800" dirty="0">
                          <a:solidFill>
                            <a:schemeClr val="bg1"/>
                          </a:solidFill>
                        </a:rPr>
                        <a:t>., </a:t>
                      </a:r>
                      <a:r>
                        <a:rPr lang="it-IT" altLang="it-IT" sz="1800" dirty="0" err="1">
                          <a:solidFill>
                            <a:schemeClr val="bg1"/>
                          </a:solidFill>
                        </a:rPr>
                        <a:t>nonche</a:t>
                      </a:r>
                      <a:r>
                        <a:rPr lang="it-IT" altLang="it-IT" sz="1800" dirty="0">
                          <a:solidFill>
                            <a:schemeClr val="bg1"/>
                          </a:solidFill>
                        </a:rPr>
                        <a:t>́ di quelle eventualmente </a:t>
                      </a:r>
                      <a:r>
                        <a:rPr lang="it-IT" altLang="it-IT" sz="1800" dirty="0" err="1">
                          <a:solidFill>
                            <a:schemeClr val="bg1"/>
                          </a:solidFill>
                        </a:rPr>
                        <a:t>indivi</a:t>
                      </a:r>
                      <a:r>
                        <a:rPr lang="it-IT" altLang="it-IT" sz="1800" dirty="0">
                          <a:solidFill>
                            <a:schemeClr val="bg1"/>
                          </a:solidFill>
                        </a:rPr>
                        <a:t>‐ </a:t>
                      </a:r>
                      <a:r>
                        <a:rPr lang="it-IT" altLang="it-IT" sz="1800" dirty="0" err="1">
                          <a:solidFill>
                            <a:schemeClr val="bg1"/>
                          </a:solidFill>
                        </a:rPr>
                        <a:t>duate</a:t>
                      </a:r>
                      <a:r>
                        <a:rPr lang="it-IT" altLang="it-IT" sz="1800" dirty="0">
                          <a:solidFill>
                            <a:schemeClr val="bg1"/>
                          </a:solidFill>
                        </a:rPr>
                        <a:t> dagli avvisi comuni e dai contratti collettivi nazionali stipulati dalle organizzazioni dei lavoratori e dei datori di lavoro comparativamente </a:t>
                      </a:r>
                      <a:r>
                        <a:rPr lang="it-IT" altLang="it-IT" sz="1800" dirty="0" err="1">
                          <a:solidFill>
                            <a:schemeClr val="bg1"/>
                          </a:solidFill>
                        </a:rPr>
                        <a:t>piu</a:t>
                      </a:r>
                      <a:r>
                        <a:rPr lang="it-IT" altLang="it-IT" sz="1800" dirty="0">
                          <a:solidFill>
                            <a:schemeClr val="bg1"/>
                          </a:solidFill>
                        </a:rPr>
                        <a:t>̀ rappresentative. Nel computo dei lavoratori a tempo determinato, si </a:t>
                      </a:r>
                      <a:r>
                        <a:rPr lang="it-IT" altLang="it-IT" sz="1800" dirty="0" err="1">
                          <a:solidFill>
                            <a:schemeClr val="bg1"/>
                          </a:solidFill>
                        </a:rPr>
                        <a:t>dovra</a:t>
                      </a:r>
                      <a:r>
                        <a:rPr lang="it-IT" altLang="it-IT" sz="1800" dirty="0">
                          <a:solidFill>
                            <a:schemeClr val="bg1"/>
                          </a:solidFill>
                        </a:rPr>
                        <a:t>̀ tenere conto soltanto di quelli il cui rapporto di lavoro abbia durata non inferiore a quella prevista per il tirocinio. </a:t>
                      </a:r>
                    </a:p>
                    <a:p>
                      <a:endParaRPr lang="it-IT" dirty="0"/>
                    </a:p>
                  </a:txBody>
                  <a:tcPr/>
                </a:tc>
                <a:extLst>
                  <a:ext uri="{0D108BD9-81ED-4DB2-BD59-A6C34878D82A}">
                    <a16:rowId xmlns:a16="http://schemas.microsoft.com/office/drawing/2014/main" val="1129195178"/>
                  </a:ext>
                </a:extLst>
              </a:tr>
            </a:tbl>
          </a:graphicData>
        </a:graphic>
      </p:graphicFrame>
    </p:spTree>
    <p:extLst>
      <p:ext uri="{BB962C8B-B14F-4D97-AF65-F5344CB8AC3E}">
        <p14:creationId xmlns:p14="http://schemas.microsoft.com/office/powerpoint/2010/main" val="3717229438"/>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271</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A273F48D-52A2-A945-99E0-7CF622FF93FF}"/>
              </a:ext>
            </a:extLst>
          </p:cNvPr>
          <p:cNvGraphicFramePr>
            <a:graphicFrameLocks noGrp="1"/>
          </p:cNvGraphicFramePr>
          <p:nvPr>
            <p:extLst>
              <p:ext uri="{D42A27DB-BD31-4B8C-83A1-F6EECF244321}">
                <p14:modId xmlns:p14="http://schemas.microsoft.com/office/powerpoint/2010/main" val="2904511786"/>
              </p:ext>
            </p:extLst>
          </p:nvPr>
        </p:nvGraphicFramePr>
        <p:xfrm>
          <a:off x="468312" y="1842810"/>
          <a:ext cx="8218487" cy="238252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1797531221"/>
                    </a:ext>
                  </a:extLst>
                </a:gridCol>
              </a:tblGrid>
              <a:tr h="370840">
                <a:tc>
                  <a:txBody>
                    <a:bodyPr/>
                    <a:lstStyle/>
                    <a:p>
                      <a:endParaRPr lang="it-IT" dirty="0"/>
                    </a:p>
                  </a:txBody>
                  <a:tcPr/>
                </a:tc>
                <a:extLst>
                  <a:ext uri="{0D108BD9-81ED-4DB2-BD59-A6C34878D82A}">
                    <a16:rowId xmlns:a16="http://schemas.microsoft.com/office/drawing/2014/main" val="439182641"/>
                  </a:ext>
                </a:extLst>
              </a:tr>
              <a:tr h="370840">
                <a:tc>
                  <a:txBody>
                    <a:bodyPr/>
                    <a:lstStyle/>
                    <a:p>
                      <a:pPr algn="just">
                        <a:buFont typeface="Arial" panose="020B0604020202020204" pitchFamily="34" charset="0"/>
                        <a:buNone/>
                      </a:pPr>
                      <a:r>
                        <a:rPr lang="it-IT" altLang="it-IT" sz="1800" dirty="0">
                          <a:solidFill>
                            <a:schemeClr val="bg1"/>
                          </a:solidFill>
                        </a:rPr>
                        <a:t>La convenzione </a:t>
                      </a:r>
                      <a:r>
                        <a:rPr lang="it-IT" altLang="it-IT" sz="1800" dirty="0" err="1">
                          <a:solidFill>
                            <a:schemeClr val="bg1"/>
                          </a:solidFill>
                        </a:rPr>
                        <a:t>puo</a:t>
                      </a:r>
                      <a:r>
                        <a:rPr lang="it-IT" altLang="it-IT" sz="1800" dirty="0">
                          <a:solidFill>
                            <a:schemeClr val="bg1"/>
                          </a:solidFill>
                        </a:rPr>
                        <a:t>̀ anche essere riferita a </a:t>
                      </a:r>
                      <a:r>
                        <a:rPr lang="it-IT" altLang="it-IT" sz="1800" dirty="0" err="1">
                          <a:solidFill>
                            <a:schemeClr val="bg1"/>
                          </a:solidFill>
                        </a:rPr>
                        <a:t>piu</a:t>
                      </a:r>
                      <a:r>
                        <a:rPr lang="it-IT" altLang="it-IT" sz="1800" dirty="0">
                          <a:solidFill>
                            <a:schemeClr val="bg1"/>
                          </a:solidFill>
                        </a:rPr>
                        <a:t>̀ tirocini da attivare; ha una </a:t>
                      </a:r>
                      <a:r>
                        <a:rPr lang="it-IT" altLang="it-IT" sz="1800" dirty="0" err="1">
                          <a:solidFill>
                            <a:schemeClr val="bg1"/>
                          </a:solidFill>
                        </a:rPr>
                        <a:t>validita</a:t>
                      </a:r>
                      <a:r>
                        <a:rPr lang="it-IT" altLang="it-IT" sz="1800" dirty="0">
                          <a:solidFill>
                            <a:schemeClr val="bg1"/>
                          </a:solidFill>
                        </a:rPr>
                        <a:t>̀ di un anno e conserva i suoi effetti per la durata dei tirocini che sono stati avviati in riferimento alla stessa, anche in caso di proroga. </a:t>
                      </a:r>
                    </a:p>
                    <a:p>
                      <a:pPr algn="just">
                        <a:buFont typeface="Arial" panose="020B0604020202020204" pitchFamily="34" charset="0"/>
                        <a:buNone/>
                      </a:pPr>
                      <a:endParaRPr lang="it-IT" altLang="it-IT" sz="1800" dirty="0">
                        <a:solidFill>
                          <a:schemeClr val="bg1"/>
                        </a:solidFill>
                      </a:endParaRPr>
                    </a:p>
                    <a:p>
                      <a:pPr algn="just">
                        <a:buFont typeface="Arial" panose="020B0604020202020204" pitchFamily="34" charset="0"/>
                        <a:buNone/>
                      </a:pPr>
                      <a:r>
                        <a:rPr lang="it-IT" altLang="it-IT" sz="1800" dirty="0">
                          <a:solidFill>
                            <a:schemeClr val="bg1"/>
                          </a:solidFill>
                        </a:rPr>
                        <a:t>Qualora il soggetto ospitante sia una pubblica amministrazione, la ricerca e la selezione del tirocinante deve essere effettuata con procedure di evidenza pubblica. </a:t>
                      </a:r>
                    </a:p>
                    <a:p>
                      <a:endParaRPr lang="it-IT" dirty="0"/>
                    </a:p>
                  </a:txBody>
                  <a:tcPr/>
                </a:tc>
                <a:extLst>
                  <a:ext uri="{0D108BD9-81ED-4DB2-BD59-A6C34878D82A}">
                    <a16:rowId xmlns:a16="http://schemas.microsoft.com/office/drawing/2014/main" val="4188194317"/>
                  </a:ext>
                </a:extLst>
              </a:tr>
            </a:tbl>
          </a:graphicData>
        </a:graphic>
      </p:graphicFrame>
    </p:spTree>
    <p:extLst>
      <p:ext uri="{BB962C8B-B14F-4D97-AF65-F5344CB8AC3E}">
        <p14:creationId xmlns:p14="http://schemas.microsoft.com/office/powerpoint/2010/main" val="1842497279"/>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272</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7E08D3F6-04BE-4440-91DE-E52D20235ED1}"/>
              </a:ext>
            </a:extLst>
          </p:cNvPr>
          <p:cNvGraphicFramePr>
            <a:graphicFrameLocks noGrp="1"/>
          </p:cNvGraphicFramePr>
          <p:nvPr>
            <p:extLst>
              <p:ext uri="{D42A27DB-BD31-4B8C-83A1-F6EECF244321}">
                <p14:modId xmlns:p14="http://schemas.microsoft.com/office/powerpoint/2010/main" val="2060230070"/>
              </p:ext>
            </p:extLst>
          </p:nvPr>
        </p:nvGraphicFramePr>
        <p:xfrm>
          <a:off x="468313" y="1842810"/>
          <a:ext cx="8352159" cy="2108200"/>
        </p:xfrm>
        <a:graphic>
          <a:graphicData uri="http://schemas.openxmlformats.org/drawingml/2006/table">
            <a:tbl>
              <a:tblPr firstRow="1" bandRow="1">
                <a:tableStyleId>{5C22544A-7EE6-4342-B048-85BDC9FD1C3A}</a:tableStyleId>
              </a:tblPr>
              <a:tblGrid>
                <a:gridCol w="8352159">
                  <a:extLst>
                    <a:ext uri="{9D8B030D-6E8A-4147-A177-3AD203B41FA5}">
                      <a16:colId xmlns:a16="http://schemas.microsoft.com/office/drawing/2014/main" val="2226727225"/>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altLang="it-IT" sz="1800" dirty="0">
                          <a:solidFill>
                            <a:schemeClr val="tx1"/>
                          </a:solidFill>
                        </a:rPr>
                        <a:t>CONTENUTI E MODALITÀ DI PRESENTAZIONE DEL PROGETTO FORMATIVO </a:t>
                      </a:r>
                    </a:p>
                  </a:txBody>
                  <a:tcPr/>
                </a:tc>
                <a:extLst>
                  <a:ext uri="{0D108BD9-81ED-4DB2-BD59-A6C34878D82A}">
                    <a16:rowId xmlns:a16="http://schemas.microsoft.com/office/drawing/2014/main" val="683877479"/>
                  </a:ext>
                </a:extLst>
              </a:tr>
              <a:tr h="370840">
                <a:tc>
                  <a:txBody>
                    <a:bodyPr/>
                    <a:lstStyle/>
                    <a:p>
                      <a:pPr algn="just" eaLnBrk="1" hangingPunct="1">
                        <a:buFont typeface="Arial" panose="020B0604020202020204" pitchFamily="34" charset="0"/>
                        <a:buNone/>
                      </a:pPr>
                      <a:endParaRPr lang="it-IT" altLang="it-IT" sz="1800" dirty="0">
                        <a:solidFill>
                          <a:schemeClr val="bg1"/>
                        </a:solidFill>
                      </a:endParaRPr>
                    </a:p>
                    <a:p>
                      <a:pPr algn="just" eaLnBrk="1" hangingPunct="1">
                        <a:buFont typeface="Arial" panose="020B0604020202020204" pitchFamily="34" charset="0"/>
                        <a:buNone/>
                      </a:pPr>
                      <a:r>
                        <a:rPr lang="it-IT" altLang="it-IT" sz="1800" dirty="0">
                          <a:solidFill>
                            <a:schemeClr val="bg1"/>
                          </a:solidFill>
                        </a:rPr>
                        <a:t>Il tirocinio è avviato sulla base di un progetto redatto e sottoscritto dal soggetto promotore e dal soggetto ospitante. Il progetto </a:t>
                      </a:r>
                      <a:r>
                        <a:rPr lang="it-IT" altLang="it-IT" sz="1800" dirty="0" err="1">
                          <a:solidFill>
                            <a:schemeClr val="bg1"/>
                          </a:solidFill>
                        </a:rPr>
                        <a:t>dovra</a:t>
                      </a:r>
                      <a:r>
                        <a:rPr lang="it-IT" altLang="it-IT" sz="1800" dirty="0">
                          <a:solidFill>
                            <a:schemeClr val="bg1"/>
                          </a:solidFill>
                        </a:rPr>
                        <a:t>̀ essere sottoscritto </a:t>
                      </a:r>
                      <a:r>
                        <a:rPr lang="it-IT" altLang="it-IT" sz="1800" dirty="0" err="1">
                          <a:solidFill>
                            <a:schemeClr val="bg1"/>
                          </a:solidFill>
                        </a:rPr>
                        <a:t>altresiì</a:t>
                      </a:r>
                      <a:r>
                        <a:rPr lang="it-IT" altLang="it-IT" sz="1800" dirty="0">
                          <a:solidFill>
                            <a:schemeClr val="bg1"/>
                          </a:solidFill>
                        </a:rPr>
                        <a:t> dal tirocinante e dai tutor designati per le </a:t>
                      </a:r>
                      <a:r>
                        <a:rPr lang="it-IT" altLang="it-IT" sz="1800" dirty="0" err="1">
                          <a:solidFill>
                            <a:schemeClr val="bg1"/>
                          </a:solidFill>
                        </a:rPr>
                        <a:t>attivita</a:t>
                      </a:r>
                      <a:r>
                        <a:rPr lang="it-IT" altLang="it-IT" sz="1800" dirty="0">
                          <a:solidFill>
                            <a:schemeClr val="bg1"/>
                          </a:solidFill>
                        </a:rPr>
                        <a:t>̀ didattico ‐ organizzative e di affiancamento.</a:t>
                      </a:r>
                    </a:p>
                    <a:p>
                      <a:endParaRPr lang="it-IT" dirty="0"/>
                    </a:p>
                  </a:txBody>
                  <a:tcPr/>
                </a:tc>
                <a:extLst>
                  <a:ext uri="{0D108BD9-81ED-4DB2-BD59-A6C34878D82A}">
                    <a16:rowId xmlns:a16="http://schemas.microsoft.com/office/drawing/2014/main" val="3179563149"/>
                  </a:ext>
                </a:extLst>
              </a:tr>
            </a:tbl>
          </a:graphicData>
        </a:graphic>
      </p:graphicFrame>
    </p:spTree>
    <p:extLst>
      <p:ext uri="{BB962C8B-B14F-4D97-AF65-F5344CB8AC3E}">
        <p14:creationId xmlns:p14="http://schemas.microsoft.com/office/powerpoint/2010/main" val="3437255255"/>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273</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4813D060-BA08-0642-B5EE-647BA45AC6DE}"/>
              </a:ext>
            </a:extLst>
          </p:cNvPr>
          <p:cNvGraphicFramePr>
            <a:graphicFrameLocks noGrp="1"/>
          </p:cNvGraphicFramePr>
          <p:nvPr>
            <p:extLst>
              <p:ext uri="{D42A27DB-BD31-4B8C-83A1-F6EECF244321}">
                <p14:modId xmlns:p14="http://schemas.microsoft.com/office/powerpoint/2010/main" val="1831482390"/>
              </p:ext>
            </p:extLst>
          </p:nvPr>
        </p:nvGraphicFramePr>
        <p:xfrm>
          <a:off x="468313" y="1761173"/>
          <a:ext cx="8218487" cy="238252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2730191759"/>
                    </a:ext>
                  </a:extLst>
                </a:gridCol>
              </a:tblGrid>
              <a:tr h="370840">
                <a:tc>
                  <a:txBody>
                    <a:bodyPr/>
                    <a:lstStyle/>
                    <a:p>
                      <a:endParaRPr lang="it-IT" dirty="0"/>
                    </a:p>
                  </a:txBody>
                  <a:tcPr/>
                </a:tc>
                <a:extLst>
                  <a:ext uri="{0D108BD9-81ED-4DB2-BD59-A6C34878D82A}">
                    <a16:rowId xmlns:a16="http://schemas.microsoft.com/office/drawing/2014/main" val="372262225"/>
                  </a:ext>
                </a:extLst>
              </a:tr>
              <a:tr h="370840">
                <a:tc>
                  <a:txBody>
                    <a:bodyPr/>
                    <a:lstStyle/>
                    <a:p>
                      <a:pPr algn="just" eaLnBrk="1" hangingPunct="1">
                        <a:buFont typeface="Arial" panose="020B0604020202020204" pitchFamily="34" charset="0"/>
                        <a:buNone/>
                        <a:defRPr/>
                      </a:pPr>
                      <a:r>
                        <a:rPr lang="it-IT" sz="1800" dirty="0">
                          <a:solidFill>
                            <a:schemeClr val="bg1"/>
                          </a:solidFill>
                        </a:rPr>
                        <a:t>Il progetto formativo individuale deve essere conforme al format approvato con determina del Dirigente del Servizio Formazione Professionale, e contenere, in ogni caso, i seguenti elementi essenziali: </a:t>
                      </a:r>
                    </a:p>
                    <a:p>
                      <a:pPr marL="342900" indent="-342900" algn="just" eaLnBrk="1" hangingPunct="1">
                        <a:buFont typeface="Arial" panose="020B0604020202020204" pitchFamily="34" charset="0"/>
                        <a:buChar char="•"/>
                        <a:defRPr/>
                      </a:pPr>
                      <a:r>
                        <a:rPr lang="it-IT" sz="1800" dirty="0">
                          <a:solidFill>
                            <a:schemeClr val="bg1"/>
                          </a:solidFill>
                        </a:rPr>
                        <a:t>dati identificativi del tirocinante, del soggetto ospitante, pubblico o privato, del soggetto promotore, </a:t>
                      </a:r>
                      <a:r>
                        <a:rPr lang="it-IT" sz="1800" dirty="0" err="1">
                          <a:solidFill>
                            <a:schemeClr val="bg1"/>
                          </a:solidFill>
                        </a:rPr>
                        <a:t>nonche</a:t>
                      </a:r>
                      <a:r>
                        <a:rPr lang="it-IT" sz="1800" dirty="0">
                          <a:solidFill>
                            <a:schemeClr val="bg1"/>
                          </a:solidFill>
                        </a:rPr>
                        <a:t>́ del tutor responsabile didattico ‐ organizzativo e del tutor aziendale; </a:t>
                      </a:r>
                    </a:p>
                    <a:p>
                      <a:endParaRPr lang="it-IT" dirty="0"/>
                    </a:p>
                  </a:txBody>
                  <a:tcPr/>
                </a:tc>
                <a:extLst>
                  <a:ext uri="{0D108BD9-81ED-4DB2-BD59-A6C34878D82A}">
                    <a16:rowId xmlns:a16="http://schemas.microsoft.com/office/drawing/2014/main" val="572451325"/>
                  </a:ext>
                </a:extLst>
              </a:tr>
            </a:tbl>
          </a:graphicData>
        </a:graphic>
      </p:graphicFrame>
    </p:spTree>
    <p:extLst>
      <p:ext uri="{BB962C8B-B14F-4D97-AF65-F5344CB8AC3E}">
        <p14:creationId xmlns:p14="http://schemas.microsoft.com/office/powerpoint/2010/main" val="1891307292"/>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274</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CFB055BC-FF28-344B-BC0F-00E96D613D4E}"/>
              </a:ext>
            </a:extLst>
          </p:cNvPr>
          <p:cNvGraphicFramePr>
            <a:graphicFrameLocks noGrp="1"/>
          </p:cNvGraphicFramePr>
          <p:nvPr>
            <p:extLst>
              <p:ext uri="{D42A27DB-BD31-4B8C-83A1-F6EECF244321}">
                <p14:modId xmlns:p14="http://schemas.microsoft.com/office/powerpoint/2010/main" val="1338851794"/>
              </p:ext>
            </p:extLst>
          </p:nvPr>
        </p:nvGraphicFramePr>
        <p:xfrm>
          <a:off x="468312" y="1784708"/>
          <a:ext cx="8218487" cy="320548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967810849"/>
                    </a:ext>
                  </a:extLst>
                </a:gridCol>
              </a:tblGrid>
              <a:tr h="370840">
                <a:tc>
                  <a:txBody>
                    <a:bodyPr/>
                    <a:lstStyle/>
                    <a:p>
                      <a:endParaRPr lang="it-IT" dirty="0"/>
                    </a:p>
                  </a:txBody>
                  <a:tcPr/>
                </a:tc>
                <a:extLst>
                  <a:ext uri="{0D108BD9-81ED-4DB2-BD59-A6C34878D82A}">
                    <a16:rowId xmlns:a16="http://schemas.microsoft.com/office/drawing/2014/main" val="3246993949"/>
                  </a:ext>
                </a:extLst>
              </a:tr>
              <a:tr h="370840">
                <a:tc>
                  <a:txBody>
                    <a:bodyPr/>
                    <a:lstStyle/>
                    <a:p>
                      <a:pPr algn="just">
                        <a:buNone/>
                      </a:pPr>
                      <a:r>
                        <a:rPr lang="it-IT" altLang="it-IT" sz="1800" dirty="0">
                          <a:solidFill>
                            <a:schemeClr val="bg1"/>
                          </a:solidFill>
                        </a:rPr>
                        <a:t>- Tipologia di tirocinio, settore di </a:t>
                      </a:r>
                      <a:r>
                        <a:rPr lang="it-IT" altLang="it-IT" sz="1800" dirty="0" err="1">
                          <a:solidFill>
                            <a:schemeClr val="bg1"/>
                          </a:solidFill>
                        </a:rPr>
                        <a:t>attivita</a:t>
                      </a:r>
                      <a:r>
                        <a:rPr lang="it-IT" altLang="it-IT" sz="1800" dirty="0">
                          <a:solidFill>
                            <a:schemeClr val="bg1"/>
                          </a:solidFill>
                        </a:rPr>
                        <a:t>̀ economica del soggetto ospitante (codici di classificazione ATECO), area professionale di riferimento dell’</a:t>
                      </a:r>
                      <a:r>
                        <a:rPr lang="it-IT" altLang="it-IT" sz="1800" dirty="0" err="1">
                          <a:solidFill>
                            <a:schemeClr val="bg1"/>
                          </a:solidFill>
                        </a:rPr>
                        <a:t>attivita</a:t>
                      </a:r>
                      <a:r>
                        <a:rPr lang="it-IT" altLang="it-IT" sz="1800" dirty="0">
                          <a:solidFill>
                            <a:schemeClr val="bg1"/>
                          </a:solidFill>
                        </a:rPr>
                        <a:t>̀ del tirocinio (codici di classificazione CP ISTAT), cono‐ </a:t>
                      </a:r>
                      <a:r>
                        <a:rPr lang="it-IT" altLang="it-IT" sz="1800" dirty="0" err="1">
                          <a:solidFill>
                            <a:schemeClr val="bg1"/>
                          </a:solidFill>
                        </a:rPr>
                        <a:t>scenze</a:t>
                      </a:r>
                      <a:r>
                        <a:rPr lang="it-IT" altLang="it-IT" sz="1800" dirty="0">
                          <a:solidFill>
                            <a:schemeClr val="bg1"/>
                          </a:solidFill>
                        </a:rPr>
                        <a:t> e/o competenze possedute in entrata dal tirocinante, profilo professionale del tutor del soggetto ospitante, sede prevalente di svolgimento, estremi identificativi delle assicurazioni INAIL e </a:t>
                      </a:r>
                      <a:r>
                        <a:rPr lang="it-IT" altLang="it-IT" sz="1800" dirty="0" err="1">
                          <a:solidFill>
                            <a:schemeClr val="bg1"/>
                          </a:solidFill>
                        </a:rPr>
                        <a:t>responsabilita</a:t>
                      </a:r>
                      <a:r>
                        <a:rPr lang="it-IT" altLang="it-IT" sz="1800" dirty="0">
                          <a:solidFill>
                            <a:schemeClr val="bg1"/>
                          </a:solidFill>
                        </a:rPr>
                        <a:t>̀ civile verso terzi, durata e periodo di svolgimento, articolazione oraria giornaliera e settimanale del tirocinio, sussidi didattici e metodologie di apprendimento e di verifica in itinere e finale, importo spettante al tirocinante a titolo di </a:t>
                      </a:r>
                      <a:r>
                        <a:rPr lang="it-IT" altLang="it-IT" sz="1800" dirty="0" err="1">
                          <a:solidFill>
                            <a:schemeClr val="bg1"/>
                          </a:solidFill>
                        </a:rPr>
                        <a:t>indennita</a:t>
                      </a:r>
                      <a:r>
                        <a:rPr lang="it-IT" altLang="it-IT" sz="1800" dirty="0">
                          <a:solidFill>
                            <a:schemeClr val="bg1"/>
                          </a:solidFill>
                        </a:rPr>
                        <a:t>̀ di partecipazione ed eventuali rimborsi per spese sostenute; </a:t>
                      </a:r>
                    </a:p>
                    <a:p>
                      <a:endParaRPr lang="it-IT" dirty="0"/>
                    </a:p>
                  </a:txBody>
                  <a:tcPr/>
                </a:tc>
                <a:extLst>
                  <a:ext uri="{0D108BD9-81ED-4DB2-BD59-A6C34878D82A}">
                    <a16:rowId xmlns:a16="http://schemas.microsoft.com/office/drawing/2014/main" val="3463738314"/>
                  </a:ext>
                </a:extLst>
              </a:tr>
            </a:tbl>
          </a:graphicData>
        </a:graphic>
      </p:graphicFrame>
    </p:spTree>
    <p:extLst>
      <p:ext uri="{BB962C8B-B14F-4D97-AF65-F5344CB8AC3E}">
        <p14:creationId xmlns:p14="http://schemas.microsoft.com/office/powerpoint/2010/main" val="516719889"/>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275</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C29EFEE1-233D-674E-B4BF-844BB242D645}"/>
              </a:ext>
            </a:extLst>
          </p:cNvPr>
          <p:cNvGraphicFramePr>
            <a:graphicFrameLocks noGrp="1"/>
          </p:cNvGraphicFramePr>
          <p:nvPr>
            <p:extLst>
              <p:ext uri="{D42A27DB-BD31-4B8C-83A1-F6EECF244321}">
                <p14:modId xmlns:p14="http://schemas.microsoft.com/office/powerpoint/2010/main" val="1011671470"/>
              </p:ext>
            </p:extLst>
          </p:nvPr>
        </p:nvGraphicFramePr>
        <p:xfrm>
          <a:off x="468312" y="1842810"/>
          <a:ext cx="8218487" cy="265684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1688444293"/>
                    </a:ext>
                  </a:extLst>
                </a:gridCol>
              </a:tblGrid>
              <a:tr h="370840">
                <a:tc>
                  <a:txBody>
                    <a:bodyPr/>
                    <a:lstStyle/>
                    <a:p>
                      <a:endParaRPr lang="it-IT" dirty="0"/>
                    </a:p>
                  </a:txBody>
                  <a:tcPr/>
                </a:tc>
                <a:extLst>
                  <a:ext uri="{0D108BD9-81ED-4DB2-BD59-A6C34878D82A}">
                    <a16:rowId xmlns:a16="http://schemas.microsoft.com/office/drawing/2014/main" val="1879177067"/>
                  </a:ext>
                </a:extLst>
              </a:tr>
              <a:tr h="370840">
                <a:tc>
                  <a:txBody>
                    <a:bodyPr/>
                    <a:lstStyle/>
                    <a:p>
                      <a:pPr marL="457200" indent="-457200" algn="just" eaLnBrk="1" hangingPunct="1">
                        <a:buFont typeface="Arial" panose="020B0604020202020204" pitchFamily="34" charset="0"/>
                        <a:buChar char="•"/>
                        <a:defRPr/>
                      </a:pPr>
                      <a:r>
                        <a:rPr lang="it-IT" sz="1800" dirty="0">
                          <a:solidFill>
                            <a:schemeClr val="bg1"/>
                          </a:solidFill>
                        </a:rPr>
                        <a:t>competenze da acquisire all’esito del per‐ corso formativo con indicazione della figura/profilo professionale di riferimento nel Repertorio regionale approvato con D.G.R. n. 327 del 7 marzo 2013, ovvero tenuto conto della classificazione ISTAT 2011; </a:t>
                      </a:r>
                    </a:p>
                    <a:p>
                      <a:pPr marL="457200" indent="-457200" algn="just" eaLnBrk="1" hangingPunct="1">
                        <a:buFont typeface="Arial" panose="020B0604020202020204" pitchFamily="34" charset="0"/>
                        <a:buChar char="•"/>
                        <a:defRPr/>
                      </a:pPr>
                      <a:r>
                        <a:rPr lang="it-IT" sz="1800" dirty="0">
                          <a:solidFill>
                            <a:schemeClr val="bg1"/>
                          </a:solidFill>
                        </a:rPr>
                        <a:t>diritti e doveri delle parti coinvolte nella attuazione del progetto di tirocinio: tirocinante, tutor del soggetto ospitante e referente o tutor del soggetto promotore. </a:t>
                      </a:r>
                    </a:p>
                    <a:p>
                      <a:endParaRPr lang="it-IT" dirty="0"/>
                    </a:p>
                  </a:txBody>
                  <a:tcPr/>
                </a:tc>
                <a:extLst>
                  <a:ext uri="{0D108BD9-81ED-4DB2-BD59-A6C34878D82A}">
                    <a16:rowId xmlns:a16="http://schemas.microsoft.com/office/drawing/2014/main" val="1764706010"/>
                  </a:ext>
                </a:extLst>
              </a:tr>
            </a:tbl>
          </a:graphicData>
        </a:graphic>
      </p:graphicFrame>
    </p:spTree>
    <p:extLst>
      <p:ext uri="{BB962C8B-B14F-4D97-AF65-F5344CB8AC3E}">
        <p14:creationId xmlns:p14="http://schemas.microsoft.com/office/powerpoint/2010/main" val="3639770740"/>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276</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D0ECC702-ACEC-564D-96C0-038E0FCDCB91}"/>
              </a:ext>
            </a:extLst>
          </p:cNvPr>
          <p:cNvGraphicFramePr>
            <a:graphicFrameLocks noGrp="1"/>
          </p:cNvGraphicFramePr>
          <p:nvPr>
            <p:extLst>
              <p:ext uri="{D42A27DB-BD31-4B8C-83A1-F6EECF244321}">
                <p14:modId xmlns:p14="http://schemas.microsoft.com/office/powerpoint/2010/main" val="1263365284"/>
              </p:ext>
            </p:extLst>
          </p:nvPr>
        </p:nvGraphicFramePr>
        <p:xfrm>
          <a:off x="468313" y="1966596"/>
          <a:ext cx="8218487" cy="347980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2002837069"/>
                    </a:ext>
                  </a:extLst>
                </a:gridCol>
              </a:tblGrid>
              <a:tr h="370840">
                <a:tc>
                  <a:txBody>
                    <a:bodyPr/>
                    <a:lstStyle/>
                    <a:p>
                      <a:endParaRPr lang="it-IT" dirty="0"/>
                    </a:p>
                  </a:txBody>
                  <a:tcPr/>
                </a:tc>
                <a:extLst>
                  <a:ext uri="{0D108BD9-81ED-4DB2-BD59-A6C34878D82A}">
                    <a16:rowId xmlns:a16="http://schemas.microsoft.com/office/drawing/2014/main" val="1602101896"/>
                  </a:ext>
                </a:extLst>
              </a:tr>
              <a:tr h="370840">
                <a:tc>
                  <a:txBody>
                    <a:bodyPr/>
                    <a:lstStyle/>
                    <a:p>
                      <a:pPr algn="just">
                        <a:buFont typeface="Arial" panose="020B0604020202020204" pitchFamily="34" charset="0"/>
                        <a:buNone/>
                      </a:pPr>
                      <a:r>
                        <a:rPr lang="it-IT" altLang="it-IT" sz="1800" dirty="0">
                          <a:solidFill>
                            <a:schemeClr val="bg1"/>
                          </a:solidFill>
                        </a:rPr>
                        <a:t>Nel caso in cui siano destinatari del tirocinio soggetti disabili o in condizioni di svantaggio sociale, </a:t>
                      </a:r>
                      <a:r>
                        <a:rPr lang="it-IT" altLang="it-IT" sz="1800" dirty="0" err="1">
                          <a:solidFill>
                            <a:schemeClr val="bg1"/>
                          </a:solidFill>
                        </a:rPr>
                        <a:t>nonche</a:t>
                      </a:r>
                      <a:r>
                        <a:rPr lang="it-IT" altLang="it-IT" sz="1800" dirty="0">
                          <a:solidFill>
                            <a:schemeClr val="bg1"/>
                          </a:solidFill>
                        </a:rPr>
                        <a:t>́ immigrati, richiedenti asilo o titolari di protezione internazionale, gli obiettivi formativi, le </a:t>
                      </a:r>
                      <a:r>
                        <a:rPr lang="it-IT" altLang="it-IT" sz="1800" dirty="0" err="1">
                          <a:solidFill>
                            <a:schemeClr val="bg1"/>
                          </a:solidFill>
                        </a:rPr>
                        <a:t>attivita</a:t>
                      </a:r>
                      <a:r>
                        <a:rPr lang="it-IT" altLang="it-IT" sz="1800" dirty="0">
                          <a:solidFill>
                            <a:schemeClr val="bg1"/>
                          </a:solidFill>
                        </a:rPr>
                        <a:t>̀ previste e le </a:t>
                      </a:r>
                      <a:r>
                        <a:rPr lang="it-IT" altLang="it-IT" sz="1800" dirty="0" err="1">
                          <a:solidFill>
                            <a:schemeClr val="bg1"/>
                          </a:solidFill>
                        </a:rPr>
                        <a:t>modalita</a:t>
                      </a:r>
                      <a:r>
                        <a:rPr lang="it-IT" altLang="it-IT" sz="1800" dirty="0">
                          <a:solidFill>
                            <a:schemeClr val="bg1"/>
                          </a:solidFill>
                        </a:rPr>
                        <a:t>̀ di svolgimento dovranno tenere conto della particolare condizione di disabilità o di svantaggio sociale in cui versano. </a:t>
                      </a:r>
                    </a:p>
                    <a:p>
                      <a:pPr algn="just">
                        <a:buFont typeface="Arial" panose="020B0604020202020204" pitchFamily="34" charset="0"/>
                        <a:buNone/>
                      </a:pPr>
                      <a:r>
                        <a:rPr lang="it-IT" altLang="it-IT" sz="1800" dirty="0">
                          <a:solidFill>
                            <a:schemeClr val="bg1"/>
                          </a:solidFill>
                        </a:rPr>
                        <a:t>In nessun caso, il progetto </a:t>
                      </a:r>
                      <a:r>
                        <a:rPr lang="it-IT" altLang="it-IT" sz="1800" dirty="0" err="1">
                          <a:solidFill>
                            <a:schemeClr val="bg1"/>
                          </a:solidFill>
                        </a:rPr>
                        <a:t>puo</a:t>
                      </a:r>
                      <a:r>
                        <a:rPr lang="it-IT" altLang="it-IT" sz="1800" dirty="0">
                          <a:solidFill>
                            <a:schemeClr val="bg1"/>
                          </a:solidFill>
                        </a:rPr>
                        <a:t>̀ riferirsi ad atti‐ vità meramente ripetitive ed esecutive, di contenuto elementare, per le quali non è richiesto un periodo formativo. Qualora il tirocinante sia un minore dei diciotto anni, l’</a:t>
                      </a:r>
                      <a:r>
                        <a:rPr lang="it-IT" altLang="it-IT" sz="1800" dirty="0" err="1">
                          <a:solidFill>
                            <a:schemeClr val="bg1"/>
                          </a:solidFill>
                        </a:rPr>
                        <a:t>attivita</a:t>
                      </a:r>
                      <a:r>
                        <a:rPr lang="it-IT" altLang="it-IT" sz="1800" dirty="0">
                          <a:solidFill>
                            <a:schemeClr val="bg1"/>
                          </a:solidFill>
                        </a:rPr>
                        <a:t>̀ formativa </a:t>
                      </a:r>
                      <a:r>
                        <a:rPr lang="it-IT" altLang="it-IT" sz="1800" dirty="0" err="1">
                          <a:solidFill>
                            <a:schemeClr val="bg1"/>
                          </a:solidFill>
                        </a:rPr>
                        <a:t>dovra</a:t>
                      </a:r>
                      <a:r>
                        <a:rPr lang="it-IT" altLang="it-IT" sz="1800" dirty="0">
                          <a:solidFill>
                            <a:schemeClr val="bg1"/>
                          </a:solidFill>
                        </a:rPr>
                        <a:t>̀ essere svolta nel rispetto di quanto previsto dal D. </a:t>
                      </a:r>
                      <a:r>
                        <a:rPr lang="it-IT" altLang="it-IT" sz="1800" dirty="0" err="1">
                          <a:solidFill>
                            <a:schemeClr val="bg1"/>
                          </a:solidFill>
                        </a:rPr>
                        <a:t>Lgs</a:t>
                      </a:r>
                      <a:r>
                        <a:rPr lang="it-IT" altLang="it-IT" sz="1800" dirty="0">
                          <a:solidFill>
                            <a:schemeClr val="bg1"/>
                          </a:solidFill>
                        </a:rPr>
                        <a:t>. n. 345 del 4 agosto 1999 “Attuazione della direttiva 94/33/CE relativa alla protezione dei giovani sul lavoro” e </a:t>
                      </a:r>
                      <a:r>
                        <a:rPr lang="it-IT" altLang="it-IT" sz="1800" dirty="0" err="1">
                          <a:solidFill>
                            <a:schemeClr val="bg1"/>
                          </a:solidFill>
                        </a:rPr>
                        <a:t>ss.mm.ii</a:t>
                      </a:r>
                      <a:r>
                        <a:rPr lang="it-IT" altLang="it-IT" sz="1800" dirty="0">
                          <a:solidFill>
                            <a:schemeClr val="bg1"/>
                          </a:solidFill>
                        </a:rPr>
                        <a:t>. </a:t>
                      </a:r>
                    </a:p>
                    <a:p>
                      <a:endParaRPr lang="it-IT" dirty="0"/>
                    </a:p>
                  </a:txBody>
                  <a:tcPr/>
                </a:tc>
                <a:extLst>
                  <a:ext uri="{0D108BD9-81ED-4DB2-BD59-A6C34878D82A}">
                    <a16:rowId xmlns:a16="http://schemas.microsoft.com/office/drawing/2014/main" val="3804382452"/>
                  </a:ext>
                </a:extLst>
              </a:tr>
            </a:tbl>
          </a:graphicData>
        </a:graphic>
      </p:graphicFrame>
    </p:spTree>
    <p:extLst>
      <p:ext uri="{BB962C8B-B14F-4D97-AF65-F5344CB8AC3E}">
        <p14:creationId xmlns:p14="http://schemas.microsoft.com/office/powerpoint/2010/main" val="3799863347"/>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277</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554EFBE2-FE11-404D-A7B5-25FBE49EF92A}"/>
              </a:ext>
            </a:extLst>
          </p:cNvPr>
          <p:cNvGraphicFramePr>
            <a:graphicFrameLocks noGrp="1"/>
          </p:cNvGraphicFramePr>
          <p:nvPr>
            <p:extLst>
              <p:ext uri="{D42A27DB-BD31-4B8C-83A1-F6EECF244321}">
                <p14:modId xmlns:p14="http://schemas.microsoft.com/office/powerpoint/2010/main" val="2881471210"/>
              </p:ext>
            </p:extLst>
          </p:nvPr>
        </p:nvGraphicFramePr>
        <p:xfrm>
          <a:off x="468313" y="1784708"/>
          <a:ext cx="8218487" cy="210820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745068187"/>
                    </a:ext>
                  </a:extLst>
                </a:gridCol>
              </a:tblGrid>
              <a:tr h="370840">
                <a:tc>
                  <a:txBody>
                    <a:bodyPr/>
                    <a:lstStyle/>
                    <a:p>
                      <a:endParaRPr lang="it-IT" dirty="0"/>
                    </a:p>
                  </a:txBody>
                  <a:tcPr/>
                </a:tc>
                <a:extLst>
                  <a:ext uri="{0D108BD9-81ED-4DB2-BD59-A6C34878D82A}">
                    <a16:rowId xmlns:a16="http://schemas.microsoft.com/office/drawing/2014/main" val="3589865481"/>
                  </a:ext>
                </a:extLst>
              </a:tr>
              <a:tr h="370840">
                <a:tc>
                  <a:txBody>
                    <a:bodyPr/>
                    <a:lstStyle/>
                    <a:p>
                      <a:pPr algn="just">
                        <a:buNone/>
                      </a:pPr>
                      <a:r>
                        <a:rPr lang="it-IT" altLang="it-IT" sz="1800" dirty="0">
                          <a:solidFill>
                            <a:schemeClr val="bg1"/>
                          </a:solidFill>
                        </a:rPr>
                        <a:t>Eventuali variazioni al progetto formativo (cambiamento della sede del tirocinio, variazioni di orario, sostituzione del tutor, ecc.), originariamente definito, devono essere preventivamente concordate tra soggetto promotore e soggetto ospitante, risultare da atto scritto ed essere comunicate al tirocinante. Tali variazioni costituiranno parte integrante del documento progettuale. </a:t>
                      </a:r>
                    </a:p>
                    <a:p>
                      <a:endParaRPr lang="it-IT" dirty="0"/>
                    </a:p>
                  </a:txBody>
                  <a:tcPr/>
                </a:tc>
                <a:extLst>
                  <a:ext uri="{0D108BD9-81ED-4DB2-BD59-A6C34878D82A}">
                    <a16:rowId xmlns:a16="http://schemas.microsoft.com/office/drawing/2014/main" val="1195341357"/>
                  </a:ext>
                </a:extLst>
              </a:tr>
            </a:tbl>
          </a:graphicData>
        </a:graphic>
      </p:graphicFrame>
    </p:spTree>
    <p:extLst>
      <p:ext uri="{BB962C8B-B14F-4D97-AF65-F5344CB8AC3E}">
        <p14:creationId xmlns:p14="http://schemas.microsoft.com/office/powerpoint/2010/main" val="1028006858"/>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278</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F87FCB80-5D93-9E41-9A15-9FBBD561ED4D}"/>
              </a:ext>
            </a:extLst>
          </p:cNvPr>
          <p:cNvGraphicFramePr>
            <a:graphicFrameLocks noGrp="1"/>
          </p:cNvGraphicFramePr>
          <p:nvPr>
            <p:extLst>
              <p:ext uri="{D42A27DB-BD31-4B8C-83A1-F6EECF244321}">
                <p14:modId xmlns:p14="http://schemas.microsoft.com/office/powerpoint/2010/main" val="631572568"/>
              </p:ext>
            </p:extLst>
          </p:nvPr>
        </p:nvGraphicFramePr>
        <p:xfrm>
          <a:off x="484187" y="2060576"/>
          <a:ext cx="8218487" cy="320040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3775909276"/>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800" dirty="0">
                          <a:solidFill>
                            <a:schemeClr val="tx1"/>
                          </a:solidFill>
                        </a:rPr>
                        <a:t>MODALITÀ DI RILASCIO DELLA AUTORIZZAZIONE IN FAVORE DI ISTITUZIONI FORMATIVE PRIVATE SENZA SCOPO DI LUCRO </a:t>
                      </a:r>
                    </a:p>
                    <a:p>
                      <a:endParaRPr lang="it-IT" dirty="0"/>
                    </a:p>
                  </a:txBody>
                  <a:tcPr/>
                </a:tc>
                <a:extLst>
                  <a:ext uri="{0D108BD9-81ED-4DB2-BD59-A6C34878D82A}">
                    <a16:rowId xmlns:a16="http://schemas.microsoft.com/office/drawing/2014/main" val="1021181833"/>
                  </a:ext>
                </a:extLst>
              </a:tr>
              <a:tr h="370840">
                <a:tc>
                  <a:txBody>
                    <a:bodyPr/>
                    <a:lstStyle/>
                    <a:p>
                      <a:pPr algn="just" eaLnBrk="1" hangingPunct="1">
                        <a:buFont typeface="Arial" panose="020B0604020202020204" pitchFamily="34" charset="0"/>
                        <a:buNone/>
                        <a:defRPr/>
                      </a:pPr>
                      <a:r>
                        <a:rPr lang="it-IT" sz="1800" dirty="0">
                          <a:solidFill>
                            <a:schemeClr val="bg1"/>
                          </a:solidFill>
                        </a:rPr>
                        <a:t>Ai fini del rilascio all’autorizzazione a promuovere tirocini, il legale rappresentate dei soggetti di cui all’art. 3, co. 1, </a:t>
                      </a:r>
                      <a:r>
                        <a:rPr lang="it-IT" sz="1800" dirty="0" err="1">
                          <a:solidFill>
                            <a:schemeClr val="bg1"/>
                          </a:solidFill>
                        </a:rPr>
                        <a:t>lett</a:t>
                      </a:r>
                      <a:r>
                        <a:rPr lang="it-IT" sz="1800" dirty="0">
                          <a:solidFill>
                            <a:schemeClr val="bg1"/>
                          </a:solidFill>
                        </a:rPr>
                        <a:t>. h), L.R. n. 23/2013 </a:t>
                      </a:r>
                      <a:r>
                        <a:rPr lang="it-IT" sz="1800" dirty="0" err="1">
                          <a:solidFill>
                            <a:schemeClr val="bg1"/>
                          </a:solidFill>
                        </a:rPr>
                        <a:t>dovra</a:t>
                      </a:r>
                      <a:r>
                        <a:rPr lang="it-IT" sz="1800" dirty="0">
                          <a:solidFill>
                            <a:schemeClr val="bg1"/>
                          </a:solidFill>
                        </a:rPr>
                        <a:t>̀ presentare al Servizio Formazione Professionale apposita istanza, resa nelle forme di cui all’art. 46 e 47 del D.P.R. n. 445/2000, attestante: </a:t>
                      </a:r>
                    </a:p>
                    <a:p>
                      <a:pPr marL="571500" indent="-571500" algn="just" eaLnBrk="1" hangingPunct="1">
                        <a:buFont typeface="Arial" panose="020B0604020202020204" pitchFamily="34" charset="0"/>
                        <a:buChar char="•"/>
                        <a:defRPr/>
                      </a:pPr>
                      <a:r>
                        <a:rPr lang="it-IT" sz="1800" dirty="0">
                          <a:solidFill>
                            <a:schemeClr val="bg1"/>
                          </a:solidFill>
                        </a:rPr>
                        <a:t>l’assenza di stato di fallimento, liquidazione coatta, concordato preventivo o di procedure per la dichiarazione di una delle predette situazioni o di liquidazione volontaria; </a:t>
                      </a:r>
                      <a:endParaRPr lang="it-IT" altLang="it-IT" sz="1800" dirty="0">
                        <a:solidFill>
                          <a:schemeClr val="bg1"/>
                        </a:solidFill>
                        <a:cs typeface="Tahoma" panose="020B0604030504040204" pitchFamily="34" charset="0"/>
                      </a:endParaRPr>
                    </a:p>
                    <a:p>
                      <a:endParaRPr lang="it-IT" dirty="0"/>
                    </a:p>
                  </a:txBody>
                  <a:tcPr/>
                </a:tc>
                <a:extLst>
                  <a:ext uri="{0D108BD9-81ED-4DB2-BD59-A6C34878D82A}">
                    <a16:rowId xmlns:a16="http://schemas.microsoft.com/office/drawing/2014/main" val="2950962517"/>
                  </a:ext>
                </a:extLst>
              </a:tr>
            </a:tbl>
          </a:graphicData>
        </a:graphic>
      </p:graphicFrame>
    </p:spTree>
    <p:extLst>
      <p:ext uri="{BB962C8B-B14F-4D97-AF65-F5344CB8AC3E}">
        <p14:creationId xmlns:p14="http://schemas.microsoft.com/office/powerpoint/2010/main" val="2069294062"/>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279</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
        <p:nvSpPr>
          <p:cNvPr id="8" name="Freccia destra 7">
            <a:extLst>
              <a:ext uri="{FF2B5EF4-FFF2-40B4-BE49-F238E27FC236}">
                <a16:creationId xmlns:a16="http://schemas.microsoft.com/office/drawing/2014/main" id="{3C890E55-C737-834D-93D0-69827535EAE0}"/>
              </a:ext>
            </a:extLst>
          </p:cNvPr>
          <p:cNvSpPr/>
          <p:nvPr/>
        </p:nvSpPr>
        <p:spPr>
          <a:xfrm>
            <a:off x="7380312" y="5373687"/>
            <a:ext cx="977900" cy="4857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graphicFrame>
        <p:nvGraphicFramePr>
          <p:cNvPr id="4" name="Tabella 3">
            <a:extLst>
              <a:ext uri="{FF2B5EF4-FFF2-40B4-BE49-F238E27FC236}">
                <a16:creationId xmlns:a16="http://schemas.microsoft.com/office/drawing/2014/main" id="{E986351C-8BC1-B244-B070-81F0A92CA844}"/>
              </a:ext>
            </a:extLst>
          </p:cNvPr>
          <p:cNvGraphicFramePr>
            <a:graphicFrameLocks noGrp="1"/>
          </p:cNvGraphicFramePr>
          <p:nvPr>
            <p:extLst>
              <p:ext uri="{D42A27DB-BD31-4B8C-83A1-F6EECF244321}">
                <p14:modId xmlns:p14="http://schemas.microsoft.com/office/powerpoint/2010/main" val="719921113"/>
              </p:ext>
            </p:extLst>
          </p:nvPr>
        </p:nvGraphicFramePr>
        <p:xfrm>
          <a:off x="468313" y="1842810"/>
          <a:ext cx="8218487" cy="320548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2711344304"/>
                    </a:ext>
                  </a:extLst>
                </a:gridCol>
              </a:tblGrid>
              <a:tr h="370840">
                <a:tc>
                  <a:txBody>
                    <a:bodyPr/>
                    <a:lstStyle/>
                    <a:p>
                      <a:endParaRPr lang="it-IT" dirty="0"/>
                    </a:p>
                  </a:txBody>
                  <a:tcPr/>
                </a:tc>
                <a:extLst>
                  <a:ext uri="{0D108BD9-81ED-4DB2-BD59-A6C34878D82A}">
                    <a16:rowId xmlns:a16="http://schemas.microsoft.com/office/drawing/2014/main" val="27500044"/>
                  </a:ext>
                </a:extLst>
              </a:tr>
              <a:tr h="370840">
                <a:tc>
                  <a:txBody>
                    <a:bodyPr/>
                    <a:lstStyle/>
                    <a:p>
                      <a:pPr marL="285750" indent="-285750" algn="just">
                        <a:buFont typeface="Arial" panose="020B0604020202020204" pitchFamily="34" charset="0"/>
                        <a:buChar char="•"/>
                      </a:pPr>
                      <a:r>
                        <a:rPr lang="it-IT" altLang="it-IT" sz="1800" dirty="0">
                          <a:solidFill>
                            <a:schemeClr val="bg1"/>
                          </a:solidFill>
                        </a:rPr>
                        <a:t>l’assenza in capo a tutti gli amministratori muniti di potere di rappresentanza di condanne penali, anche non definitive, ivi compresi il decreto penale di condanna e la sen‐ tenza di applicazione della pena su richiesta delle parti </a:t>
                      </a:r>
                      <a:r>
                        <a:rPr lang="it-IT" altLang="it-IT" sz="1800" i="1" dirty="0">
                          <a:solidFill>
                            <a:schemeClr val="bg1"/>
                          </a:solidFill>
                        </a:rPr>
                        <a:t>ex </a:t>
                      </a:r>
                      <a:r>
                        <a:rPr lang="it-IT" altLang="it-IT" sz="1800" dirty="0">
                          <a:solidFill>
                            <a:schemeClr val="bg1"/>
                          </a:solidFill>
                        </a:rPr>
                        <a:t>artt. 444 e ss. c.p.p., per delitti contro il patrimonio, per delitti contro la fede pubblica o contro l’economia pubblica, per il delitto previsto dall’articolo 416‐</a:t>
                      </a:r>
                      <a:r>
                        <a:rPr lang="it-IT" altLang="it-IT" sz="1800" i="1" dirty="0">
                          <a:solidFill>
                            <a:schemeClr val="bg1"/>
                          </a:solidFill>
                        </a:rPr>
                        <a:t>bis </a:t>
                      </a:r>
                      <a:r>
                        <a:rPr lang="it-IT" altLang="it-IT" sz="1800" dirty="0">
                          <a:solidFill>
                            <a:schemeClr val="bg1"/>
                          </a:solidFill>
                        </a:rPr>
                        <a:t>del codice penale, per reati posti in essere in danno di enti pubblici, per delitti non col‐ posi per i quali la legge preveda la pena della reclusione non inferiore nel massimo a tre anni, per delitti o contravvenzioni previsti da leggi dirette alla prevenzione degli infortuni sul lavoro;   </a:t>
                      </a:r>
                      <a:endParaRPr lang="it-IT" altLang="it-IT" sz="2800" dirty="0">
                        <a:solidFill>
                          <a:schemeClr val="bg1"/>
                        </a:solidFill>
                        <a:cs typeface="Tahoma" panose="020B0604030504040204" pitchFamily="34" charset="0"/>
                      </a:endParaRPr>
                    </a:p>
                    <a:p>
                      <a:endParaRPr lang="it-IT" dirty="0"/>
                    </a:p>
                  </a:txBody>
                  <a:tcPr/>
                </a:tc>
                <a:extLst>
                  <a:ext uri="{0D108BD9-81ED-4DB2-BD59-A6C34878D82A}">
                    <a16:rowId xmlns:a16="http://schemas.microsoft.com/office/drawing/2014/main" val="2004538499"/>
                  </a:ext>
                </a:extLst>
              </a:tr>
            </a:tbl>
          </a:graphicData>
        </a:graphic>
      </p:graphicFrame>
    </p:spTree>
    <p:extLst>
      <p:ext uri="{BB962C8B-B14F-4D97-AF65-F5344CB8AC3E}">
        <p14:creationId xmlns:p14="http://schemas.microsoft.com/office/powerpoint/2010/main" val="3341211709"/>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280</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23419FAB-6456-AA43-8301-9E475F0CA249}"/>
              </a:ext>
            </a:extLst>
          </p:cNvPr>
          <p:cNvGraphicFramePr>
            <a:graphicFrameLocks noGrp="1"/>
          </p:cNvGraphicFramePr>
          <p:nvPr>
            <p:extLst>
              <p:ext uri="{D42A27DB-BD31-4B8C-83A1-F6EECF244321}">
                <p14:modId xmlns:p14="http://schemas.microsoft.com/office/powerpoint/2010/main" val="3017387742"/>
              </p:ext>
            </p:extLst>
          </p:nvPr>
        </p:nvGraphicFramePr>
        <p:xfrm>
          <a:off x="468313" y="1761173"/>
          <a:ext cx="8218487" cy="210820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3391155333"/>
                    </a:ext>
                  </a:extLst>
                </a:gridCol>
              </a:tblGrid>
              <a:tr h="370840">
                <a:tc>
                  <a:txBody>
                    <a:bodyPr/>
                    <a:lstStyle/>
                    <a:p>
                      <a:endParaRPr lang="it-IT" dirty="0"/>
                    </a:p>
                  </a:txBody>
                  <a:tcPr/>
                </a:tc>
                <a:extLst>
                  <a:ext uri="{0D108BD9-81ED-4DB2-BD59-A6C34878D82A}">
                    <a16:rowId xmlns:a16="http://schemas.microsoft.com/office/drawing/2014/main" val="922497173"/>
                  </a:ext>
                </a:extLst>
              </a:tr>
              <a:tr h="370840">
                <a:tc>
                  <a:txBody>
                    <a:bodyPr/>
                    <a:lstStyle/>
                    <a:p>
                      <a:pPr marL="285750" indent="-285750" algn="just">
                        <a:buFont typeface="Arial" panose="020B0604020202020204" pitchFamily="34" charset="0"/>
                        <a:buChar char="•"/>
                      </a:pPr>
                      <a:r>
                        <a:rPr lang="it-IT" altLang="it-IT" sz="1800" dirty="0">
                          <a:solidFill>
                            <a:schemeClr val="bg1"/>
                          </a:solidFill>
                        </a:rPr>
                        <a:t>non essere, </a:t>
                      </a:r>
                      <a:r>
                        <a:rPr lang="it-IT" altLang="it-IT" sz="1800" dirty="0" err="1">
                          <a:solidFill>
                            <a:schemeClr val="bg1"/>
                          </a:solidFill>
                        </a:rPr>
                        <a:t>altresi</a:t>
                      </a:r>
                      <a:r>
                        <a:rPr lang="it-IT" altLang="it-IT" sz="1800" dirty="0">
                          <a:solidFill>
                            <a:schemeClr val="bg1"/>
                          </a:solidFill>
                        </a:rPr>
                        <a:t>̀, sottoposti a misure di prevenzione disposte ai sensi della legge 27 dicembre 1956, n. 1423, o della legge 31 maggio 1965, n. 575, o della legge 13 settembre 1982, n. 646, o a sanzioni sostitutive di cui alla legge 24 novembre 1981, n. 689 e </a:t>
                      </a:r>
                      <a:r>
                        <a:rPr lang="it-IT" altLang="it-IT" sz="1800" dirty="0" err="1">
                          <a:solidFill>
                            <a:schemeClr val="bg1"/>
                          </a:solidFill>
                        </a:rPr>
                        <a:t>ss.mm.ii</a:t>
                      </a:r>
                      <a:r>
                        <a:rPr lang="it-IT" altLang="it-IT" sz="1800" dirty="0">
                          <a:solidFill>
                            <a:schemeClr val="bg1"/>
                          </a:solidFill>
                        </a:rPr>
                        <a:t>.; non essere </a:t>
                      </a:r>
                      <a:r>
                        <a:rPr lang="it-IT" altLang="it-IT" sz="1800" dirty="0" err="1">
                          <a:solidFill>
                            <a:schemeClr val="bg1"/>
                          </a:solidFill>
                        </a:rPr>
                        <a:t>altresi</a:t>
                      </a:r>
                      <a:r>
                        <a:rPr lang="it-IT" altLang="it-IT" sz="1800" dirty="0">
                          <a:solidFill>
                            <a:schemeClr val="bg1"/>
                          </a:solidFill>
                        </a:rPr>
                        <a:t>̀ pendente il procedimento volto all’applicazione di una misura di prevenzione; </a:t>
                      </a:r>
                      <a:endParaRPr lang="it-IT" altLang="it-IT" sz="1800" dirty="0">
                        <a:solidFill>
                          <a:schemeClr val="bg1"/>
                        </a:solidFill>
                        <a:cs typeface="Tahoma" panose="020B0604030504040204" pitchFamily="34" charset="0"/>
                      </a:endParaRPr>
                    </a:p>
                    <a:p>
                      <a:endParaRPr lang="it-IT" dirty="0"/>
                    </a:p>
                  </a:txBody>
                  <a:tcPr/>
                </a:tc>
                <a:extLst>
                  <a:ext uri="{0D108BD9-81ED-4DB2-BD59-A6C34878D82A}">
                    <a16:rowId xmlns:a16="http://schemas.microsoft.com/office/drawing/2014/main" val="1495006170"/>
                  </a:ext>
                </a:extLst>
              </a:tr>
            </a:tbl>
          </a:graphicData>
        </a:graphic>
      </p:graphicFrame>
    </p:spTree>
    <p:extLst>
      <p:ext uri="{BB962C8B-B14F-4D97-AF65-F5344CB8AC3E}">
        <p14:creationId xmlns:p14="http://schemas.microsoft.com/office/powerpoint/2010/main" val="651948414"/>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281</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1E153EF3-6C75-CA45-8044-0A812770870D}"/>
              </a:ext>
            </a:extLst>
          </p:cNvPr>
          <p:cNvGraphicFramePr>
            <a:graphicFrameLocks noGrp="1"/>
          </p:cNvGraphicFramePr>
          <p:nvPr>
            <p:extLst>
              <p:ext uri="{D42A27DB-BD31-4B8C-83A1-F6EECF244321}">
                <p14:modId xmlns:p14="http://schemas.microsoft.com/office/powerpoint/2010/main" val="1923191308"/>
              </p:ext>
            </p:extLst>
          </p:nvPr>
        </p:nvGraphicFramePr>
        <p:xfrm>
          <a:off x="468312" y="1842810"/>
          <a:ext cx="8218487" cy="265684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2957374380"/>
                    </a:ext>
                  </a:extLst>
                </a:gridCol>
              </a:tblGrid>
              <a:tr h="370840">
                <a:tc>
                  <a:txBody>
                    <a:bodyPr/>
                    <a:lstStyle/>
                    <a:p>
                      <a:endParaRPr lang="it-IT" dirty="0"/>
                    </a:p>
                  </a:txBody>
                  <a:tcPr/>
                </a:tc>
                <a:extLst>
                  <a:ext uri="{0D108BD9-81ED-4DB2-BD59-A6C34878D82A}">
                    <a16:rowId xmlns:a16="http://schemas.microsoft.com/office/drawing/2014/main" val="2294804184"/>
                  </a:ext>
                </a:extLst>
              </a:tr>
              <a:tr h="370840">
                <a:tc>
                  <a:txBody>
                    <a:bodyPr/>
                    <a:lstStyle/>
                    <a:p>
                      <a:pPr marL="285750" indent="-285750" algn="ctr">
                        <a:buFont typeface="Arial" panose="020B0604020202020204" pitchFamily="34" charset="0"/>
                        <a:buChar char="•"/>
                      </a:pPr>
                      <a:r>
                        <a:rPr lang="it-IT" altLang="it-IT" sz="1800" dirty="0">
                          <a:solidFill>
                            <a:schemeClr val="bg1"/>
                          </a:solidFill>
                        </a:rPr>
                        <a:t>il rispetto degli obblighi concernenti il pagamento delle imposte e delle tasse; </a:t>
                      </a:r>
                    </a:p>
                    <a:p>
                      <a:pPr marL="285750" indent="-285750" algn="just">
                        <a:buFont typeface="Arial" panose="020B0604020202020204" pitchFamily="34" charset="0"/>
                        <a:buChar char="•"/>
                      </a:pPr>
                      <a:r>
                        <a:rPr lang="it-IT" altLang="it-IT" sz="1800" dirty="0">
                          <a:solidFill>
                            <a:schemeClr val="bg1"/>
                          </a:solidFill>
                        </a:rPr>
                        <a:t> il rispetto della normativa in materia di diritto al lavoro dei disabili, </a:t>
                      </a:r>
                      <a:r>
                        <a:rPr lang="it-IT" altLang="it-IT" sz="1800" dirty="0" err="1">
                          <a:solidFill>
                            <a:schemeClr val="bg1"/>
                          </a:solidFill>
                        </a:rPr>
                        <a:t>nonche</a:t>
                      </a:r>
                      <a:r>
                        <a:rPr lang="it-IT" altLang="it-IT" sz="1800" dirty="0">
                          <a:solidFill>
                            <a:schemeClr val="bg1"/>
                          </a:solidFill>
                        </a:rPr>
                        <a:t>́ in materia di salute e sicurezza sui luoghi di lavoro; </a:t>
                      </a:r>
                    </a:p>
                    <a:p>
                      <a:pPr marL="285750" indent="-285750" algn="just">
                        <a:buFont typeface="Arial" panose="020B0604020202020204" pitchFamily="34" charset="0"/>
                        <a:buChar char="•"/>
                      </a:pPr>
                      <a:r>
                        <a:rPr lang="it-IT" altLang="it-IT" sz="1800" dirty="0">
                          <a:solidFill>
                            <a:schemeClr val="bg1"/>
                          </a:solidFill>
                        </a:rPr>
                        <a:t> l’applicazione integrale degli accordi e con‐ tratti collettivi nazionali, territoriali e aziendali, sottoscritti dalle organizzazioni sindacali comparativamente </a:t>
                      </a:r>
                      <a:r>
                        <a:rPr lang="it-IT" altLang="it-IT" sz="1800" dirty="0" err="1">
                          <a:solidFill>
                            <a:schemeClr val="bg1"/>
                          </a:solidFill>
                        </a:rPr>
                        <a:t>piu</a:t>
                      </a:r>
                      <a:r>
                        <a:rPr lang="it-IT" altLang="it-IT" sz="1800" dirty="0">
                          <a:solidFill>
                            <a:schemeClr val="bg1"/>
                          </a:solidFill>
                        </a:rPr>
                        <a:t>̀ rappresentative e la normativa vigente sull’attuazione del principio di </a:t>
                      </a:r>
                      <a:r>
                        <a:rPr lang="it-IT" altLang="it-IT" sz="1800" dirty="0" err="1">
                          <a:solidFill>
                            <a:schemeClr val="bg1"/>
                          </a:solidFill>
                        </a:rPr>
                        <a:t>parita</a:t>
                      </a:r>
                      <a:r>
                        <a:rPr lang="it-IT" altLang="it-IT" sz="1800" dirty="0">
                          <a:solidFill>
                            <a:schemeClr val="bg1"/>
                          </a:solidFill>
                        </a:rPr>
                        <a:t>̀ di genere; </a:t>
                      </a:r>
                    </a:p>
                    <a:p>
                      <a:endParaRPr lang="it-IT" dirty="0"/>
                    </a:p>
                  </a:txBody>
                  <a:tcPr/>
                </a:tc>
                <a:extLst>
                  <a:ext uri="{0D108BD9-81ED-4DB2-BD59-A6C34878D82A}">
                    <a16:rowId xmlns:a16="http://schemas.microsoft.com/office/drawing/2014/main" val="1360657923"/>
                  </a:ext>
                </a:extLst>
              </a:tr>
            </a:tbl>
          </a:graphicData>
        </a:graphic>
      </p:graphicFrame>
    </p:spTree>
    <p:extLst>
      <p:ext uri="{BB962C8B-B14F-4D97-AF65-F5344CB8AC3E}">
        <p14:creationId xmlns:p14="http://schemas.microsoft.com/office/powerpoint/2010/main" val="1836884134"/>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282</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856243AF-9A5C-464E-9ABB-4A98914F9568}"/>
              </a:ext>
            </a:extLst>
          </p:cNvPr>
          <p:cNvGraphicFramePr>
            <a:graphicFrameLocks noGrp="1"/>
          </p:cNvGraphicFramePr>
          <p:nvPr>
            <p:extLst>
              <p:ext uri="{D42A27DB-BD31-4B8C-83A1-F6EECF244321}">
                <p14:modId xmlns:p14="http://schemas.microsoft.com/office/powerpoint/2010/main" val="3859291541"/>
              </p:ext>
            </p:extLst>
          </p:nvPr>
        </p:nvGraphicFramePr>
        <p:xfrm>
          <a:off x="468313" y="1850532"/>
          <a:ext cx="8218487" cy="293116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1837968863"/>
                    </a:ext>
                  </a:extLst>
                </a:gridCol>
              </a:tblGrid>
              <a:tr h="370840">
                <a:tc>
                  <a:txBody>
                    <a:bodyPr/>
                    <a:lstStyle/>
                    <a:p>
                      <a:endParaRPr lang="it-IT" dirty="0"/>
                    </a:p>
                  </a:txBody>
                  <a:tcPr/>
                </a:tc>
                <a:extLst>
                  <a:ext uri="{0D108BD9-81ED-4DB2-BD59-A6C34878D82A}">
                    <a16:rowId xmlns:a16="http://schemas.microsoft.com/office/drawing/2014/main" val="2586529330"/>
                  </a:ext>
                </a:extLst>
              </a:tr>
              <a:tr h="370840">
                <a:tc>
                  <a:txBody>
                    <a:bodyPr/>
                    <a:lstStyle/>
                    <a:p>
                      <a:pPr marL="285750" indent="-285750" algn="ctr">
                        <a:buFont typeface="Arial" panose="020B0604020202020204" pitchFamily="34" charset="0"/>
                        <a:buChar char="•"/>
                      </a:pPr>
                      <a:r>
                        <a:rPr lang="it-IT" altLang="it-IT" sz="1800" dirty="0">
                          <a:solidFill>
                            <a:schemeClr val="bg1"/>
                          </a:solidFill>
                        </a:rPr>
                        <a:t>il rispetto delle disposizioni in materia di autorizzazione al trattamento dei dati per‐ sonali; </a:t>
                      </a:r>
                    </a:p>
                    <a:p>
                      <a:pPr marL="285750" indent="-285750" algn="just">
                        <a:buFont typeface="Arial" panose="020B0604020202020204" pitchFamily="34" charset="0"/>
                        <a:buChar char="•"/>
                      </a:pPr>
                      <a:r>
                        <a:rPr lang="it-IT" altLang="it-IT" sz="1800" dirty="0">
                          <a:solidFill>
                            <a:schemeClr val="bg1"/>
                          </a:solidFill>
                        </a:rPr>
                        <a:t> il possesso di sede operativa ubicata nel territorio regionale, la cui </a:t>
                      </a:r>
                      <a:r>
                        <a:rPr lang="it-IT" altLang="it-IT" sz="1800" dirty="0" err="1">
                          <a:solidFill>
                            <a:schemeClr val="bg1"/>
                          </a:solidFill>
                        </a:rPr>
                        <a:t>disponibilita</a:t>
                      </a:r>
                      <a:r>
                        <a:rPr lang="it-IT" altLang="it-IT" sz="1800" dirty="0">
                          <a:solidFill>
                            <a:schemeClr val="bg1"/>
                          </a:solidFill>
                        </a:rPr>
                        <a:t>̀ sia giuridicamente riconducibile al soggetto richiedente, dotata di un locale e attrezzature informatiche idonee allo svolgimento delle </a:t>
                      </a:r>
                      <a:r>
                        <a:rPr lang="it-IT" altLang="it-IT" sz="1800" dirty="0" err="1">
                          <a:solidFill>
                            <a:schemeClr val="bg1"/>
                          </a:solidFill>
                        </a:rPr>
                        <a:t>attivita</a:t>
                      </a:r>
                      <a:r>
                        <a:rPr lang="it-IT" altLang="it-IT" sz="1800" dirty="0">
                          <a:solidFill>
                            <a:schemeClr val="bg1"/>
                          </a:solidFill>
                        </a:rPr>
                        <a:t>̀ per cui viene richiesta autorizzazione; </a:t>
                      </a:r>
                    </a:p>
                    <a:p>
                      <a:pPr marL="285750" indent="-285750" algn="just">
                        <a:buFont typeface="Arial" panose="020B0604020202020204" pitchFamily="34" charset="0"/>
                        <a:buChar char="•"/>
                      </a:pPr>
                      <a:r>
                        <a:rPr lang="it-IT" altLang="it-IT" sz="1800" dirty="0">
                          <a:solidFill>
                            <a:schemeClr val="bg1"/>
                          </a:solidFill>
                        </a:rPr>
                        <a:t> la </a:t>
                      </a:r>
                      <a:r>
                        <a:rPr lang="it-IT" altLang="it-IT" sz="1800" dirty="0" err="1">
                          <a:solidFill>
                            <a:schemeClr val="bg1"/>
                          </a:solidFill>
                        </a:rPr>
                        <a:t>conformita</a:t>
                      </a:r>
                      <a:r>
                        <a:rPr lang="it-IT" altLang="it-IT" sz="1800" dirty="0">
                          <a:solidFill>
                            <a:schemeClr val="bg1"/>
                          </a:solidFill>
                        </a:rPr>
                        <a:t>̀ della sede operativa alle norme di legge in materia di edilizia, di igiene e sicurezza, </a:t>
                      </a:r>
                      <a:r>
                        <a:rPr lang="it-IT" altLang="it-IT" sz="1800" dirty="0" err="1">
                          <a:solidFill>
                            <a:schemeClr val="bg1"/>
                          </a:solidFill>
                        </a:rPr>
                        <a:t>accessibilita</a:t>
                      </a:r>
                      <a:r>
                        <a:rPr lang="it-IT" altLang="it-IT" sz="1800" dirty="0">
                          <a:solidFill>
                            <a:schemeClr val="bg1"/>
                          </a:solidFill>
                        </a:rPr>
                        <a:t>̀ per i disabili; </a:t>
                      </a:r>
                      <a:endParaRPr lang="it-IT" altLang="it-IT" sz="1800" dirty="0">
                        <a:solidFill>
                          <a:schemeClr val="bg1"/>
                        </a:solidFill>
                        <a:cs typeface="Tahoma" panose="020B0604030504040204" pitchFamily="34" charset="0"/>
                      </a:endParaRPr>
                    </a:p>
                    <a:p>
                      <a:endParaRPr lang="it-IT" dirty="0"/>
                    </a:p>
                  </a:txBody>
                  <a:tcPr/>
                </a:tc>
                <a:extLst>
                  <a:ext uri="{0D108BD9-81ED-4DB2-BD59-A6C34878D82A}">
                    <a16:rowId xmlns:a16="http://schemas.microsoft.com/office/drawing/2014/main" val="2692019063"/>
                  </a:ext>
                </a:extLst>
              </a:tr>
            </a:tbl>
          </a:graphicData>
        </a:graphic>
      </p:graphicFrame>
    </p:spTree>
    <p:extLst>
      <p:ext uri="{BB962C8B-B14F-4D97-AF65-F5344CB8AC3E}">
        <p14:creationId xmlns:p14="http://schemas.microsoft.com/office/powerpoint/2010/main" val="2731089316"/>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283</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altLang="it-IT" sz="2400" dirty="0">
              <a:solidFill>
                <a:schemeClr val="bg1"/>
              </a:solidFill>
              <a:cs typeface="Tahoma" panose="020B0604030504040204" pitchFamily="34" charset="0"/>
            </a:endParaRPr>
          </a:p>
          <a:p>
            <a:pPr algn="just">
              <a:buNone/>
            </a:pPr>
            <a:endParaRPr lang="it-IT" altLang="it-IT" sz="2400" dirty="0">
              <a:solidFill>
                <a:schemeClr val="bg1"/>
              </a:solidFill>
              <a:cs typeface="Tahoma" panose="020B0604030504040204" pitchFamily="34" charset="0"/>
            </a:endParaRPr>
          </a:p>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
        <p:nvSpPr>
          <p:cNvPr id="8" name="Freccia destra 7">
            <a:extLst>
              <a:ext uri="{FF2B5EF4-FFF2-40B4-BE49-F238E27FC236}">
                <a16:creationId xmlns:a16="http://schemas.microsoft.com/office/drawing/2014/main" id="{F672310F-50B5-0340-B1C6-F4075453C597}"/>
              </a:ext>
            </a:extLst>
          </p:cNvPr>
          <p:cNvSpPr/>
          <p:nvPr/>
        </p:nvSpPr>
        <p:spPr>
          <a:xfrm>
            <a:off x="5219700" y="3933825"/>
            <a:ext cx="1914525" cy="6477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graphicFrame>
        <p:nvGraphicFramePr>
          <p:cNvPr id="4" name="Tabella 3">
            <a:extLst>
              <a:ext uri="{FF2B5EF4-FFF2-40B4-BE49-F238E27FC236}">
                <a16:creationId xmlns:a16="http://schemas.microsoft.com/office/drawing/2014/main" id="{BA9C6648-0412-C04C-BDAA-85928F17276B}"/>
              </a:ext>
            </a:extLst>
          </p:cNvPr>
          <p:cNvGraphicFramePr>
            <a:graphicFrameLocks noGrp="1"/>
          </p:cNvGraphicFramePr>
          <p:nvPr>
            <p:extLst>
              <p:ext uri="{D42A27DB-BD31-4B8C-83A1-F6EECF244321}">
                <p14:modId xmlns:p14="http://schemas.microsoft.com/office/powerpoint/2010/main" val="1037941417"/>
              </p:ext>
            </p:extLst>
          </p:nvPr>
        </p:nvGraphicFramePr>
        <p:xfrm>
          <a:off x="468313" y="1842810"/>
          <a:ext cx="8218487" cy="155956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252116447"/>
                    </a:ext>
                  </a:extLst>
                </a:gridCol>
              </a:tblGrid>
              <a:tr h="370840">
                <a:tc>
                  <a:txBody>
                    <a:bodyPr/>
                    <a:lstStyle/>
                    <a:p>
                      <a:endParaRPr lang="it-IT" dirty="0"/>
                    </a:p>
                  </a:txBody>
                  <a:tcPr/>
                </a:tc>
                <a:extLst>
                  <a:ext uri="{0D108BD9-81ED-4DB2-BD59-A6C34878D82A}">
                    <a16:rowId xmlns:a16="http://schemas.microsoft.com/office/drawing/2014/main" val="3061873529"/>
                  </a:ext>
                </a:extLst>
              </a:tr>
              <a:tr h="370840">
                <a:tc>
                  <a:txBody>
                    <a:bodyPr/>
                    <a:lstStyle/>
                    <a:p>
                      <a:pPr algn="just">
                        <a:buNone/>
                      </a:pPr>
                      <a:r>
                        <a:rPr lang="it-IT" altLang="it-IT" sz="1800" dirty="0">
                          <a:solidFill>
                            <a:schemeClr val="bg1"/>
                          </a:solidFill>
                        </a:rPr>
                        <a:t>la presenza di una figura professionale di comprovata esperienza, con contratto di lavoro stipulato direttamente con il soggetto che chiede l’autorizzazione, che garantisca: l’accoglienza e l’informazione degli utenti; la diagnosi dei fabbisogni; </a:t>
                      </a:r>
                    </a:p>
                    <a:p>
                      <a:endParaRPr lang="it-IT" dirty="0"/>
                    </a:p>
                  </a:txBody>
                  <a:tcPr/>
                </a:tc>
                <a:extLst>
                  <a:ext uri="{0D108BD9-81ED-4DB2-BD59-A6C34878D82A}">
                    <a16:rowId xmlns:a16="http://schemas.microsoft.com/office/drawing/2014/main" val="2476092235"/>
                  </a:ext>
                </a:extLst>
              </a:tr>
            </a:tbl>
          </a:graphicData>
        </a:graphic>
      </p:graphicFrame>
    </p:spTree>
    <p:extLst>
      <p:ext uri="{BB962C8B-B14F-4D97-AF65-F5344CB8AC3E}">
        <p14:creationId xmlns:p14="http://schemas.microsoft.com/office/powerpoint/2010/main" val="654381613"/>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284</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EFBBA131-062F-DC4E-818B-9B2BCDF53DFC}"/>
              </a:ext>
            </a:extLst>
          </p:cNvPr>
          <p:cNvGraphicFramePr>
            <a:graphicFrameLocks noGrp="1"/>
          </p:cNvGraphicFramePr>
          <p:nvPr>
            <p:extLst>
              <p:ext uri="{D42A27DB-BD31-4B8C-83A1-F6EECF244321}">
                <p14:modId xmlns:p14="http://schemas.microsoft.com/office/powerpoint/2010/main" val="2586959924"/>
              </p:ext>
            </p:extLst>
          </p:nvPr>
        </p:nvGraphicFramePr>
        <p:xfrm>
          <a:off x="468313" y="1761173"/>
          <a:ext cx="8218487" cy="293116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370653195"/>
                    </a:ext>
                  </a:extLst>
                </a:gridCol>
              </a:tblGrid>
              <a:tr h="370840">
                <a:tc>
                  <a:txBody>
                    <a:bodyPr/>
                    <a:lstStyle/>
                    <a:p>
                      <a:endParaRPr lang="it-IT" dirty="0"/>
                    </a:p>
                  </a:txBody>
                  <a:tcPr/>
                </a:tc>
                <a:extLst>
                  <a:ext uri="{0D108BD9-81ED-4DB2-BD59-A6C34878D82A}">
                    <a16:rowId xmlns:a16="http://schemas.microsoft.com/office/drawing/2014/main" val="1847409512"/>
                  </a:ext>
                </a:extLst>
              </a:tr>
              <a:tr h="370840">
                <a:tc>
                  <a:txBody>
                    <a:bodyPr/>
                    <a:lstStyle/>
                    <a:p>
                      <a:pPr algn="just">
                        <a:buNone/>
                      </a:pPr>
                      <a:r>
                        <a:rPr lang="it-IT" altLang="it-IT" sz="1800" dirty="0">
                          <a:solidFill>
                            <a:schemeClr val="bg1"/>
                          </a:solidFill>
                        </a:rPr>
                        <a:t>l’analisi delle esperienze formative, professionali e personali degli utenti; l’individuazione personalizzata delle </a:t>
                      </a:r>
                      <a:r>
                        <a:rPr lang="it-IT" altLang="it-IT" sz="1800" dirty="0" err="1">
                          <a:solidFill>
                            <a:schemeClr val="bg1"/>
                          </a:solidFill>
                        </a:rPr>
                        <a:t>opportunita</a:t>
                      </a:r>
                      <a:r>
                        <a:rPr lang="it-IT" altLang="it-IT" sz="1800" dirty="0">
                          <a:solidFill>
                            <a:schemeClr val="bg1"/>
                          </a:solidFill>
                        </a:rPr>
                        <a:t>̀ orientative, formative e di inserimento; l’identificazione delle competenze individuali e degli interessi professionali valorizzabili in relazione alle </a:t>
                      </a:r>
                      <a:r>
                        <a:rPr lang="it-IT" altLang="it-IT" sz="1800" dirty="0" err="1">
                          <a:solidFill>
                            <a:schemeClr val="bg1"/>
                          </a:solidFill>
                        </a:rPr>
                        <a:t>opportunita</a:t>
                      </a:r>
                      <a:r>
                        <a:rPr lang="it-IT" altLang="it-IT" sz="1800" dirty="0">
                          <a:solidFill>
                            <a:schemeClr val="bg1"/>
                          </a:solidFill>
                        </a:rPr>
                        <a:t>̀ esterne; la predisposizione di un progetto formativo personale, verificabile e completo nei suoi elementi (obiettivo, tempi, azioni, interlocutori, risorse); il monitoraggio delle azioni intraprese e la valutazione della loro efficacia in </a:t>
                      </a:r>
                      <a:r>
                        <a:rPr lang="it-IT" altLang="it-IT" sz="1800" dirty="0" err="1">
                          <a:solidFill>
                            <a:schemeClr val="bg1"/>
                          </a:solidFill>
                        </a:rPr>
                        <a:t>conformita</a:t>
                      </a:r>
                      <a:r>
                        <a:rPr lang="it-IT" altLang="it-IT" sz="1800" dirty="0">
                          <a:solidFill>
                            <a:schemeClr val="bg1"/>
                          </a:solidFill>
                        </a:rPr>
                        <a:t>̀ al progetto formativo e i conseguenti adempimenti. </a:t>
                      </a:r>
                    </a:p>
                    <a:p>
                      <a:endParaRPr lang="it-IT" dirty="0"/>
                    </a:p>
                  </a:txBody>
                  <a:tcPr/>
                </a:tc>
                <a:extLst>
                  <a:ext uri="{0D108BD9-81ED-4DB2-BD59-A6C34878D82A}">
                    <a16:rowId xmlns:a16="http://schemas.microsoft.com/office/drawing/2014/main" val="1933075564"/>
                  </a:ext>
                </a:extLst>
              </a:tr>
            </a:tbl>
          </a:graphicData>
        </a:graphic>
      </p:graphicFrame>
    </p:spTree>
    <p:extLst>
      <p:ext uri="{BB962C8B-B14F-4D97-AF65-F5344CB8AC3E}">
        <p14:creationId xmlns:p14="http://schemas.microsoft.com/office/powerpoint/2010/main" val="3986346852"/>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285</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288E54A6-00A6-294A-A503-EED79B26FBDC}"/>
              </a:ext>
            </a:extLst>
          </p:cNvPr>
          <p:cNvGraphicFramePr>
            <a:graphicFrameLocks noGrp="1"/>
          </p:cNvGraphicFramePr>
          <p:nvPr>
            <p:extLst>
              <p:ext uri="{D42A27DB-BD31-4B8C-83A1-F6EECF244321}">
                <p14:modId xmlns:p14="http://schemas.microsoft.com/office/powerpoint/2010/main" val="3668570681"/>
              </p:ext>
            </p:extLst>
          </p:nvPr>
        </p:nvGraphicFramePr>
        <p:xfrm>
          <a:off x="468313" y="1858010"/>
          <a:ext cx="8218487" cy="293116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919706886"/>
                    </a:ext>
                  </a:extLst>
                </a:gridCol>
              </a:tblGrid>
              <a:tr h="370840">
                <a:tc>
                  <a:txBody>
                    <a:bodyPr/>
                    <a:lstStyle/>
                    <a:p>
                      <a:endParaRPr lang="it-IT" dirty="0"/>
                    </a:p>
                  </a:txBody>
                  <a:tcPr/>
                </a:tc>
                <a:extLst>
                  <a:ext uri="{0D108BD9-81ED-4DB2-BD59-A6C34878D82A}">
                    <a16:rowId xmlns:a16="http://schemas.microsoft.com/office/drawing/2014/main" val="3085040739"/>
                  </a:ext>
                </a:extLst>
              </a:tr>
              <a:tr h="370840">
                <a:tc>
                  <a:txBody>
                    <a:bodyPr/>
                    <a:lstStyle/>
                    <a:p>
                      <a:pPr algn="just">
                        <a:buNone/>
                      </a:pPr>
                      <a:r>
                        <a:rPr lang="it-IT" altLang="it-IT" sz="1800" dirty="0">
                          <a:solidFill>
                            <a:schemeClr val="bg1"/>
                          </a:solidFill>
                        </a:rPr>
                        <a:t>All’istanza </a:t>
                      </a:r>
                      <a:r>
                        <a:rPr lang="it-IT" altLang="it-IT" sz="1800" dirty="0" err="1">
                          <a:solidFill>
                            <a:schemeClr val="bg1"/>
                          </a:solidFill>
                        </a:rPr>
                        <a:t>dovra</a:t>
                      </a:r>
                      <a:r>
                        <a:rPr lang="it-IT" altLang="it-IT" sz="1800" dirty="0">
                          <a:solidFill>
                            <a:schemeClr val="bg1"/>
                          </a:solidFill>
                        </a:rPr>
                        <a:t>̀ essere allegato l’atto costitutivo e lo Statuto vigente, comprovanti la coerenza della natura giuridica e delle </a:t>
                      </a:r>
                      <a:r>
                        <a:rPr lang="it-IT" altLang="it-IT" sz="1800" dirty="0" err="1">
                          <a:solidFill>
                            <a:schemeClr val="bg1"/>
                          </a:solidFill>
                        </a:rPr>
                        <a:t>finalita</a:t>
                      </a:r>
                      <a:r>
                        <a:rPr lang="it-IT" altLang="it-IT" sz="1800" dirty="0">
                          <a:solidFill>
                            <a:schemeClr val="bg1"/>
                          </a:solidFill>
                        </a:rPr>
                        <a:t>̀ statutarie del richiedente. </a:t>
                      </a:r>
                    </a:p>
                    <a:p>
                      <a:pPr algn="just" eaLnBrk="1" hangingPunct="1">
                        <a:buFont typeface="Arial" panose="020B0604020202020204" pitchFamily="34" charset="0"/>
                        <a:buNone/>
                      </a:pPr>
                      <a:endParaRPr lang="it-IT" altLang="it-IT" sz="1800" dirty="0">
                        <a:solidFill>
                          <a:schemeClr val="bg1"/>
                        </a:solidFill>
                      </a:endParaRPr>
                    </a:p>
                    <a:p>
                      <a:pPr algn="just">
                        <a:buFont typeface="Arial" panose="020B0604020202020204" pitchFamily="34" charset="0"/>
                        <a:buNone/>
                      </a:pPr>
                      <a:r>
                        <a:rPr lang="it-IT" altLang="it-IT" sz="1800" dirty="0">
                          <a:solidFill>
                            <a:schemeClr val="bg1"/>
                          </a:solidFill>
                        </a:rPr>
                        <a:t>Il venir meno dei requisiti suindicati e/o l’inosservanza delle normative summenzionate, accertate a seguito di verifiche, comporteranno la revoca dell’autorizzazione. </a:t>
                      </a:r>
                    </a:p>
                    <a:p>
                      <a:pPr algn="just">
                        <a:buFont typeface="Arial" panose="020B0604020202020204" pitchFamily="34" charset="0"/>
                        <a:buNone/>
                      </a:pPr>
                      <a:r>
                        <a:rPr lang="it-IT" altLang="it-IT" sz="1800" dirty="0">
                          <a:solidFill>
                            <a:schemeClr val="bg1"/>
                          </a:solidFill>
                        </a:rPr>
                        <a:t>Le procedure di inoltro dell’istanza, congiuntamente ai documenti summenzionati, saranno rese note dal Servizio Formazione Professionale attraverso il sito istituzionale. </a:t>
                      </a:r>
                    </a:p>
                    <a:p>
                      <a:endParaRPr lang="it-IT" dirty="0"/>
                    </a:p>
                  </a:txBody>
                  <a:tcPr/>
                </a:tc>
                <a:extLst>
                  <a:ext uri="{0D108BD9-81ED-4DB2-BD59-A6C34878D82A}">
                    <a16:rowId xmlns:a16="http://schemas.microsoft.com/office/drawing/2014/main" val="2452304723"/>
                  </a:ext>
                </a:extLst>
              </a:tr>
            </a:tbl>
          </a:graphicData>
        </a:graphic>
      </p:graphicFrame>
    </p:spTree>
    <p:extLst>
      <p:ext uri="{BB962C8B-B14F-4D97-AF65-F5344CB8AC3E}">
        <p14:creationId xmlns:p14="http://schemas.microsoft.com/office/powerpoint/2010/main" val="2425243358"/>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286</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3EC4C210-83A7-D04A-883B-C4783EBABC20}"/>
              </a:ext>
            </a:extLst>
          </p:cNvPr>
          <p:cNvGraphicFramePr>
            <a:graphicFrameLocks noGrp="1"/>
          </p:cNvGraphicFramePr>
          <p:nvPr>
            <p:extLst>
              <p:ext uri="{D42A27DB-BD31-4B8C-83A1-F6EECF244321}">
                <p14:modId xmlns:p14="http://schemas.microsoft.com/office/powerpoint/2010/main" val="3845928648"/>
              </p:ext>
            </p:extLst>
          </p:nvPr>
        </p:nvGraphicFramePr>
        <p:xfrm>
          <a:off x="468312" y="1850532"/>
          <a:ext cx="8218487" cy="293116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1005115352"/>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altLang="it-IT" sz="1800" dirty="0">
                          <a:solidFill>
                            <a:schemeClr val="tx1"/>
                          </a:solidFill>
                        </a:rPr>
                        <a:t>AVVIO DEL TIROCINIO</a:t>
                      </a:r>
                    </a:p>
                  </a:txBody>
                  <a:tcPr/>
                </a:tc>
                <a:extLst>
                  <a:ext uri="{0D108BD9-81ED-4DB2-BD59-A6C34878D82A}">
                    <a16:rowId xmlns:a16="http://schemas.microsoft.com/office/drawing/2014/main" val="3058086110"/>
                  </a:ext>
                </a:extLst>
              </a:tr>
              <a:tr h="370840">
                <a:tc>
                  <a:txBody>
                    <a:bodyPr/>
                    <a:lstStyle/>
                    <a:p>
                      <a:pPr algn="just" eaLnBrk="1" hangingPunct="1">
                        <a:buFont typeface="Arial" panose="020B0604020202020204" pitchFamily="34" charset="0"/>
                        <a:buNone/>
                      </a:pPr>
                      <a:r>
                        <a:rPr lang="it-IT" altLang="it-IT" sz="1800" dirty="0">
                          <a:solidFill>
                            <a:schemeClr val="bg1"/>
                          </a:solidFill>
                        </a:rPr>
                        <a:t>Prima di avviare il tirocinio, il soggetto ospitante è tenuto ad adempiere agli obblighi di legge in materia di comunicazioni obbligatorie, assicura‐ zione contro gli infortuni e le malattie professionali e assicurazione per la </a:t>
                      </a:r>
                      <a:r>
                        <a:rPr lang="it-IT" altLang="it-IT" sz="1800" dirty="0" err="1">
                          <a:solidFill>
                            <a:schemeClr val="bg1"/>
                          </a:solidFill>
                        </a:rPr>
                        <a:t>responsabilita</a:t>
                      </a:r>
                      <a:r>
                        <a:rPr lang="it-IT" altLang="it-IT" sz="1800" dirty="0">
                          <a:solidFill>
                            <a:schemeClr val="bg1"/>
                          </a:solidFill>
                        </a:rPr>
                        <a:t>̀ civile verso terzi; provvede, </a:t>
                      </a:r>
                      <a:r>
                        <a:rPr lang="it-IT" altLang="it-IT" sz="1800" dirty="0" err="1">
                          <a:solidFill>
                            <a:schemeClr val="bg1"/>
                          </a:solidFill>
                        </a:rPr>
                        <a:t>altresi</a:t>
                      </a:r>
                      <a:r>
                        <a:rPr lang="it-IT" altLang="it-IT" sz="1800" dirty="0">
                          <a:solidFill>
                            <a:schemeClr val="bg1"/>
                          </a:solidFill>
                        </a:rPr>
                        <a:t>̀, ad inserire il progetto formativo all’interno del sistema SINTESI o altro sistema informativo adottato dalla Regione. La comunicazione obbligatoria è, altresì, dovuta nei casi di proroga del tirocinio o interruzione anticipata dello stesso. La verifica dell’adempimento dei predetti obblighi spetta al soggetto promotore, per il tramite del tutor responsabile didattico ‐ organizzativo. </a:t>
                      </a:r>
                    </a:p>
                    <a:p>
                      <a:endParaRPr lang="it-IT" dirty="0"/>
                    </a:p>
                  </a:txBody>
                  <a:tcPr/>
                </a:tc>
                <a:extLst>
                  <a:ext uri="{0D108BD9-81ED-4DB2-BD59-A6C34878D82A}">
                    <a16:rowId xmlns:a16="http://schemas.microsoft.com/office/drawing/2014/main" val="2790652867"/>
                  </a:ext>
                </a:extLst>
              </a:tr>
            </a:tbl>
          </a:graphicData>
        </a:graphic>
      </p:graphicFrame>
    </p:spTree>
    <p:extLst>
      <p:ext uri="{BB962C8B-B14F-4D97-AF65-F5344CB8AC3E}">
        <p14:creationId xmlns:p14="http://schemas.microsoft.com/office/powerpoint/2010/main" val="2057950882"/>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287</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9F938581-9BAF-884E-B292-88F2FC17AF8A}"/>
              </a:ext>
            </a:extLst>
          </p:cNvPr>
          <p:cNvGraphicFramePr>
            <a:graphicFrameLocks noGrp="1"/>
          </p:cNvGraphicFramePr>
          <p:nvPr>
            <p:extLst>
              <p:ext uri="{D42A27DB-BD31-4B8C-83A1-F6EECF244321}">
                <p14:modId xmlns:p14="http://schemas.microsoft.com/office/powerpoint/2010/main" val="3279947383"/>
              </p:ext>
            </p:extLst>
          </p:nvPr>
        </p:nvGraphicFramePr>
        <p:xfrm>
          <a:off x="468313" y="1988840"/>
          <a:ext cx="8218487" cy="238252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1195023123"/>
                    </a:ext>
                  </a:extLst>
                </a:gridCol>
              </a:tblGrid>
              <a:tr h="370840">
                <a:tc>
                  <a:txBody>
                    <a:bodyPr/>
                    <a:lstStyle/>
                    <a:p>
                      <a:endParaRPr lang="it-IT" dirty="0"/>
                    </a:p>
                  </a:txBody>
                  <a:tcPr/>
                </a:tc>
                <a:extLst>
                  <a:ext uri="{0D108BD9-81ED-4DB2-BD59-A6C34878D82A}">
                    <a16:rowId xmlns:a16="http://schemas.microsoft.com/office/drawing/2014/main" val="777758021"/>
                  </a:ext>
                </a:extLst>
              </a:tr>
              <a:tr h="370840">
                <a:tc>
                  <a:txBody>
                    <a:bodyPr/>
                    <a:lstStyle/>
                    <a:p>
                      <a:pPr algn="just">
                        <a:buNone/>
                      </a:pPr>
                      <a:r>
                        <a:rPr lang="it-IT" altLang="it-IT" sz="1800" dirty="0">
                          <a:solidFill>
                            <a:schemeClr val="bg1"/>
                          </a:solidFill>
                        </a:rPr>
                        <a:t>Il soggetto ospitante fornisce al tirocinante, nella fase di avvio del tirocinio e in qualsiasi momento si renda necessario, adeguata informazione e formazione relativa agli obblighi previsti in materia di salute e sicurezza sui luoghi di lavoro ai sensi del D. </a:t>
                      </a:r>
                      <a:r>
                        <a:rPr lang="it-IT" altLang="it-IT" sz="1800" dirty="0" err="1">
                          <a:solidFill>
                            <a:schemeClr val="bg1"/>
                          </a:solidFill>
                        </a:rPr>
                        <a:t>Lgs</a:t>
                      </a:r>
                      <a:r>
                        <a:rPr lang="it-IT" altLang="it-IT" sz="1800" dirty="0">
                          <a:solidFill>
                            <a:schemeClr val="bg1"/>
                          </a:solidFill>
                        </a:rPr>
                        <a:t>. n. 81/2008 “Attuazione dell’articolo 1 della legge 3 agosto 2007, n. 123, in materia di tutela della salute e della sicurezza nei luoghi di lavoro” e </a:t>
                      </a:r>
                      <a:r>
                        <a:rPr lang="it-IT" altLang="it-IT" sz="1800" dirty="0" err="1">
                          <a:solidFill>
                            <a:schemeClr val="bg1"/>
                          </a:solidFill>
                        </a:rPr>
                        <a:t>ss.mm.ii</a:t>
                      </a:r>
                      <a:r>
                        <a:rPr lang="it-IT" altLang="it-IT" sz="1800" dirty="0">
                          <a:solidFill>
                            <a:schemeClr val="bg1"/>
                          </a:solidFill>
                        </a:rPr>
                        <a:t>., </a:t>
                      </a:r>
                      <a:r>
                        <a:rPr lang="it-IT" altLang="it-IT" sz="1800" dirty="0" err="1">
                          <a:solidFill>
                            <a:schemeClr val="bg1"/>
                          </a:solidFill>
                        </a:rPr>
                        <a:t>nonche</a:t>
                      </a:r>
                      <a:r>
                        <a:rPr lang="it-IT" altLang="it-IT" sz="1800" dirty="0">
                          <a:solidFill>
                            <a:schemeClr val="bg1"/>
                          </a:solidFill>
                        </a:rPr>
                        <a:t>́ dei regolamenti aziendali laddove esistenti. </a:t>
                      </a:r>
                      <a:endParaRPr lang="it-IT" altLang="it-IT" sz="1800" dirty="0">
                        <a:solidFill>
                          <a:schemeClr val="bg1"/>
                        </a:solidFill>
                        <a:cs typeface="Tahoma" panose="020B0604030504040204" pitchFamily="34" charset="0"/>
                      </a:endParaRPr>
                    </a:p>
                    <a:p>
                      <a:endParaRPr lang="it-IT" dirty="0"/>
                    </a:p>
                  </a:txBody>
                  <a:tcPr/>
                </a:tc>
                <a:extLst>
                  <a:ext uri="{0D108BD9-81ED-4DB2-BD59-A6C34878D82A}">
                    <a16:rowId xmlns:a16="http://schemas.microsoft.com/office/drawing/2014/main" val="2242633711"/>
                  </a:ext>
                </a:extLst>
              </a:tr>
            </a:tbl>
          </a:graphicData>
        </a:graphic>
      </p:graphicFrame>
    </p:spTree>
    <p:extLst>
      <p:ext uri="{BB962C8B-B14F-4D97-AF65-F5344CB8AC3E}">
        <p14:creationId xmlns:p14="http://schemas.microsoft.com/office/powerpoint/2010/main" val="3445186053"/>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288</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5CA089AE-56D8-7F44-8E22-EA7BC0D33C74}"/>
              </a:ext>
            </a:extLst>
          </p:cNvPr>
          <p:cNvGraphicFramePr>
            <a:graphicFrameLocks noGrp="1"/>
          </p:cNvGraphicFramePr>
          <p:nvPr>
            <p:extLst>
              <p:ext uri="{D42A27DB-BD31-4B8C-83A1-F6EECF244321}">
                <p14:modId xmlns:p14="http://schemas.microsoft.com/office/powerpoint/2010/main" val="2332273808"/>
              </p:ext>
            </p:extLst>
          </p:nvPr>
        </p:nvGraphicFramePr>
        <p:xfrm>
          <a:off x="468312" y="1842810"/>
          <a:ext cx="8218487" cy="183388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3281541052"/>
                    </a:ext>
                  </a:extLst>
                </a:gridCol>
              </a:tblGrid>
              <a:tr h="370840">
                <a:tc>
                  <a:txBody>
                    <a:bodyPr/>
                    <a:lstStyle/>
                    <a:p>
                      <a:endParaRPr lang="it-IT" dirty="0"/>
                    </a:p>
                  </a:txBody>
                  <a:tcPr/>
                </a:tc>
                <a:extLst>
                  <a:ext uri="{0D108BD9-81ED-4DB2-BD59-A6C34878D82A}">
                    <a16:rowId xmlns:a16="http://schemas.microsoft.com/office/drawing/2014/main" val="2958903118"/>
                  </a:ext>
                </a:extLst>
              </a:tr>
              <a:tr h="370840">
                <a:tc>
                  <a:txBody>
                    <a:bodyPr/>
                    <a:lstStyle/>
                    <a:p>
                      <a:pPr algn="just">
                        <a:buNone/>
                      </a:pPr>
                      <a:r>
                        <a:rPr lang="it-IT" altLang="it-IT" sz="1800" dirty="0">
                          <a:solidFill>
                            <a:schemeClr val="bg1"/>
                          </a:solidFill>
                        </a:rPr>
                        <a:t>Entro cinque giorni dall’avvio del percorso formativo, il soggetto promotore ne dà comunicazione, trasmettendo convenzione e progetto formativo, alle </a:t>
                      </a:r>
                      <a:r>
                        <a:rPr lang="it-IT" altLang="it-IT" sz="1800" dirty="0" err="1">
                          <a:solidFill>
                            <a:schemeClr val="bg1"/>
                          </a:solidFill>
                        </a:rPr>
                        <a:t>r.s.a</a:t>
                      </a:r>
                      <a:r>
                        <a:rPr lang="it-IT" altLang="it-IT" sz="1800" dirty="0">
                          <a:solidFill>
                            <a:schemeClr val="bg1"/>
                          </a:solidFill>
                        </a:rPr>
                        <a:t>/</a:t>
                      </a:r>
                      <a:r>
                        <a:rPr lang="it-IT" altLang="it-IT" sz="1800" dirty="0" err="1">
                          <a:solidFill>
                            <a:schemeClr val="bg1"/>
                          </a:solidFill>
                        </a:rPr>
                        <a:t>r.s.u</a:t>
                      </a:r>
                      <a:r>
                        <a:rPr lang="it-IT" altLang="it-IT" sz="1800" dirty="0">
                          <a:solidFill>
                            <a:schemeClr val="bg1"/>
                          </a:solidFill>
                        </a:rPr>
                        <a:t>. o, in mancanza, alle strutture sindacali territoriali di categoria, </a:t>
                      </a:r>
                      <a:r>
                        <a:rPr lang="it-IT" altLang="it-IT" sz="1800" dirty="0" err="1">
                          <a:solidFill>
                            <a:schemeClr val="bg1"/>
                          </a:solidFill>
                        </a:rPr>
                        <a:t>nonche</a:t>
                      </a:r>
                      <a:r>
                        <a:rPr lang="it-IT" altLang="it-IT" sz="1800" dirty="0">
                          <a:solidFill>
                            <a:schemeClr val="bg1"/>
                          </a:solidFill>
                        </a:rPr>
                        <a:t>́ alla Direzione Territoriale del lavoro competente per territorio. </a:t>
                      </a:r>
                    </a:p>
                    <a:p>
                      <a:endParaRPr lang="it-IT" dirty="0"/>
                    </a:p>
                  </a:txBody>
                  <a:tcPr/>
                </a:tc>
                <a:extLst>
                  <a:ext uri="{0D108BD9-81ED-4DB2-BD59-A6C34878D82A}">
                    <a16:rowId xmlns:a16="http://schemas.microsoft.com/office/drawing/2014/main" val="3414287900"/>
                  </a:ext>
                </a:extLst>
              </a:tr>
            </a:tbl>
          </a:graphicData>
        </a:graphic>
      </p:graphicFrame>
    </p:spTree>
    <p:extLst>
      <p:ext uri="{BB962C8B-B14F-4D97-AF65-F5344CB8AC3E}">
        <p14:creationId xmlns:p14="http://schemas.microsoft.com/office/powerpoint/2010/main" val="3734380821"/>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289</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133EF01A-312E-F34E-955B-0263B918E477}"/>
              </a:ext>
            </a:extLst>
          </p:cNvPr>
          <p:cNvGraphicFramePr>
            <a:graphicFrameLocks noGrp="1"/>
          </p:cNvGraphicFramePr>
          <p:nvPr>
            <p:extLst>
              <p:ext uri="{D42A27DB-BD31-4B8C-83A1-F6EECF244321}">
                <p14:modId xmlns:p14="http://schemas.microsoft.com/office/powerpoint/2010/main" val="2634140508"/>
              </p:ext>
            </p:extLst>
          </p:nvPr>
        </p:nvGraphicFramePr>
        <p:xfrm>
          <a:off x="468312" y="1784708"/>
          <a:ext cx="8218487" cy="183388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3109955819"/>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altLang="it-IT" sz="1800" dirty="0">
                          <a:solidFill>
                            <a:schemeClr val="tx1"/>
                          </a:solidFill>
                        </a:rPr>
                        <a:t>TUTORATO</a:t>
                      </a:r>
                    </a:p>
                  </a:txBody>
                  <a:tcPr/>
                </a:tc>
                <a:extLst>
                  <a:ext uri="{0D108BD9-81ED-4DB2-BD59-A6C34878D82A}">
                    <a16:rowId xmlns:a16="http://schemas.microsoft.com/office/drawing/2014/main" val="4004411083"/>
                  </a:ext>
                </a:extLst>
              </a:tr>
              <a:tr h="370840">
                <a:tc>
                  <a:txBody>
                    <a:bodyPr/>
                    <a:lstStyle/>
                    <a:p>
                      <a:pPr algn="just" eaLnBrk="1" hangingPunct="1">
                        <a:buFont typeface="Arial" panose="020B0604020202020204" pitchFamily="34" charset="0"/>
                        <a:buNone/>
                      </a:pPr>
                      <a:endParaRPr lang="it-IT" altLang="it-IT" sz="1800" dirty="0">
                        <a:solidFill>
                          <a:schemeClr val="bg1"/>
                        </a:solidFill>
                      </a:endParaRPr>
                    </a:p>
                    <a:p>
                      <a:pPr algn="just" eaLnBrk="1" hangingPunct="1">
                        <a:buFont typeface="Arial" panose="020B0604020202020204" pitchFamily="34" charset="0"/>
                        <a:buNone/>
                      </a:pPr>
                      <a:r>
                        <a:rPr lang="it-IT" altLang="it-IT" sz="1800" dirty="0">
                          <a:solidFill>
                            <a:schemeClr val="bg1"/>
                          </a:solidFill>
                        </a:rPr>
                        <a:t>Il soggetto promotore ed il soggetto ospitante procedono rispettivamente alla designazione del tutor responsabile didattico‐organizzativo e del tutor aziendale con funzione di affiancamento del tirocinante. </a:t>
                      </a:r>
                    </a:p>
                    <a:p>
                      <a:endParaRPr lang="it-IT" dirty="0"/>
                    </a:p>
                  </a:txBody>
                  <a:tcPr/>
                </a:tc>
                <a:extLst>
                  <a:ext uri="{0D108BD9-81ED-4DB2-BD59-A6C34878D82A}">
                    <a16:rowId xmlns:a16="http://schemas.microsoft.com/office/drawing/2014/main" val="1450897951"/>
                  </a:ext>
                </a:extLst>
              </a:tr>
            </a:tbl>
          </a:graphicData>
        </a:graphic>
      </p:graphicFrame>
    </p:spTree>
    <p:extLst>
      <p:ext uri="{BB962C8B-B14F-4D97-AF65-F5344CB8AC3E}">
        <p14:creationId xmlns:p14="http://schemas.microsoft.com/office/powerpoint/2010/main" val="1583690523"/>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290</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C5B934EE-E004-2143-921F-9EED193A3705}"/>
              </a:ext>
            </a:extLst>
          </p:cNvPr>
          <p:cNvGraphicFramePr>
            <a:graphicFrameLocks noGrp="1"/>
          </p:cNvGraphicFramePr>
          <p:nvPr>
            <p:extLst>
              <p:ext uri="{D42A27DB-BD31-4B8C-83A1-F6EECF244321}">
                <p14:modId xmlns:p14="http://schemas.microsoft.com/office/powerpoint/2010/main" val="3057384076"/>
              </p:ext>
            </p:extLst>
          </p:nvPr>
        </p:nvGraphicFramePr>
        <p:xfrm>
          <a:off x="539552" y="1858010"/>
          <a:ext cx="8147248" cy="2656840"/>
        </p:xfrm>
        <a:graphic>
          <a:graphicData uri="http://schemas.openxmlformats.org/drawingml/2006/table">
            <a:tbl>
              <a:tblPr firstRow="1" bandRow="1">
                <a:tableStyleId>{5C22544A-7EE6-4342-B048-85BDC9FD1C3A}</a:tableStyleId>
              </a:tblPr>
              <a:tblGrid>
                <a:gridCol w="8147248">
                  <a:extLst>
                    <a:ext uri="{9D8B030D-6E8A-4147-A177-3AD203B41FA5}">
                      <a16:colId xmlns:a16="http://schemas.microsoft.com/office/drawing/2014/main" val="2425796129"/>
                    </a:ext>
                  </a:extLst>
                </a:gridCol>
              </a:tblGrid>
              <a:tr h="370840">
                <a:tc>
                  <a:txBody>
                    <a:bodyPr/>
                    <a:lstStyle/>
                    <a:p>
                      <a:endParaRPr lang="it-IT" dirty="0"/>
                    </a:p>
                  </a:txBody>
                  <a:tcPr/>
                </a:tc>
                <a:extLst>
                  <a:ext uri="{0D108BD9-81ED-4DB2-BD59-A6C34878D82A}">
                    <a16:rowId xmlns:a16="http://schemas.microsoft.com/office/drawing/2014/main" val="1822444300"/>
                  </a:ext>
                </a:extLst>
              </a:tr>
              <a:tr h="370840">
                <a:tc>
                  <a:txBody>
                    <a:bodyPr/>
                    <a:lstStyle/>
                    <a:p>
                      <a:pPr algn="just">
                        <a:buNone/>
                      </a:pPr>
                      <a:r>
                        <a:rPr lang="it-IT" altLang="it-IT" sz="1800" dirty="0">
                          <a:solidFill>
                            <a:schemeClr val="bg1"/>
                          </a:solidFill>
                        </a:rPr>
                        <a:t>Il soggetto ospitante individua il tutor con funzioni di affiancamento tra i lavoratori alle proprie dipendenze; nel caso in cui il soggetto ospitante sia privo di dipendenti, il tutor aziendale coincide, fermo restando il possesso di adeguate competenze professionali, con il titolare dell’impresa o un amministratore, un socio o un familiare coadiuvante. Spetta, in ogni caso, al soggetto promotore verificare il possesso, da parte del tutor aziendale, delle competenze professionali richieste per il persegui‐ mento degli obiettivi formativi individuati nel progetto individuale. </a:t>
                      </a:r>
                    </a:p>
                    <a:p>
                      <a:endParaRPr lang="it-IT" dirty="0"/>
                    </a:p>
                  </a:txBody>
                  <a:tcPr/>
                </a:tc>
                <a:extLst>
                  <a:ext uri="{0D108BD9-81ED-4DB2-BD59-A6C34878D82A}">
                    <a16:rowId xmlns:a16="http://schemas.microsoft.com/office/drawing/2014/main" val="1831237695"/>
                  </a:ext>
                </a:extLst>
              </a:tr>
            </a:tbl>
          </a:graphicData>
        </a:graphic>
      </p:graphicFrame>
    </p:spTree>
    <p:extLst>
      <p:ext uri="{BB962C8B-B14F-4D97-AF65-F5344CB8AC3E}">
        <p14:creationId xmlns:p14="http://schemas.microsoft.com/office/powerpoint/2010/main" val="1307069936"/>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291</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6A73BBD7-4ADD-DE4C-B8E5-A1B8EEFF25E1}"/>
              </a:ext>
            </a:extLst>
          </p:cNvPr>
          <p:cNvGraphicFramePr>
            <a:graphicFrameLocks noGrp="1"/>
          </p:cNvGraphicFramePr>
          <p:nvPr>
            <p:extLst>
              <p:ext uri="{D42A27DB-BD31-4B8C-83A1-F6EECF244321}">
                <p14:modId xmlns:p14="http://schemas.microsoft.com/office/powerpoint/2010/main" val="1485845559"/>
              </p:ext>
            </p:extLst>
          </p:nvPr>
        </p:nvGraphicFramePr>
        <p:xfrm>
          <a:off x="539326" y="2060576"/>
          <a:ext cx="8218487" cy="265176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3963355285"/>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altLang="it-IT" sz="1800" dirty="0">
                          <a:solidFill>
                            <a:schemeClr val="tx1"/>
                          </a:solidFill>
                        </a:rPr>
                        <a:t>CARATTERISTICHE E COMPITI</a:t>
                      </a:r>
                      <a:br>
                        <a:rPr lang="it-IT" altLang="it-IT" sz="1800" dirty="0">
                          <a:solidFill>
                            <a:schemeClr val="tx1"/>
                          </a:solidFill>
                        </a:rPr>
                      </a:br>
                      <a:r>
                        <a:rPr lang="it-IT" altLang="it-IT" sz="1800" dirty="0">
                          <a:solidFill>
                            <a:schemeClr val="tx1"/>
                          </a:solidFill>
                        </a:rPr>
                        <a:t>DEL TUTOR DEL SOGGETTO PROMOTORE</a:t>
                      </a:r>
                    </a:p>
                  </a:txBody>
                  <a:tcPr/>
                </a:tc>
                <a:extLst>
                  <a:ext uri="{0D108BD9-81ED-4DB2-BD59-A6C34878D82A}">
                    <a16:rowId xmlns:a16="http://schemas.microsoft.com/office/drawing/2014/main" val="2948369332"/>
                  </a:ext>
                </a:extLst>
              </a:tr>
              <a:tr h="370840">
                <a:tc>
                  <a:txBody>
                    <a:bodyPr/>
                    <a:lstStyle/>
                    <a:p>
                      <a:pPr algn="just" eaLnBrk="1" hangingPunct="1">
                        <a:buFont typeface="Arial" panose="020B0604020202020204" pitchFamily="34" charset="0"/>
                        <a:buNone/>
                      </a:pPr>
                      <a:r>
                        <a:rPr lang="it-IT" altLang="it-IT" sz="1800" dirty="0">
                          <a:solidFill>
                            <a:schemeClr val="bg1"/>
                          </a:solidFill>
                        </a:rPr>
                        <a:t>Il tutor designato dal soggetto promotore ha il compito di accompagnare il tirocinante durante l’esperienza formativa ed è il garante del raggiungi‐ mento degli obiettivi formativi. A tal fine spetta al tutor responsabile didattico ‐ organizzativo: </a:t>
                      </a:r>
                    </a:p>
                    <a:p>
                      <a:pPr algn="just" eaLnBrk="1" hangingPunct="1">
                        <a:buFont typeface="Arial" panose="020B0604020202020204" pitchFamily="34" charset="0"/>
                        <a:buNone/>
                      </a:pPr>
                      <a:endParaRPr lang="it-IT" altLang="it-IT" sz="1800" dirty="0">
                        <a:solidFill>
                          <a:schemeClr val="bg1"/>
                        </a:solidFill>
                      </a:endParaRPr>
                    </a:p>
                    <a:p>
                      <a:pPr algn="just">
                        <a:buFont typeface="Arial" panose="020B0604020202020204" pitchFamily="34" charset="0"/>
                        <a:buNone/>
                      </a:pPr>
                      <a:r>
                        <a:rPr lang="it-IT" altLang="it-IT" sz="1800" dirty="0">
                          <a:solidFill>
                            <a:schemeClr val="bg1"/>
                          </a:solidFill>
                        </a:rPr>
                        <a:t>a) collaborare alla stesura del progetto formativo del tirocinante, previa verifica delle conoscenze e/o competenze di cui è in possesso il tirocinante al momento dell’avvio; </a:t>
                      </a:r>
                    </a:p>
                    <a:p>
                      <a:endParaRPr lang="it-IT" dirty="0"/>
                    </a:p>
                  </a:txBody>
                  <a:tcPr/>
                </a:tc>
                <a:extLst>
                  <a:ext uri="{0D108BD9-81ED-4DB2-BD59-A6C34878D82A}">
                    <a16:rowId xmlns:a16="http://schemas.microsoft.com/office/drawing/2014/main" val="1809010502"/>
                  </a:ext>
                </a:extLst>
              </a:tr>
            </a:tbl>
          </a:graphicData>
        </a:graphic>
      </p:graphicFrame>
    </p:spTree>
    <p:extLst>
      <p:ext uri="{BB962C8B-B14F-4D97-AF65-F5344CB8AC3E}">
        <p14:creationId xmlns:p14="http://schemas.microsoft.com/office/powerpoint/2010/main" val="3828913120"/>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292</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3556273F-AF64-9547-99D2-1A2D228BDADC}"/>
              </a:ext>
            </a:extLst>
          </p:cNvPr>
          <p:cNvGraphicFramePr>
            <a:graphicFrameLocks noGrp="1"/>
          </p:cNvGraphicFramePr>
          <p:nvPr>
            <p:extLst>
              <p:ext uri="{D42A27DB-BD31-4B8C-83A1-F6EECF244321}">
                <p14:modId xmlns:p14="http://schemas.microsoft.com/office/powerpoint/2010/main" val="1407173610"/>
              </p:ext>
            </p:extLst>
          </p:nvPr>
        </p:nvGraphicFramePr>
        <p:xfrm>
          <a:off x="468313" y="1787248"/>
          <a:ext cx="8218487" cy="237744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1022039413"/>
                    </a:ext>
                  </a:extLst>
                </a:gridCol>
              </a:tblGrid>
              <a:tr h="139040">
                <a:tc>
                  <a:txBody>
                    <a:bodyPr/>
                    <a:lstStyle/>
                    <a:p>
                      <a:endParaRPr lang="it-IT" dirty="0"/>
                    </a:p>
                  </a:txBody>
                  <a:tcPr/>
                </a:tc>
                <a:extLst>
                  <a:ext uri="{0D108BD9-81ED-4DB2-BD59-A6C34878D82A}">
                    <a16:rowId xmlns:a16="http://schemas.microsoft.com/office/drawing/2014/main" val="1042906437"/>
                  </a:ext>
                </a:extLst>
              </a:tr>
              <a:tr h="370840">
                <a:tc>
                  <a:txBody>
                    <a:bodyPr/>
                    <a:lstStyle/>
                    <a:p>
                      <a:pPr algn="just">
                        <a:buNone/>
                      </a:pPr>
                      <a:r>
                        <a:rPr lang="it-IT" altLang="it-IT" sz="1800" dirty="0">
                          <a:solidFill>
                            <a:schemeClr val="bg1"/>
                          </a:solidFill>
                        </a:rPr>
                        <a:t>b)  coordinare l’organizzazione e supervisionare l’attuazione del percorso formativo, in </a:t>
                      </a:r>
                      <a:r>
                        <a:rPr lang="it-IT" altLang="it-IT" sz="1800" dirty="0" err="1">
                          <a:solidFill>
                            <a:schemeClr val="bg1"/>
                          </a:solidFill>
                        </a:rPr>
                        <a:t>conformita</a:t>
                      </a:r>
                      <a:r>
                        <a:rPr lang="it-IT" altLang="it-IT" sz="1800" dirty="0">
                          <a:solidFill>
                            <a:schemeClr val="bg1"/>
                          </a:solidFill>
                        </a:rPr>
                        <a:t>̀ al progetto individuale, monitorando costantemente l’andamento del tirocinio, attraverso la verifica dei registri all’uopo predisposti per la presenza e la descrizione delle </a:t>
                      </a:r>
                      <a:r>
                        <a:rPr lang="it-IT" altLang="it-IT" sz="1800" dirty="0" err="1">
                          <a:solidFill>
                            <a:schemeClr val="bg1"/>
                          </a:solidFill>
                        </a:rPr>
                        <a:t>attivita</a:t>
                      </a:r>
                      <a:r>
                        <a:rPr lang="it-IT" altLang="it-IT" sz="1800" dirty="0">
                          <a:solidFill>
                            <a:schemeClr val="bg1"/>
                          </a:solidFill>
                        </a:rPr>
                        <a:t>̀ svolte e la veri‐ fica del contesto organizzativo di riferimento, con particolare riguardo ai supporti tecnologici e didattici messi a disposizione dal soggetto ospitante; </a:t>
                      </a:r>
                    </a:p>
                    <a:p>
                      <a:endParaRPr lang="it-IT" dirty="0"/>
                    </a:p>
                  </a:txBody>
                  <a:tcPr/>
                </a:tc>
                <a:extLst>
                  <a:ext uri="{0D108BD9-81ED-4DB2-BD59-A6C34878D82A}">
                    <a16:rowId xmlns:a16="http://schemas.microsoft.com/office/drawing/2014/main" val="646437917"/>
                  </a:ext>
                </a:extLst>
              </a:tr>
            </a:tbl>
          </a:graphicData>
        </a:graphic>
      </p:graphicFrame>
    </p:spTree>
    <p:extLst>
      <p:ext uri="{BB962C8B-B14F-4D97-AF65-F5344CB8AC3E}">
        <p14:creationId xmlns:p14="http://schemas.microsoft.com/office/powerpoint/2010/main" val="623116664"/>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293</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32D28753-DCB2-8547-A432-977A0A332970}"/>
              </a:ext>
            </a:extLst>
          </p:cNvPr>
          <p:cNvGraphicFramePr>
            <a:graphicFrameLocks noGrp="1"/>
          </p:cNvGraphicFramePr>
          <p:nvPr>
            <p:extLst>
              <p:ext uri="{D42A27DB-BD31-4B8C-83A1-F6EECF244321}">
                <p14:modId xmlns:p14="http://schemas.microsoft.com/office/powerpoint/2010/main" val="1441342277"/>
              </p:ext>
            </p:extLst>
          </p:nvPr>
        </p:nvGraphicFramePr>
        <p:xfrm>
          <a:off x="468312" y="2061568"/>
          <a:ext cx="8218487" cy="293116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3508604089"/>
                    </a:ext>
                  </a:extLst>
                </a:gridCol>
              </a:tblGrid>
              <a:tr h="370840">
                <a:tc>
                  <a:txBody>
                    <a:bodyPr/>
                    <a:lstStyle/>
                    <a:p>
                      <a:endParaRPr lang="it-IT" dirty="0"/>
                    </a:p>
                  </a:txBody>
                  <a:tcPr/>
                </a:tc>
                <a:extLst>
                  <a:ext uri="{0D108BD9-81ED-4DB2-BD59-A6C34878D82A}">
                    <a16:rowId xmlns:a16="http://schemas.microsoft.com/office/drawing/2014/main" val="1836522518"/>
                  </a:ext>
                </a:extLst>
              </a:tr>
              <a:tr h="370840">
                <a:tc>
                  <a:txBody>
                    <a:bodyPr/>
                    <a:lstStyle/>
                    <a:p>
                      <a:pPr algn="just" eaLnBrk="1" hangingPunct="1">
                        <a:buFont typeface="Arial" panose="020B0604020202020204" pitchFamily="34" charset="0"/>
                        <a:buNone/>
                      </a:pPr>
                      <a:r>
                        <a:rPr lang="it-IT" altLang="it-IT" sz="1800" dirty="0">
                          <a:solidFill>
                            <a:schemeClr val="bg1"/>
                          </a:solidFill>
                        </a:rPr>
                        <a:t>c)  di concerto con il tutor del soggetto ospitante, programmare momenti e predi‐ sporre strumenti di verifica dell’apprendi‐ mento </a:t>
                      </a:r>
                      <a:r>
                        <a:rPr lang="it-IT" altLang="it-IT" sz="1800" i="1" dirty="0">
                          <a:solidFill>
                            <a:schemeClr val="bg1"/>
                          </a:solidFill>
                        </a:rPr>
                        <a:t>in itinere </a:t>
                      </a:r>
                      <a:r>
                        <a:rPr lang="it-IT" altLang="it-IT" sz="1800" dirty="0">
                          <a:solidFill>
                            <a:schemeClr val="bg1"/>
                          </a:solidFill>
                        </a:rPr>
                        <a:t>e finale, conformemente al progetto formativo; acquisire, altresì̀, informazioni dal tirocinante in merito all’esperienza svolta e agli esiti della stessa;</a:t>
                      </a:r>
                    </a:p>
                    <a:p>
                      <a:pPr algn="just" eaLnBrk="1" hangingPunct="1">
                        <a:buFont typeface="Arial" panose="020B0604020202020204" pitchFamily="34" charset="0"/>
                        <a:buNone/>
                      </a:pPr>
                      <a:endParaRPr lang="it-IT" altLang="it-IT" sz="1800" dirty="0">
                        <a:solidFill>
                          <a:schemeClr val="bg1"/>
                        </a:solidFill>
                      </a:endParaRPr>
                    </a:p>
                    <a:p>
                      <a:pPr algn="just" eaLnBrk="1" hangingPunct="1">
                        <a:buFont typeface="Arial" panose="020B0604020202020204" pitchFamily="34" charset="0"/>
                        <a:buNone/>
                      </a:pPr>
                      <a:r>
                        <a:rPr lang="it-IT" altLang="it-IT" sz="1800" dirty="0">
                          <a:solidFill>
                            <a:schemeClr val="bg1"/>
                          </a:solidFill>
                        </a:rPr>
                        <a:t>d)  concorrere alla redazione dell’attestazione finale sulla base di tutti gli elementi acqui‐ siti dal tutor del soggetto ospitante e dal tirocinante, </a:t>
                      </a:r>
                      <a:r>
                        <a:rPr lang="it-IT" altLang="it-IT" sz="1800" dirty="0" err="1">
                          <a:solidFill>
                            <a:schemeClr val="bg1"/>
                          </a:solidFill>
                        </a:rPr>
                        <a:t>nonche</a:t>
                      </a:r>
                      <a:r>
                        <a:rPr lang="it-IT" altLang="it-IT" sz="1800" dirty="0">
                          <a:solidFill>
                            <a:schemeClr val="bg1"/>
                          </a:solidFill>
                        </a:rPr>
                        <a:t>́ dalla documentazione prodotta. </a:t>
                      </a:r>
                    </a:p>
                    <a:p>
                      <a:endParaRPr lang="it-IT" dirty="0"/>
                    </a:p>
                  </a:txBody>
                  <a:tcPr/>
                </a:tc>
                <a:extLst>
                  <a:ext uri="{0D108BD9-81ED-4DB2-BD59-A6C34878D82A}">
                    <a16:rowId xmlns:a16="http://schemas.microsoft.com/office/drawing/2014/main" val="3407468094"/>
                  </a:ext>
                </a:extLst>
              </a:tr>
            </a:tbl>
          </a:graphicData>
        </a:graphic>
      </p:graphicFrame>
    </p:spTree>
    <p:extLst>
      <p:ext uri="{BB962C8B-B14F-4D97-AF65-F5344CB8AC3E}">
        <p14:creationId xmlns:p14="http://schemas.microsoft.com/office/powerpoint/2010/main" val="2124039030"/>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294</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479FB68F-E94D-074A-907D-F3DEE2C26F9A}"/>
              </a:ext>
            </a:extLst>
          </p:cNvPr>
          <p:cNvGraphicFramePr>
            <a:graphicFrameLocks noGrp="1"/>
          </p:cNvGraphicFramePr>
          <p:nvPr>
            <p:extLst>
              <p:ext uri="{D42A27DB-BD31-4B8C-83A1-F6EECF244321}">
                <p14:modId xmlns:p14="http://schemas.microsoft.com/office/powerpoint/2010/main" val="1846563947"/>
              </p:ext>
            </p:extLst>
          </p:nvPr>
        </p:nvGraphicFramePr>
        <p:xfrm>
          <a:off x="468313" y="1988840"/>
          <a:ext cx="8218487" cy="293116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1567544397"/>
                    </a:ext>
                  </a:extLst>
                </a:gridCol>
              </a:tblGrid>
              <a:tr h="370840">
                <a:tc>
                  <a:txBody>
                    <a:bodyPr/>
                    <a:lstStyle/>
                    <a:p>
                      <a:endParaRPr lang="it-IT" dirty="0"/>
                    </a:p>
                  </a:txBody>
                  <a:tcPr/>
                </a:tc>
                <a:extLst>
                  <a:ext uri="{0D108BD9-81ED-4DB2-BD59-A6C34878D82A}">
                    <a16:rowId xmlns:a16="http://schemas.microsoft.com/office/drawing/2014/main" val="4201861663"/>
                  </a:ext>
                </a:extLst>
              </a:tr>
              <a:tr h="370840">
                <a:tc>
                  <a:txBody>
                    <a:bodyPr/>
                    <a:lstStyle/>
                    <a:p>
                      <a:pPr algn="just" eaLnBrk="1" hangingPunct="1">
                        <a:buFont typeface="Arial" panose="020B0604020202020204" pitchFamily="34" charset="0"/>
                        <a:buNone/>
                      </a:pPr>
                      <a:r>
                        <a:rPr lang="it-IT" altLang="it-IT" sz="1800" dirty="0">
                          <a:solidFill>
                            <a:schemeClr val="bg1"/>
                          </a:solidFill>
                        </a:rPr>
                        <a:t>Al fine di assicurare lo svolgimento delle predette funzioni, il tutor responsabile didattico ‐ organizzativo deve conoscere, quanto meno, la normativa di settore, il contesto socio‐economico, gli elementi di base di organizzazione aziendale, i processi di apprendimento, le principali teorie e metodologie dell’orientamento professionale. </a:t>
                      </a:r>
                    </a:p>
                    <a:p>
                      <a:pPr algn="just" eaLnBrk="1" hangingPunct="1">
                        <a:buFont typeface="Arial" panose="020B0604020202020204" pitchFamily="34" charset="0"/>
                        <a:buNone/>
                      </a:pPr>
                      <a:r>
                        <a:rPr lang="it-IT" altLang="it-IT" sz="1800" dirty="0">
                          <a:solidFill>
                            <a:schemeClr val="bg1"/>
                          </a:solidFill>
                        </a:rPr>
                        <a:t>Ogni tutor responsabile didattico‐organizzativo </a:t>
                      </a:r>
                      <a:r>
                        <a:rPr lang="it-IT" altLang="it-IT" sz="1800" dirty="0" err="1">
                          <a:solidFill>
                            <a:schemeClr val="bg1"/>
                          </a:solidFill>
                        </a:rPr>
                        <a:t>puo</a:t>
                      </a:r>
                      <a:r>
                        <a:rPr lang="it-IT" altLang="it-IT" sz="1800" dirty="0">
                          <a:solidFill>
                            <a:schemeClr val="bg1"/>
                          </a:solidFill>
                        </a:rPr>
                        <a:t>̀ seguire contemporaneamente un numero massimo di dieci tirocinanti, fatti salvi i tirocini pro‐ mossi nell’ambito di programmi e sperimentazioni avviati dal Ministero del Lavoro e delle Politiche Sociali, anche attraverso i propri enti in </a:t>
                      </a:r>
                      <a:r>
                        <a:rPr lang="it-IT" altLang="it-IT" sz="1800" dirty="0" err="1">
                          <a:solidFill>
                            <a:schemeClr val="bg1"/>
                          </a:solidFill>
                        </a:rPr>
                        <a:t>house</a:t>
                      </a:r>
                      <a:r>
                        <a:rPr lang="it-IT" altLang="it-IT" sz="1800" dirty="0">
                          <a:solidFill>
                            <a:schemeClr val="bg1"/>
                          </a:solidFill>
                        </a:rPr>
                        <a:t>, previa intesa con i competenti uffici regionali. </a:t>
                      </a:r>
                    </a:p>
                    <a:p>
                      <a:endParaRPr lang="it-IT" dirty="0"/>
                    </a:p>
                  </a:txBody>
                  <a:tcPr/>
                </a:tc>
                <a:extLst>
                  <a:ext uri="{0D108BD9-81ED-4DB2-BD59-A6C34878D82A}">
                    <a16:rowId xmlns:a16="http://schemas.microsoft.com/office/drawing/2014/main" val="4186399287"/>
                  </a:ext>
                </a:extLst>
              </a:tr>
            </a:tbl>
          </a:graphicData>
        </a:graphic>
      </p:graphicFrame>
    </p:spTree>
    <p:extLst>
      <p:ext uri="{BB962C8B-B14F-4D97-AF65-F5344CB8AC3E}">
        <p14:creationId xmlns:p14="http://schemas.microsoft.com/office/powerpoint/2010/main" val="3758835237"/>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295</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7E6125B9-372E-7C4E-A4A3-87AD453E00EA}"/>
              </a:ext>
            </a:extLst>
          </p:cNvPr>
          <p:cNvGraphicFramePr>
            <a:graphicFrameLocks noGrp="1"/>
          </p:cNvGraphicFramePr>
          <p:nvPr>
            <p:extLst>
              <p:ext uri="{D42A27DB-BD31-4B8C-83A1-F6EECF244321}">
                <p14:modId xmlns:p14="http://schemas.microsoft.com/office/powerpoint/2010/main" val="3974262982"/>
              </p:ext>
            </p:extLst>
          </p:nvPr>
        </p:nvGraphicFramePr>
        <p:xfrm>
          <a:off x="535406" y="2060576"/>
          <a:ext cx="8218487" cy="210312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2663713930"/>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altLang="it-IT" sz="1800" dirty="0">
                          <a:solidFill>
                            <a:schemeClr val="tx1"/>
                          </a:solidFill>
                        </a:rPr>
                        <a:t>CARATTERISTICHE E COMPITI DEL TUTOR DEL SOGGETTO OSPITANTE</a:t>
                      </a:r>
                    </a:p>
                    <a:p>
                      <a:endParaRPr lang="it-IT" dirty="0"/>
                    </a:p>
                  </a:txBody>
                  <a:tcPr/>
                </a:tc>
                <a:extLst>
                  <a:ext uri="{0D108BD9-81ED-4DB2-BD59-A6C34878D82A}">
                    <a16:rowId xmlns:a16="http://schemas.microsoft.com/office/drawing/2014/main" val="2822435900"/>
                  </a:ext>
                </a:extLst>
              </a:tr>
              <a:tr h="370840">
                <a:tc>
                  <a:txBody>
                    <a:bodyPr/>
                    <a:lstStyle/>
                    <a:p>
                      <a:pPr algn="just" eaLnBrk="1" hangingPunct="1">
                        <a:buFont typeface="Arial" panose="020B0604020202020204" pitchFamily="34" charset="0"/>
                        <a:buNone/>
                      </a:pPr>
                      <a:endParaRPr lang="it-IT" altLang="it-IT" sz="1800" dirty="0">
                        <a:solidFill>
                          <a:schemeClr val="bg1"/>
                        </a:solidFill>
                      </a:endParaRPr>
                    </a:p>
                    <a:p>
                      <a:pPr algn="just" eaLnBrk="1" hangingPunct="1">
                        <a:buFont typeface="Arial" panose="020B0604020202020204" pitchFamily="34" charset="0"/>
                        <a:buNone/>
                      </a:pPr>
                      <a:r>
                        <a:rPr lang="it-IT" altLang="it-IT" sz="1800" dirty="0">
                          <a:solidFill>
                            <a:schemeClr val="bg1"/>
                          </a:solidFill>
                        </a:rPr>
                        <a:t>Il tutor designato dal soggetto ospitante è responsabile dell’attuazione del piano formativo e dell’inserimento del tirocinante nel contesto lavorativo per tutta la durata del tirocinio. </a:t>
                      </a:r>
                    </a:p>
                    <a:p>
                      <a:endParaRPr lang="it-IT" dirty="0"/>
                    </a:p>
                  </a:txBody>
                  <a:tcPr/>
                </a:tc>
                <a:extLst>
                  <a:ext uri="{0D108BD9-81ED-4DB2-BD59-A6C34878D82A}">
                    <a16:rowId xmlns:a16="http://schemas.microsoft.com/office/drawing/2014/main" val="630553642"/>
                  </a:ext>
                </a:extLst>
              </a:tr>
            </a:tbl>
          </a:graphicData>
        </a:graphic>
      </p:graphicFrame>
    </p:spTree>
    <p:extLst>
      <p:ext uri="{BB962C8B-B14F-4D97-AF65-F5344CB8AC3E}">
        <p14:creationId xmlns:p14="http://schemas.microsoft.com/office/powerpoint/2010/main" val="4109528240"/>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296</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A5E4F0C0-DDDD-C540-AE37-B2108250ACB9}"/>
              </a:ext>
            </a:extLst>
          </p:cNvPr>
          <p:cNvGraphicFramePr>
            <a:graphicFrameLocks noGrp="1"/>
          </p:cNvGraphicFramePr>
          <p:nvPr>
            <p:extLst>
              <p:ext uri="{D42A27DB-BD31-4B8C-83A1-F6EECF244321}">
                <p14:modId xmlns:p14="http://schemas.microsoft.com/office/powerpoint/2010/main" val="1685537821"/>
              </p:ext>
            </p:extLst>
          </p:nvPr>
        </p:nvGraphicFramePr>
        <p:xfrm>
          <a:off x="468312" y="1916832"/>
          <a:ext cx="8296275" cy="2931160"/>
        </p:xfrm>
        <a:graphic>
          <a:graphicData uri="http://schemas.openxmlformats.org/drawingml/2006/table">
            <a:tbl>
              <a:tblPr firstRow="1" bandRow="1">
                <a:tableStyleId>{5C22544A-7EE6-4342-B048-85BDC9FD1C3A}</a:tableStyleId>
              </a:tblPr>
              <a:tblGrid>
                <a:gridCol w="8296275">
                  <a:extLst>
                    <a:ext uri="{9D8B030D-6E8A-4147-A177-3AD203B41FA5}">
                      <a16:colId xmlns:a16="http://schemas.microsoft.com/office/drawing/2014/main" val="1026366709"/>
                    </a:ext>
                  </a:extLst>
                </a:gridCol>
              </a:tblGrid>
              <a:tr h="370840">
                <a:tc>
                  <a:txBody>
                    <a:bodyPr/>
                    <a:lstStyle/>
                    <a:p>
                      <a:endParaRPr lang="it-IT" dirty="0"/>
                    </a:p>
                  </a:txBody>
                  <a:tcPr/>
                </a:tc>
                <a:extLst>
                  <a:ext uri="{0D108BD9-81ED-4DB2-BD59-A6C34878D82A}">
                    <a16:rowId xmlns:a16="http://schemas.microsoft.com/office/drawing/2014/main" val="935160222"/>
                  </a:ext>
                </a:extLst>
              </a:tr>
              <a:tr h="370840">
                <a:tc>
                  <a:txBody>
                    <a:bodyPr/>
                    <a:lstStyle/>
                    <a:p>
                      <a:pPr>
                        <a:buFont typeface="Arial" panose="020B0604020202020204" pitchFamily="34" charset="0"/>
                        <a:buNone/>
                      </a:pPr>
                      <a:r>
                        <a:rPr lang="it-IT" altLang="it-IT" sz="1800" dirty="0">
                          <a:solidFill>
                            <a:schemeClr val="bg1"/>
                          </a:solidFill>
                        </a:rPr>
                        <a:t>Il tutor del soggetto ospitante svolge le seguenti funzioni: </a:t>
                      </a:r>
                    </a:p>
                    <a:p>
                      <a:pPr>
                        <a:buFont typeface="Arial" panose="020B0604020202020204" pitchFamily="34" charset="0"/>
                        <a:buNone/>
                      </a:pPr>
                      <a:endParaRPr lang="it-IT" altLang="it-IT" sz="1800" dirty="0">
                        <a:solidFill>
                          <a:schemeClr val="bg1"/>
                        </a:solidFill>
                      </a:endParaRPr>
                    </a:p>
                    <a:p>
                      <a:pPr algn="just">
                        <a:buFont typeface="Arial" panose="020B0604020202020204" pitchFamily="34" charset="0"/>
                        <a:buNone/>
                      </a:pPr>
                      <a:r>
                        <a:rPr lang="it-IT" altLang="it-IT" sz="1800" dirty="0">
                          <a:solidFill>
                            <a:schemeClr val="bg1"/>
                          </a:solidFill>
                        </a:rPr>
                        <a:t>a)  favorisce l’inserimento del tirocinante nel contesto lavorativo e definisce le condizioni organizzative e didattiche favorevoli all’apprendimento; </a:t>
                      </a:r>
                    </a:p>
                    <a:p>
                      <a:pPr algn="just">
                        <a:buFont typeface="Arial" panose="020B0604020202020204" pitchFamily="34" charset="0"/>
                        <a:buNone/>
                      </a:pPr>
                      <a:r>
                        <a:rPr lang="it-IT" altLang="it-IT" sz="1800" dirty="0">
                          <a:solidFill>
                            <a:schemeClr val="bg1"/>
                          </a:solidFill>
                        </a:rPr>
                        <a:t>b)  promuove l’acquisizione delle competenze secondo le previsioni del progetto formativo, affiancando il tirocinante durante tutto il percorso formativo e monitora l’andamento anche attraverso verifiche periodiche e finali, concordate unitamente al tutor del soggetto promotore; </a:t>
                      </a:r>
                    </a:p>
                    <a:p>
                      <a:endParaRPr lang="it-IT" dirty="0"/>
                    </a:p>
                  </a:txBody>
                  <a:tcPr/>
                </a:tc>
                <a:extLst>
                  <a:ext uri="{0D108BD9-81ED-4DB2-BD59-A6C34878D82A}">
                    <a16:rowId xmlns:a16="http://schemas.microsoft.com/office/drawing/2014/main" val="3881500272"/>
                  </a:ext>
                </a:extLst>
              </a:tr>
            </a:tbl>
          </a:graphicData>
        </a:graphic>
      </p:graphicFrame>
    </p:spTree>
    <p:extLst>
      <p:ext uri="{BB962C8B-B14F-4D97-AF65-F5344CB8AC3E}">
        <p14:creationId xmlns:p14="http://schemas.microsoft.com/office/powerpoint/2010/main" val="4275788573"/>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297</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A3AA212E-85E8-EA48-9235-E172E571F27E}"/>
              </a:ext>
            </a:extLst>
          </p:cNvPr>
          <p:cNvGraphicFramePr>
            <a:graphicFrameLocks noGrp="1"/>
          </p:cNvGraphicFramePr>
          <p:nvPr>
            <p:extLst>
              <p:ext uri="{D42A27DB-BD31-4B8C-83A1-F6EECF244321}">
                <p14:modId xmlns:p14="http://schemas.microsoft.com/office/powerpoint/2010/main" val="1501720221"/>
              </p:ext>
            </p:extLst>
          </p:nvPr>
        </p:nvGraphicFramePr>
        <p:xfrm>
          <a:off x="468313" y="1861684"/>
          <a:ext cx="8218487" cy="238252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2528471147"/>
                    </a:ext>
                  </a:extLst>
                </a:gridCol>
              </a:tblGrid>
              <a:tr h="370840">
                <a:tc>
                  <a:txBody>
                    <a:bodyPr/>
                    <a:lstStyle/>
                    <a:p>
                      <a:endParaRPr lang="it-IT" dirty="0"/>
                    </a:p>
                  </a:txBody>
                  <a:tcPr/>
                </a:tc>
                <a:extLst>
                  <a:ext uri="{0D108BD9-81ED-4DB2-BD59-A6C34878D82A}">
                    <a16:rowId xmlns:a16="http://schemas.microsoft.com/office/drawing/2014/main" val="882277151"/>
                  </a:ext>
                </a:extLst>
              </a:tr>
              <a:tr h="370840">
                <a:tc>
                  <a:txBody>
                    <a:bodyPr/>
                    <a:lstStyle/>
                    <a:p>
                      <a:pPr>
                        <a:buFont typeface="Arial" panose="020B0604020202020204" pitchFamily="34" charset="0"/>
                        <a:buNone/>
                      </a:pPr>
                      <a:r>
                        <a:rPr lang="it-IT" altLang="it-IT" sz="1800" dirty="0">
                          <a:solidFill>
                            <a:schemeClr val="bg1"/>
                          </a:solidFill>
                        </a:rPr>
                        <a:t>c)  aggiorna la documentazione relativa alle </a:t>
                      </a:r>
                      <a:r>
                        <a:rPr lang="it-IT" altLang="it-IT" sz="1800" dirty="0" err="1">
                          <a:solidFill>
                            <a:schemeClr val="bg1"/>
                          </a:solidFill>
                        </a:rPr>
                        <a:t>attivita</a:t>
                      </a:r>
                      <a:r>
                        <a:rPr lang="it-IT" altLang="it-IT" sz="1800" dirty="0">
                          <a:solidFill>
                            <a:schemeClr val="bg1"/>
                          </a:solidFill>
                        </a:rPr>
                        <a:t>̀ formative (registri, etc.) per l’intera durata del tirocinio; </a:t>
                      </a:r>
                    </a:p>
                    <a:p>
                      <a:pPr>
                        <a:buFont typeface="Arial" panose="020B0604020202020204" pitchFamily="34" charset="0"/>
                        <a:buNone/>
                      </a:pPr>
                      <a:r>
                        <a:rPr lang="it-IT" altLang="it-IT" sz="1800" dirty="0">
                          <a:solidFill>
                            <a:schemeClr val="bg1"/>
                          </a:solidFill>
                        </a:rPr>
                        <a:t>d)  concorre al processo di attestazione dell’</a:t>
                      </a:r>
                      <a:r>
                        <a:rPr lang="it-IT" altLang="it-IT" sz="1800" dirty="0" err="1">
                          <a:solidFill>
                            <a:schemeClr val="bg1"/>
                          </a:solidFill>
                        </a:rPr>
                        <a:t>attivita</a:t>
                      </a:r>
                      <a:r>
                        <a:rPr lang="it-IT" altLang="it-IT" sz="1800" dirty="0">
                          <a:solidFill>
                            <a:schemeClr val="bg1"/>
                          </a:solidFill>
                        </a:rPr>
                        <a:t>̀ svolta e delle eventuali competenze acquisite dal tirocinante attraverso gli strumenti di verifica concordati con il tutor del soggetto promotore, redigendo apposita relazione all’esito della verifica finale. </a:t>
                      </a:r>
                    </a:p>
                    <a:p>
                      <a:endParaRPr lang="it-IT" dirty="0"/>
                    </a:p>
                  </a:txBody>
                  <a:tcPr/>
                </a:tc>
                <a:extLst>
                  <a:ext uri="{0D108BD9-81ED-4DB2-BD59-A6C34878D82A}">
                    <a16:rowId xmlns:a16="http://schemas.microsoft.com/office/drawing/2014/main" val="20751806"/>
                  </a:ext>
                </a:extLst>
              </a:tr>
            </a:tbl>
          </a:graphicData>
        </a:graphic>
      </p:graphicFrame>
    </p:spTree>
    <p:extLst>
      <p:ext uri="{BB962C8B-B14F-4D97-AF65-F5344CB8AC3E}">
        <p14:creationId xmlns:p14="http://schemas.microsoft.com/office/powerpoint/2010/main" val="3844551588"/>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298</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5E6991F4-DEF2-A746-91DB-36A955FEA675}"/>
              </a:ext>
            </a:extLst>
          </p:cNvPr>
          <p:cNvGraphicFramePr>
            <a:graphicFrameLocks noGrp="1"/>
          </p:cNvGraphicFramePr>
          <p:nvPr>
            <p:extLst>
              <p:ext uri="{D42A27DB-BD31-4B8C-83A1-F6EECF244321}">
                <p14:modId xmlns:p14="http://schemas.microsoft.com/office/powerpoint/2010/main" val="1249301956"/>
              </p:ext>
            </p:extLst>
          </p:nvPr>
        </p:nvGraphicFramePr>
        <p:xfrm>
          <a:off x="468312" y="1761173"/>
          <a:ext cx="8218487" cy="320548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967337914"/>
                    </a:ext>
                  </a:extLst>
                </a:gridCol>
              </a:tblGrid>
              <a:tr h="370840">
                <a:tc>
                  <a:txBody>
                    <a:bodyPr/>
                    <a:lstStyle/>
                    <a:p>
                      <a:endParaRPr lang="it-IT" dirty="0"/>
                    </a:p>
                  </a:txBody>
                  <a:tcPr/>
                </a:tc>
                <a:extLst>
                  <a:ext uri="{0D108BD9-81ED-4DB2-BD59-A6C34878D82A}">
                    <a16:rowId xmlns:a16="http://schemas.microsoft.com/office/drawing/2014/main" val="2179941743"/>
                  </a:ext>
                </a:extLst>
              </a:tr>
              <a:tr h="370840">
                <a:tc>
                  <a:txBody>
                    <a:bodyPr/>
                    <a:lstStyle/>
                    <a:p>
                      <a:pPr algn="just">
                        <a:buFont typeface="Arial" panose="020B0604020202020204" pitchFamily="34" charset="0"/>
                        <a:buNone/>
                      </a:pPr>
                      <a:r>
                        <a:rPr lang="it-IT" altLang="it-IT" sz="1800" dirty="0">
                          <a:solidFill>
                            <a:schemeClr val="bg1"/>
                          </a:solidFill>
                          <a:cs typeface="Tahoma" panose="020B0604030504040204" pitchFamily="34" charset="0"/>
                        </a:rPr>
                        <a:t>Al fine di assicurare lo svolgimento dei compiti, come innanzi individuati, il tutor del soggetto ospitante deve essere in possesso di conoscenze, esperienze e competenze professionali adeguate per garantire il raggiungimento degli obiettivi del tirocinio; nonché possedere competenze specifiche richieste dalla eventuale condizione di disabilità e di svantaggio sociale nella quale si trovi il tirocinante.</a:t>
                      </a:r>
                    </a:p>
                    <a:p>
                      <a:pPr algn="just">
                        <a:buFont typeface="Arial" panose="020B0604020202020204" pitchFamily="34" charset="0"/>
                        <a:buNone/>
                      </a:pPr>
                      <a:endParaRPr lang="it-IT" altLang="it-IT" sz="1800" dirty="0">
                        <a:solidFill>
                          <a:schemeClr val="bg1"/>
                        </a:solidFill>
                        <a:cs typeface="Tahoma" panose="020B0604030504040204" pitchFamily="34" charset="0"/>
                      </a:endParaRPr>
                    </a:p>
                    <a:p>
                      <a:pPr algn="just">
                        <a:buFont typeface="Arial" panose="020B0604020202020204" pitchFamily="34" charset="0"/>
                        <a:buNone/>
                      </a:pPr>
                      <a:r>
                        <a:rPr lang="it-IT" altLang="it-IT" sz="1800" dirty="0">
                          <a:solidFill>
                            <a:schemeClr val="bg1"/>
                          </a:solidFill>
                          <a:cs typeface="Tahoma" panose="020B0604030504040204" pitchFamily="34" charset="0"/>
                        </a:rPr>
                        <a:t>Ogni tutor può essere responsabile contemporaneamente fino ad un massimo di due tirocinanti; ovvero uno, qualora il tirocinante sia soggetto socialmente svantaggiato o disabile.</a:t>
                      </a:r>
                    </a:p>
                    <a:p>
                      <a:endParaRPr lang="it-IT" dirty="0"/>
                    </a:p>
                  </a:txBody>
                  <a:tcPr/>
                </a:tc>
                <a:extLst>
                  <a:ext uri="{0D108BD9-81ED-4DB2-BD59-A6C34878D82A}">
                    <a16:rowId xmlns:a16="http://schemas.microsoft.com/office/drawing/2014/main" val="4266304983"/>
                  </a:ext>
                </a:extLst>
              </a:tr>
            </a:tbl>
          </a:graphicData>
        </a:graphic>
      </p:graphicFrame>
    </p:spTree>
    <p:extLst>
      <p:ext uri="{BB962C8B-B14F-4D97-AF65-F5344CB8AC3E}">
        <p14:creationId xmlns:p14="http://schemas.microsoft.com/office/powerpoint/2010/main" val="945490880"/>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299</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1D4380FF-D091-5349-A575-3B1A66013678}"/>
              </a:ext>
            </a:extLst>
          </p:cNvPr>
          <p:cNvGraphicFramePr>
            <a:graphicFrameLocks noGrp="1"/>
          </p:cNvGraphicFramePr>
          <p:nvPr>
            <p:extLst>
              <p:ext uri="{D42A27DB-BD31-4B8C-83A1-F6EECF244321}">
                <p14:modId xmlns:p14="http://schemas.microsoft.com/office/powerpoint/2010/main" val="2046841456"/>
              </p:ext>
            </p:extLst>
          </p:nvPr>
        </p:nvGraphicFramePr>
        <p:xfrm>
          <a:off x="468312" y="1916832"/>
          <a:ext cx="8218487" cy="293116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3246748820"/>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altLang="it-IT" sz="1800" dirty="0">
                          <a:solidFill>
                            <a:schemeClr val="tx1"/>
                          </a:solidFill>
                        </a:rPr>
                        <a:t>DIRITTI E DOVERI DEL TIROCINANTE</a:t>
                      </a:r>
                    </a:p>
                  </a:txBody>
                  <a:tcPr/>
                </a:tc>
                <a:extLst>
                  <a:ext uri="{0D108BD9-81ED-4DB2-BD59-A6C34878D82A}">
                    <a16:rowId xmlns:a16="http://schemas.microsoft.com/office/drawing/2014/main" val="54894772"/>
                  </a:ext>
                </a:extLst>
              </a:tr>
              <a:tr h="370840">
                <a:tc>
                  <a:txBody>
                    <a:bodyPr/>
                    <a:lstStyle/>
                    <a:p>
                      <a:pPr algn="just">
                        <a:buFont typeface="Arial" panose="020B0604020202020204" pitchFamily="34" charset="0"/>
                        <a:buNone/>
                      </a:pPr>
                      <a:r>
                        <a:rPr lang="it-IT" altLang="it-IT" sz="1800" dirty="0">
                          <a:solidFill>
                            <a:schemeClr val="bg1"/>
                          </a:solidFill>
                        </a:rPr>
                        <a:t>Il tirocinante è tenuto a:</a:t>
                      </a:r>
                    </a:p>
                    <a:p>
                      <a:pPr algn="just">
                        <a:buFont typeface="Arial" panose="020B0604020202020204" pitchFamily="34" charset="0"/>
                        <a:buNone/>
                      </a:pPr>
                      <a:br>
                        <a:rPr lang="it-IT" altLang="it-IT" sz="1800" dirty="0">
                          <a:solidFill>
                            <a:schemeClr val="bg1"/>
                          </a:solidFill>
                        </a:rPr>
                      </a:br>
                      <a:r>
                        <a:rPr lang="it-IT" altLang="it-IT" sz="1800" dirty="0">
                          <a:solidFill>
                            <a:schemeClr val="bg1"/>
                          </a:solidFill>
                        </a:rPr>
                        <a:t>a) svolgere le </a:t>
                      </a:r>
                      <a:r>
                        <a:rPr lang="it-IT" altLang="it-IT" sz="1800" dirty="0" err="1">
                          <a:solidFill>
                            <a:schemeClr val="bg1"/>
                          </a:solidFill>
                        </a:rPr>
                        <a:t>attivita</a:t>
                      </a:r>
                      <a:r>
                        <a:rPr lang="it-IT" altLang="it-IT" sz="1800" dirty="0">
                          <a:solidFill>
                            <a:schemeClr val="bg1"/>
                          </a:solidFill>
                        </a:rPr>
                        <a:t>̀ previste dal progetto formativo, seguendo le indicazioni dei tutor, conformandosi all’articolazione oraria convenuta e rispettando l’ambiente di lavoro;  </a:t>
                      </a:r>
                    </a:p>
                    <a:p>
                      <a:pPr algn="just">
                        <a:buFont typeface="Arial" panose="020B0604020202020204" pitchFamily="34" charset="0"/>
                        <a:buNone/>
                      </a:pPr>
                      <a:r>
                        <a:rPr lang="it-IT" altLang="it-IT" sz="1800" dirty="0">
                          <a:solidFill>
                            <a:schemeClr val="bg1"/>
                          </a:solidFill>
                        </a:rPr>
                        <a:t>b)  osservare le norme in materia di igiene,  sicurezza e salute sui luoghi di lavoro; </a:t>
                      </a:r>
                    </a:p>
                    <a:p>
                      <a:pPr algn="just">
                        <a:buFont typeface="Arial" panose="020B0604020202020204" pitchFamily="34" charset="0"/>
                        <a:buNone/>
                      </a:pPr>
                      <a:r>
                        <a:rPr lang="it-IT" altLang="it-IT" sz="1800" dirty="0">
                          <a:solidFill>
                            <a:schemeClr val="bg1"/>
                          </a:solidFill>
                        </a:rPr>
                        <a:t>c)  mantenere la necessaria riservatezza, sia durante che dopo lo svolgimento del tirocinio, per quanto attiene ai dati, informazioni o conoscenze in merito ai procedi‐ menti amministrativi e ai processi produttivi acquisiti nel corso del tirocinio; </a:t>
                      </a:r>
                      <a:endParaRPr lang="it-IT" altLang="it-IT" sz="1800" dirty="0">
                        <a:solidFill>
                          <a:schemeClr val="bg1"/>
                        </a:solidFill>
                        <a:cs typeface="Tahoma" panose="020B0604030504040204" pitchFamily="34" charset="0"/>
                      </a:endParaRPr>
                    </a:p>
                    <a:p>
                      <a:endParaRPr lang="it-IT" dirty="0"/>
                    </a:p>
                  </a:txBody>
                  <a:tcPr/>
                </a:tc>
                <a:extLst>
                  <a:ext uri="{0D108BD9-81ED-4DB2-BD59-A6C34878D82A}">
                    <a16:rowId xmlns:a16="http://schemas.microsoft.com/office/drawing/2014/main" val="400484785"/>
                  </a:ext>
                </a:extLst>
              </a:tr>
            </a:tbl>
          </a:graphicData>
        </a:graphic>
      </p:graphicFrame>
    </p:spTree>
    <p:extLst>
      <p:ext uri="{BB962C8B-B14F-4D97-AF65-F5344CB8AC3E}">
        <p14:creationId xmlns:p14="http://schemas.microsoft.com/office/powerpoint/2010/main" val="1618819111"/>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300</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81DB0563-EB98-BE40-A64E-EBEA523AC6FE}"/>
              </a:ext>
            </a:extLst>
          </p:cNvPr>
          <p:cNvGraphicFramePr>
            <a:graphicFrameLocks noGrp="1"/>
          </p:cNvGraphicFramePr>
          <p:nvPr>
            <p:extLst>
              <p:ext uri="{D42A27DB-BD31-4B8C-83A1-F6EECF244321}">
                <p14:modId xmlns:p14="http://schemas.microsoft.com/office/powerpoint/2010/main" val="1073523757"/>
              </p:ext>
            </p:extLst>
          </p:nvPr>
        </p:nvGraphicFramePr>
        <p:xfrm>
          <a:off x="468313" y="1842810"/>
          <a:ext cx="8218487" cy="210820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113401684"/>
                    </a:ext>
                  </a:extLst>
                </a:gridCol>
              </a:tblGrid>
              <a:tr h="370840">
                <a:tc>
                  <a:txBody>
                    <a:bodyPr/>
                    <a:lstStyle/>
                    <a:p>
                      <a:endParaRPr lang="it-IT" dirty="0"/>
                    </a:p>
                  </a:txBody>
                  <a:tcPr/>
                </a:tc>
                <a:extLst>
                  <a:ext uri="{0D108BD9-81ED-4DB2-BD59-A6C34878D82A}">
                    <a16:rowId xmlns:a16="http://schemas.microsoft.com/office/drawing/2014/main" val="1100021046"/>
                  </a:ext>
                </a:extLst>
              </a:tr>
              <a:tr h="370840">
                <a:tc>
                  <a:txBody>
                    <a:bodyPr/>
                    <a:lstStyle/>
                    <a:p>
                      <a:pPr>
                        <a:buFont typeface="Arial" panose="020B0604020202020204" pitchFamily="34" charset="0"/>
                        <a:buNone/>
                      </a:pPr>
                      <a:r>
                        <a:rPr lang="it-IT" altLang="it-IT" sz="1800" dirty="0">
                          <a:solidFill>
                            <a:schemeClr val="bg1"/>
                          </a:solidFill>
                        </a:rPr>
                        <a:t>d)  partecipare, per quanto di competenza, alla redazione, con il supporto del tutor del soggetto promotore e del tutor del soggetto ospitante, di una relazione finale sull’esperienza di tirocinio; </a:t>
                      </a:r>
                    </a:p>
                    <a:p>
                      <a:pPr>
                        <a:buFont typeface="Arial" panose="020B0604020202020204" pitchFamily="34" charset="0"/>
                        <a:buNone/>
                      </a:pPr>
                      <a:r>
                        <a:rPr lang="it-IT" altLang="it-IT" sz="1800" dirty="0">
                          <a:solidFill>
                            <a:schemeClr val="bg1"/>
                          </a:solidFill>
                        </a:rPr>
                        <a:t>e)  comunicare al soggetto ospitante la sopravvenienza di fatti che possono determinare la sospensione del tirocinio ai sensi del successivo art. 17. </a:t>
                      </a:r>
                    </a:p>
                    <a:p>
                      <a:endParaRPr lang="it-IT" dirty="0"/>
                    </a:p>
                  </a:txBody>
                  <a:tcPr/>
                </a:tc>
                <a:extLst>
                  <a:ext uri="{0D108BD9-81ED-4DB2-BD59-A6C34878D82A}">
                    <a16:rowId xmlns:a16="http://schemas.microsoft.com/office/drawing/2014/main" val="491460075"/>
                  </a:ext>
                </a:extLst>
              </a:tr>
            </a:tbl>
          </a:graphicData>
        </a:graphic>
      </p:graphicFrame>
    </p:spTree>
    <p:extLst>
      <p:ext uri="{BB962C8B-B14F-4D97-AF65-F5344CB8AC3E}">
        <p14:creationId xmlns:p14="http://schemas.microsoft.com/office/powerpoint/2010/main" val="4249921842"/>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301</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1B32B6AC-B6F0-E549-8D73-C565B10FC011}"/>
              </a:ext>
            </a:extLst>
          </p:cNvPr>
          <p:cNvGraphicFramePr>
            <a:graphicFrameLocks noGrp="1"/>
          </p:cNvGraphicFramePr>
          <p:nvPr>
            <p:extLst>
              <p:ext uri="{D42A27DB-BD31-4B8C-83A1-F6EECF244321}">
                <p14:modId xmlns:p14="http://schemas.microsoft.com/office/powerpoint/2010/main" val="2510719856"/>
              </p:ext>
            </p:extLst>
          </p:nvPr>
        </p:nvGraphicFramePr>
        <p:xfrm>
          <a:off x="468312" y="2061568"/>
          <a:ext cx="8296275" cy="1559560"/>
        </p:xfrm>
        <a:graphic>
          <a:graphicData uri="http://schemas.openxmlformats.org/drawingml/2006/table">
            <a:tbl>
              <a:tblPr firstRow="1" bandRow="1">
                <a:tableStyleId>{5C22544A-7EE6-4342-B048-85BDC9FD1C3A}</a:tableStyleId>
              </a:tblPr>
              <a:tblGrid>
                <a:gridCol w="8296275">
                  <a:extLst>
                    <a:ext uri="{9D8B030D-6E8A-4147-A177-3AD203B41FA5}">
                      <a16:colId xmlns:a16="http://schemas.microsoft.com/office/drawing/2014/main" val="3790626403"/>
                    </a:ext>
                  </a:extLst>
                </a:gridCol>
              </a:tblGrid>
              <a:tr h="370840">
                <a:tc>
                  <a:txBody>
                    <a:bodyPr/>
                    <a:lstStyle/>
                    <a:p>
                      <a:endParaRPr lang="it-IT" dirty="0"/>
                    </a:p>
                  </a:txBody>
                  <a:tcPr/>
                </a:tc>
                <a:extLst>
                  <a:ext uri="{0D108BD9-81ED-4DB2-BD59-A6C34878D82A}">
                    <a16:rowId xmlns:a16="http://schemas.microsoft.com/office/drawing/2014/main" val="2796595472"/>
                  </a:ext>
                </a:extLst>
              </a:tr>
              <a:tr h="370840">
                <a:tc>
                  <a:txBody>
                    <a:bodyPr/>
                    <a:lstStyle/>
                    <a:p>
                      <a:pPr algn="just">
                        <a:buNone/>
                      </a:pPr>
                      <a:r>
                        <a:rPr lang="it-IT" altLang="it-IT" sz="1800" dirty="0">
                          <a:solidFill>
                            <a:schemeClr val="bg1"/>
                          </a:solidFill>
                        </a:rPr>
                        <a:t>La partecipazione al tirocinio è correlata alla percezione dell’</a:t>
                      </a:r>
                      <a:r>
                        <a:rPr lang="it-IT" altLang="it-IT" sz="1800" dirty="0" err="1">
                          <a:solidFill>
                            <a:schemeClr val="bg1"/>
                          </a:solidFill>
                        </a:rPr>
                        <a:t>indennita</a:t>
                      </a:r>
                      <a:r>
                        <a:rPr lang="it-IT" altLang="it-IT" sz="1800" dirty="0">
                          <a:solidFill>
                            <a:schemeClr val="bg1"/>
                          </a:solidFill>
                        </a:rPr>
                        <a:t>̀ di cui al successivo art. 14 non comportano la perdita dello stato di inoccupazione o disoccupazione, eventualmente posseduto dal tirocinante. </a:t>
                      </a:r>
                    </a:p>
                    <a:p>
                      <a:endParaRPr lang="it-IT" dirty="0"/>
                    </a:p>
                  </a:txBody>
                  <a:tcPr/>
                </a:tc>
                <a:extLst>
                  <a:ext uri="{0D108BD9-81ED-4DB2-BD59-A6C34878D82A}">
                    <a16:rowId xmlns:a16="http://schemas.microsoft.com/office/drawing/2014/main" val="2957589516"/>
                  </a:ext>
                </a:extLst>
              </a:tr>
            </a:tbl>
          </a:graphicData>
        </a:graphic>
      </p:graphicFrame>
    </p:spTree>
    <p:extLst>
      <p:ext uri="{BB962C8B-B14F-4D97-AF65-F5344CB8AC3E}">
        <p14:creationId xmlns:p14="http://schemas.microsoft.com/office/powerpoint/2010/main" val="2642841660"/>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302</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6AE959E6-34B7-3B4E-AC9B-09A6E8941E70}"/>
              </a:ext>
            </a:extLst>
          </p:cNvPr>
          <p:cNvGraphicFramePr>
            <a:graphicFrameLocks noGrp="1"/>
          </p:cNvGraphicFramePr>
          <p:nvPr>
            <p:extLst>
              <p:ext uri="{D42A27DB-BD31-4B8C-83A1-F6EECF244321}">
                <p14:modId xmlns:p14="http://schemas.microsoft.com/office/powerpoint/2010/main" val="4274195667"/>
              </p:ext>
            </p:extLst>
          </p:nvPr>
        </p:nvGraphicFramePr>
        <p:xfrm>
          <a:off x="468313" y="1861684"/>
          <a:ext cx="8218487" cy="320548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657268263"/>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altLang="it-IT" sz="1800" dirty="0">
                          <a:solidFill>
                            <a:schemeClr val="tx1"/>
                          </a:solidFill>
                        </a:rPr>
                        <a:t>INDENNITÀ DI PARTECIPAZIONE </a:t>
                      </a:r>
                    </a:p>
                  </a:txBody>
                  <a:tcPr/>
                </a:tc>
                <a:extLst>
                  <a:ext uri="{0D108BD9-81ED-4DB2-BD59-A6C34878D82A}">
                    <a16:rowId xmlns:a16="http://schemas.microsoft.com/office/drawing/2014/main" val="2784680818"/>
                  </a:ext>
                </a:extLst>
              </a:tr>
              <a:tr h="370840">
                <a:tc>
                  <a:txBody>
                    <a:bodyPr/>
                    <a:lstStyle/>
                    <a:p>
                      <a:pPr algn="just" eaLnBrk="1" hangingPunct="1">
                        <a:buFont typeface="Arial" panose="020B0604020202020204" pitchFamily="34" charset="0"/>
                        <a:buNone/>
                      </a:pPr>
                      <a:r>
                        <a:rPr lang="it-IT" altLang="it-IT" sz="1800" dirty="0">
                          <a:solidFill>
                            <a:schemeClr val="bg1"/>
                          </a:solidFill>
                        </a:rPr>
                        <a:t>il soggetto ospitante eroga in favore del tirocinante, che abbia partecipato ad almeno il settanta per cento del monte ore mensile previsto dal pro‐ getto formativo, una </a:t>
                      </a:r>
                      <a:r>
                        <a:rPr lang="it-IT" altLang="it-IT" sz="1800" dirty="0" err="1">
                          <a:solidFill>
                            <a:schemeClr val="bg1"/>
                          </a:solidFill>
                        </a:rPr>
                        <a:t>indennita</a:t>
                      </a:r>
                      <a:r>
                        <a:rPr lang="it-IT" altLang="it-IT" sz="1800" dirty="0">
                          <a:solidFill>
                            <a:schemeClr val="bg1"/>
                          </a:solidFill>
                        </a:rPr>
                        <a:t>̀ stabilita nella misura forfettaria minima di euro 450,00 mensili, al lordo delle ritenute di legge. </a:t>
                      </a:r>
                    </a:p>
                    <a:p>
                      <a:pPr algn="just" eaLnBrk="1" hangingPunct="1">
                        <a:buFont typeface="Arial" panose="020B0604020202020204" pitchFamily="34" charset="0"/>
                        <a:buNone/>
                      </a:pPr>
                      <a:r>
                        <a:rPr lang="it-IT" altLang="it-IT" sz="1800" dirty="0">
                          <a:solidFill>
                            <a:schemeClr val="bg1"/>
                          </a:solidFill>
                        </a:rPr>
                        <a:t>Il tirocinante non ha diritto alla corresponsione dell’</a:t>
                      </a:r>
                      <a:r>
                        <a:rPr lang="it-IT" altLang="it-IT" sz="1800" dirty="0" err="1">
                          <a:solidFill>
                            <a:schemeClr val="bg1"/>
                          </a:solidFill>
                        </a:rPr>
                        <a:t>indennita</a:t>
                      </a:r>
                      <a:r>
                        <a:rPr lang="it-IT" altLang="it-IT" sz="1800" dirty="0">
                          <a:solidFill>
                            <a:schemeClr val="bg1"/>
                          </a:solidFill>
                        </a:rPr>
                        <a:t>̀ di partecipazione da parte del soggetto ospitante qualora percepisca una forma di sostegno al reddito. E’ fatto salvo, in ogni caso, il diritto del tirocinante al rimborso delle spese eventualmente sostenute per la partecipazione alle atti‐ vità formative secondo le </a:t>
                      </a:r>
                      <a:r>
                        <a:rPr lang="it-IT" altLang="it-IT" sz="1800" dirty="0" err="1">
                          <a:solidFill>
                            <a:schemeClr val="bg1"/>
                          </a:solidFill>
                        </a:rPr>
                        <a:t>modalita</a:t>
                      </a:r>
                      <a:r>
                        <a:rPr lang="it-IT" altLang="it-IT" sz="1800" dirty="0">
                          <a:solidFill>
                            <a:schemeClr val="bg1"/>
                          </a:solidFill>
                        </a:rPr>
                        <a:t>̀ definite nella convenzione. </a:t>
                      </a:r>
                    </a:p>
                    <a:p>
                      <a:endParaRPr lang="it-IT" dirty="0"/>
                    </a:p>
                  </a:txBody>
                  <a:tcPr/>
                </a:tc>
                <a:extLst>
                  <a:ext uri="{0D108BD9-81ED-4DB2-BD59-A6C34878D82A}">
                    <a16:rowId xmlns:a16="http://schemas.microsoft.com/office/drawing/2014/main" val="1913722865"/>
                  </a:ext>
                </a:extLst>
              </a:tr>
            </a:tbl>
          </a:graphicData>
        </a:graphic>
      </p:graphicFrame>
    </p:spTree>
    <p:extLst>
      <p:ext uri="{BB962C8B-B14F-4D97-AF65-F5344CB8AC3E}">
        <p14:creationId xmlns:p14="http://schemas.microsoft.com/office/powerpoint/2010/main" val="2278347574"/>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303</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D1D423A1-0416-974A-8744-1DCBFAB9AC73}"/>
              </a:ext>
            </a:extLst>
          </p:cNvPr>
          <p:cNvGraphicFramePr>
            <a:graphicFrameLocks noGrp="1"/>
          </p:cNvGraphicFramePr>
          <p:nvPr>
            <p:extLst>
              <p:ext uri="{D42A27DB-BD31-4B8C-83A1-F6EECF244321}">
                <p14:modId xmlns:p14="http://schemas.microsoft.com/office/powerpoint/2010/main" val="572927220"/>
              </p:ext>
            </p:extLst>
          </p:nvPr>
        </p:nvGraphicFramePr>
        <p:xfrm>
          <a:off x="468312" y="1858010"/>
          <a:ext cx="8218487" cy="320548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2915825187"/>
                    </a:ext>
                  </a:extLst>
                </a:gridCol>
              </a:tblGrid>
              <a:tr h="370840">
                <a:tc>
                  <a:txBody>
                    <a:bodyPr/>
                    <a:lstStyle/>
                    <a:p>
                      <a:endParaRPr lang="it-IT" dirty="0"/>
                    </a:p>
                  </a:txBody>
                  <a:tcPr/>
                </a:tc>
                <a:extLst>
                  <a:ext uri="{0D108BD9-81ED-4DB2-BD59-A6C34878D82A}">
                    <a16:rowId xmlns:a16="http://schemas.microsoft.com/office/drawing/2014/main" val="1330854608"/>
                  </a:ext>
                </a:extLst>
              </a:tr>
              <a:tr h="370840">
                <a:tc>
                  <a:txBody>
                    <a:bodyPr/>
                    <a:lstStyle/>
                    <a:p>
                      <a:pPr algn="just" eaLnBrk="1" hangingPunct="1">
                        <a:buFont typeface="Arial" panose="020B0604020202020204" pitchFamily="34" charset="0"/>
                        <a:buNone/>
                      </a:pPr>
                      <a:r>
                        <a:rPr lang="it-IT" altLang="it-IT" sz="1800" dirty="0">
                          <a:solidFill>
                            <a:schemeClr val="bg1"/>
                          </a:solidFill>
                        </a:rPr>
                        <a:t>Ai fini del comma 2, per forme di sostegno al reddito si intendono le prestazioni economiche di natura previdenziale o assistenziale, sostitutive o integrative della retribuzione, erogate in caso di riduzione o perdita dell’occupazione, di mancanza di lavoro, </a:t>
                      </a:r>
                      <a:r>
                        <a:rPr lang="it-IT" altLang="it-IT" sz="1800" dirty="0" err="1">
                          <a:solidFill>
                            <a:schemeClr val="bg1"/>
                          </a:solidFill>
                        </a:rPr>
                        <a:t>nonche</a:t>
                      </a:r>
                      <a:r>
                        <a:rPr lang="it-IT" altLang="it-IT" sz="1800" dirty="0">
                          <a:solidFill>
                            <a:schemeClr val="bg1"/>
                          </a:solidFill>
                        </a:rPr>
                        <a:t>́ di riduzione della capacità di guadagno per effetto di menomazioni fisiche o psichiche. </a:t>
                      </a:r>
                    </a:p>
                    <a:p>
                      <a:pPr algn="just" eaLnBrk="1" hangingPunct="1">
                        <a:buFont typeface="Arial" panose="020B0604020202020204" pitchFamily="34" charset="0"/>
                        <a:buNone/>
                      </a:pPr>
                      <a:r>
                        <a:rPr lang="it-IT" altLang="it-IT" sz="1800" dirty="0">
                          <a:solidFill>
                            <a:schemeClr val="bg1"/>
                          </a:solidFill>
                        </a:rPr>
                        <a:t>Resta ferma la </a:t>
                      </a:r>
                      <a:r>
                        <a:rPr lang="it-IT" altLang="it-IT" sz="1800" dirty="0" err="1">
                          <a:solidFill>
                            <a:schemeClr val="bg1"/>
                          </a:solidFill>
                        </a:rPr>
                        <a:t>possibilita</a:t>
                      </a:r>
                      <a:r>
                        <a:rPr lang="it-IT" altLang="it-IT" sz="1800" dirty="0">
                          <a:solidFill>
                            <a:schemeClr val="bg1"/>
                          </a:solidFill>
                        </a:rPr>
                        <a:t>̀, anche per i tirocinanti titolari di forme di sostegno al reddito, di percepire da parte di soggetti terzi somme erogate in connessione o in dipendenza di progetti di forma‐ zione, di riqualificazione e di riconversione professionale, nei limiti dell’ordinamento vigente. </a:t>
                      </a:r>
                    </a:p>
                    <a:p>
                      <a:endParaRPr lang="it-IT" dirty="0"/>
                    </a:p>
                  </a:txBody>
                  <a:tcPr/>
                </a:tc>
                <a:extLst>
                  <a:ext uri="{0D108BD9-81ED-4DB2-BD59-A6C34878D82A}">
                    <a16:rowId xmlns:a16="http://schemas.microsoft.com/office/drawing/2014/main" val="571851122"/>
                  </a:ext>
                </a:extLst>
              </a:tr>
            </a:tbl>
          </a:graphicData>
        </a:graphic>
      </p:graphicFrame>
    </p:spTree>
    <p:extLst>
      <p:ext uri="{BB962C8B-B14F-4D97-AF65-F5344CB8AC3E}">
        <p14:creationId xmlns:p14="http://schemas.microsoft.com/office/powerpoint/2010/main" val="1887917562"/>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304</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0AB56106-D7FC-C149-9FE8-5DD2084AE5A6}"/>
              </a:ext>
            </a:extLst>
          </p:cNvPr>
          <p:cNvGraphicFramePr>
            <a:graphicFrameLocks noGrp="1"/>
          </p:cNvGraphicFramePr>
          <p:nvPr>
            <p:extLst>
              <p:ext uri="{D42A27DB-BD31-4B8C-83A1-F6EECF244321}">
                <p14:modId xmlns:p14="http://schemas.microsoft.com/office/powerpoint/2010/main" val="1332908414"/>
              </p:ext>
            </p:extLst>
          </p:nvPr>
        </p:nvGraphicFramePr>
        <p:xfrm>
          <a:off x="468312" y="1858010"/>
          <a:ext cx="8218487" cy="265684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2451385032"/>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altLang="it-IT" sz="1800" dirty="0">
                          <a:solidFill>
                            <a:schemeClr val="tx1"/>
                          </a:solidFill>
                        </a:rPr>
                        <a:t>IPOTESI DI SOSPENSIONE DEL TIROCINIO</a:t>
                      </a:r>
                    </a:p>
                  </a:txBody>
                  <a:tcPr/>
                </a:tc>
                <a:extLst>
                  <a:ext uri="{0D108BD9-81ED-4DB2-BD59-A6C34878D82A}">
                    <a16:rowId xmlns:a16="http://schemas.microsoft.com/office/drawing/2014/main" val="1621819389"/>
                  </a:ext>
                </a:extLst>
              </a:tr>
              <a:tr h="370840">
                <a:tc>
                  <a:txBody>
                    <a:bodyPr/>
                    <a:lstStyle/>
                    <a:p>
                      <a:pPr algn="just" eaLnBrk="1" hangingPunct="1">
                        <a:buFont typeface="Arial" panose="020B0604020202020204" pitchFamily="34" charset="0"/>
                        <a:buNone/>
                      </a:pPr>
                      <a:r>
                        <a:rPr lang="it-IT" altLang="it-IT" sz="1800" dirty="0">
                          <a:solidFill>
                            <a:schemeClr val="bg1"/>
                          </a:solidFill>
                        </a:rPr>
                        <a:t>Il tirocinante ha diritto alla sospensione del tirocinio per </a:t>
                      </a:r>
                      <a:r>
                        <a:rPr lang="it-IT" altLang="it-IT" sz="1800" dirty="0" err="1">
                          <a:solidFill>
                            <a:schemeClr val="bg1"/>
                          </a:solidFill>
                        </a:rPr>
                        <a:t>maternita</a:t>
                      </a:r>
                      <a:r>
                        <a:rPr lang="it-IT" altLang="it-IT" sz="1800" dirty="0">
                          <a:solidFill>
                            <a:schemeClr val="bg1"/>
                          </a:solidFill>
                        </a:rPr>
                        <a:t>̀ ai sensi del D. </a:t>
                      </a:r>
                      <a:r>
                        <a:rPr lang="it-IT" altLang="it-IT" sz="1800" dirty="0" err="1">
                          <a:solidFill>
                            <a:schemeClr val="bg1"/>
                          </a:solidFill>
                        </a:rPr>
                        <a:t>Lgs</a:t>
                      </a:r>
                      <a:r>
                        <a:rPr lang="it-IT" altLang="it-IT" sz="1800" dirty="0">
                          <a:solidFill>
                            <a:schemeClr val="bg1"/>
                          </a:solidFill>
                        </a:rPr>
                        <a:t>. n. 151/2001 “Testo unico delle disposizioni legislative in materia di tutela e sostegno della </a:t>
                      </a:r>
                      <a:r>
                        <a:rPr lang="it-IT" altLang="it-IT" sz="1800" dirty="0" err="1">
                          <a:solidFill>
                            <a:schemeClr val="bg1"/>
                          </a:solidFill>
                        </a:rPr>
                        <a:t>maternita</a:t>
                      </a:r>
                      <a:r>
                        <a:rPr lang="it-IT" altLang="it-IT" sz="1800" dirty="0">
                          <a:solidFill>
                            <a:schemeClr val="bg1"/>
                          </a:solidFill>
                        </a:rPr>
                        <a:t>̀ e della </a:t>
                      </a:r>
                      <a:r>
                        <a:rPr lang="it-IT" altLang="it-IT" sz="1800" dirty="0" err="1">
                          <a:solidFill>
                            <a:schemeClr val="bg1"/>
                          </a:solidFill>
                        </a:rPr>
                        <a:t>paternita</a:t>
                      </a:r>
                      <a:r>
                        <a:rPr lang="it-IT" altLang="it-IT" sz="1800" dirty="0">
                          <a:solidFill>
                            <a:schemeClr val="bg1"/>
                          </a:solidFill>
                        </a:rPr>
                        <a:t>̀, a norma dell’articolo 15 della legge 8 marzo 2000, n. 53”, ovvero in caso di malattia o infortunio, che si protraggano per una durata pari o superiore a un terzo del tirocinio. Il periodo di sospensione non concorre al computo della durata complessiva del tirocinio. Durante il periodo di sospensione, il tirocinante non ha diritto alla </a:t>
                      </a:r>
                      <a:r>
                        <a:rPr lang="it-IT" altLang="it-IT" sz="1800" dirty="0" err="1">
                          <a:solidFill>
                            <a:schemeClr val="bg1"/>
                          </a:solidFill>
                        </a:rPr>
                        <a:t>inden</a:t>
                      </a:r>
                      <a:r>
                        <a:rPr lang="it-IT" altLang="it-IT" sz="1800" dirty="0">
                          <a:solidFill>
                            <a:schemeClr val="bg1"/>
                          </a:solidFill>
                        </a:rPr>
                        <a:t>‐ </a:t>
                      </a:r>
                      <a:r>
                        <a:rPr lang="it-IT" altLang="it-IT" sz="1800" dirty="0" err="1">
                          <a:solidFill>
                            <a:schemeClr val="bg1"/>
                          </a:solidFill>
                        </a:rPr>
                        <a:t>nita</a:t>
                      </a:r>
                      <a:r>
                        <a:rPr lang="it-IT" altLang="it-IT" sz="1800" dirty="0">
                          <a:solidFill>
                            <a:schemeClr val="bg1"/>
                          </a:solidFill>
                        </a:rPr>
                        <a:t>̀ di partecipazione. </a:t>
                      </a:r>
                      <a:r>
                        <a:rPr lang="it-IT" altLang="it-IT" sz="1800" i="1" dirty="0">
                          <a:solidFill>
                            <a:schemeClr val="bg1"/>
                          </a:solidFill>
                        </a:rPr>
                        <a:t> </a:t>
                      </a:r>
                      <a:endParaRPr lang="it-IT" altLang="it-IT" sz="1800" dirty="0">
                        <a:solidFill>
                          <a:schemeClr val="bg1"/>
                        </a:solidFill>
                      </a:endParaRPr>
                    </a:p>
                    <a:p>
                      <a:endParaRPr lang="it-IT" dirty="0"/>
                    </a:p>
                  </a:txBody>
                  <a:tcPr/>
                </a:tc>
                <a:extLst>
                  <a:ext uri="{0D108BD9-81ED-4DB2-BD59-A6C34878D82A}">
                    <a16:rowId xmlns:a16="http://schemas.microsoft.com/office/drawing/2014/main" val="1051530188"/>
                  </a:ext>
                </a:extLst>
              </a:tr>
            </a:tbl>
          </a:graphicData>
        </a:graphic>
      </p:graphicFrame>
    </p:spTree>
    <p:extLst>
      <p:ext uri="{BB962C8B-B14F-4D97-AF65-F5344CB8AC3E}">
        <p14:creationId xmlns:p14="http://schemas.microsoft.com/office/powerpoint/2010/main" val="2890560810"/>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305</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CADBCABD-3EE8-3A44-9BB7-1B545A7B81B3}"/>
              </a:ext>
            </a:extLst>
          </p:cNvPr>
          <p:cNvGraphicFramePr>
            <a:graphicFrameLocks noGrp="1"/>
          </p:cNvGraphicFramePr>
          <p:nvPr>
            <p:extLst>
              <p:ext uri="{D42A27DB-BD31-4B8C-83A1-F6EECF244321}">
                <p14:modId xmlns:p14="http://schemas.microsoft.com/office/powerpoint/2010/main" val="800866611"/>
              </p:ext>
            </p:extLst>
          </p:nvPr>
        </p:nvGraphicFramePr>
        <p:xfrm>
          <a:off x="468313" y="1784708"/>
          <a:ext cx="8218487" cy="238252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3833725629"/>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altLang="it-IT" sz="1800" dirty="0">
                          <a:solidFill>
                            <a:schemeClr val="tx1"/>
                          </a:solidFill>
                        </a:rPr>
                        <a:t>PROROGA DELLA DURATA DEL TIROCINIO</a:t>
                      </a:r>
                    </a:p>
                  </a:txBody>
                  <a:tcPr/>
                </a:tc>
                <a:extLst>
                  <a:ext uri="{0D108BD9-81ED-4DB2-BD59-A6C34878D82A}">
                    <a16:rowId xmlns:a16="http://schemas.microsoft.com/office/drawing/2014/main" val="3470653298"/>
                  </a:ext>
                </a:extLst>
              </a:tr>
              <a:tr h="370840">
                <a:tc>
                  <a:txBody>
                    <a:bodyPr/>
                    <a:lstStyle/>
                    <a:p>
                      <a:pPr algn="just" eaLnBrk="1" hangingPunct="1">
                        <a:buFont typeface="Arial" panose="020B0604020202020204" pitchFamily="34" charset="0"/>
                        <a:buNone/>
                      </a:pPr>
                      <a:r>
                        <a:rPr lang="it-IT" altLang="it-IT" sz="1800" dirty="0">
                          <a:solidFill>
                            <a:schemeClr val="bg1"/>
                          </a:solidFill>
                        </a:rPr>
                        <a:t>La durata originariamente stabilita del per‐ corso formativo </a:t>
                      </a:r>
                      <a:r>
                        <a:rPr lang="it-IT" altLang="it-IT" sz="1800" dirty="0" err="1">
                          <a:solidFill>
                            <a:schemeClr val="bg1"/>
                          </a:solidFill>
                        </a:rPr>
                        <a:t>puo</a:t>
                      </a:r>
                      <a:r>
                        <a:rPr lang="it-IT" altLang="it-IT" sz="1800" dirty="0">
                          <a:solidFill>
                            <a:schemeClr val="bg1"/>
                          </a:solidFill>
                        </a:rPr>
                        <a:t>̀ essere prorogata per non oltre trenta giorni, qualora si tratti di tirocini formativi e di orientamento o di tirocini di inserimento e reinserimento lavorativi; per non oltre dodici mesi, qualora i tirocinanti siano disabili, soggetti in condizione di svantaggio sociale, immigrati, richiedenti asilo o titolari di protezione internazionale. I predetti limiti devono intendersi riferiti alla singola esperienza formativa. </a:t>
                      </a:r>
                    </a:p>
                    <a:p>
                      <a:endParaRPr lang="it-IT" dirty="0"/>
                    </a:p>
                  </a:txBody>
                  <a:tcPr/>
                </a:tc>
                <a:extLst>
                  <a:ext uri="{0D108BD9-81ED-4DB2-BD59-A6C34878D82A}">
                    <a16:rowId xmlns:a16="http://schemas.microsoft.com/office/drawing/2014/main" val="1306610186"/>
                  </a:ext>
                </a:extLst>
              </a:tr>
            </a:tbl>
          </a:graphicData>
        </a:graphic>
      </p:graphicFrame>
    </p:spTree>
    <p:extLst>
      <p:ext uri="{BB962C8B-B14F-4D97-AF65-F5344CB8AC3E}">
        <p14:creationId xmlns:p14="http://schemas.microsoft.com/office/powerpoint/2010/main" val="1026577118"/>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306</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20A116F6-C002-6948-A58A-87D89931639D}"/>
              </a:ext>
            </a:extLst>
          </p:cNvPr>
          <p:cNvGraphicFramePr>
            <a:graphicFrameLocks noGrp="1"/>
          </p:cNvGraphicFramePr>
          <p:nvPr>
            <p:extLst>
              <p:ext uri="{D42A27DB-BD31-4B8C-83A1-F6EECF244321}">
                <p14:modId xmlns:p14="http://schemas.microsoft.com/office/powerpoint/2010/main" val="431989250"/>
              </p:ext>
            </p:extLst>
          </p:nvPr>
        </p:nvGraphicFramePr>
        <p:xfrm>
          <a:off x="468313" y="2060576"/>
          <a:ext cx="8218487" cy="210820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3292603804"/>
                    </a:ext>
                  </a:extLst>
                </a:gridCol>
              </a:tblGrid>
              <a:tr h="370840">
                <a:tc>
                  <a:txBody>
                    <a:bodyPr/>
                    <a:lstStyle/>
                    <a:p>
                      <a:endParaRPr lang="it-IT" dirty="0"/>
                    </a:p>
                  </a:txBody>
                  <a:tcPr/>
                </a:tc>
                <a:extLst>
                  <a:ext uri="{0D108BD9-81ED-4DB2-BD59-A6C34878D82A}">
                    <a16:rowId xmlns:a16="http://schemas.microsoft.com/office/drawing/2014/main" val="3060576306"/>
                  </a:ext>
                </a:extLst>
              </a:tr>
              <a:tr h="370840">
                <a:tc>
                  <a:txBody>
                    <a:bodyPr/>
                    <a:lstStyle/>
                    <a:p>
                      <a:pPr algn="just">
                        <a:buNone/>
                      </a:pPr>
                      <a:r>
                        <a:rPr lang="it-IT" altLang="it-IT" sz="1800" dirty="0">
                          <a:solidFill>
                            <a:schemeClr val="bg1"/>
                          </a:solidFill>
                        </a:rPr>
                        <a:t>Il soggetto ospitante, che intenda prorogare il tirocinio, deve darne comunicazione scritta al soggetto promotore almeno dieci giorni prima della scadenza del termine di durata originariamente previsto, indicando le ragioni della richiesta. Il soggetto promotore, verificata preventivamente la necessità o l’</a:t>
                      </a:r>
                      <a:r>
                        <a:rPr lang="it-IT" altLang="it-IT" sz="1800" dirty="0" err="1">
                          <a:solidFill>
                            <a:schemeClr val="bg1"/>
                          </a:solidFill>
                        </a:rPr>
                        <a:t>opportunita</a:t>
                      </a:r>
                      <a:r>
                        <a:rPr lang="it-IT" altLang="it-IT" sz="1800" dirty="0">
                          <a:solidFill>
                            <a:schemeClr val="bg1"/>
                          </a:solidFill>
                        </a:rPr>
                        <a:t>̀ di proroga in relazione al conseguimento delle </a:t>
                      </a:r>
                      <a:r>
                        <a:rPr lang="it-IT" altLang="it-IT" sz="1800" dirty="0" err="1">
                          <a:solidFill>
                            <a:schemeClr val="bg1"/>
                          </a:solidFill>
                        </a:rPr>
                        <a:t>finalita</a:t>
                      </a:r>
                      <a:r>
                        <a:rPr lang="it-IT" altLang="it-IT" sz="1800" dirty="0">
                          <a:solidFill>
                            <a:schemeClr val="bg1"/>
                          </a:solidFill>
                        </a:rPr>
                        <a:t>̀ formative, accoglie la relativa richiesta. </a:t>
                      </a:r>
                    </a:p>
                    <a:p>
                      <a:endParaRPr lang="it-IT" dirty="0"/>
                    </a:p>
                  </a:txBody>
                  <a:tcPr/>
                </a:tc>
                <a:extLst>
                  <a:ext uri="{0D108BD9-81ED-4DB2-BD59-A6C34878D82A}">
                    <a16:rowId xmlns:a16="http://schemas.microsoft.com/office/drawing/2014/main" val="1609470112"/>
                  </a:ext>
                </a:extLst>
              </a:tr>
            </a:tbl>
          </a:graphicData>
        </a:graphic>
      </p:graphicFrame>
    </p:spTree>
    <p:extLst>
      <p:ext uri="{BB962C8B-B14F-4D97-AF65-F5344CB8AC3E}">
        <p14:creationId xmlns:p14="http://schemas.microsoft.com/office/powerpoint/2010/main" val="3130262829"/>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307</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71C56B85-A989-8744-A185-EB3CA596C67C}"/>
              </a:ext>
            </a:extLst>
          </p:cNvPr>
          <p:cNvGraphicFramePr>
            <a:graphicFrameLocks noGrp="1"/>
          </p:cNvGraphicFramePr>
          <p:nvPr>
            <p:extLst>
              <p:ext uri="{D42A27DB-BD31-4B8C-83A1-F6EECF244321}">
                <p14:modId xmlns:p14="http://schemas.microsoft.com/office/powerpoint/2010/main" val="2412119770"/>
              </p:ext>
            </p:extLst>
          </p:nvPr>
        </p:nvGraphicFramePr>
        <p:xfrm>
          <a:off x="468312" y="1858010"/>
          <a:ext cx="8296275" cy="1559560"/>
        </p:xfrm>
        <a:graphic>
          <a:graphicData uri="http://schemas.openxmlformats.org/drawingml/2006/table">
            <a:tbl>
              <a:tblPr firstRow="1" bandRow="1">
                <a:tableStyleId>{5C22544A-7EE6-4342-B048-85BDC9FD1C3A}</a:tableStyleId>
              </a:tblPr>
              <a:tblGrid>
                <a:gridCol w="8296275">
                  <a:extLst>
                    <a:ext uri="{9D8B030D-6E8A-4147-A177-3AD203B41FA5}">
                      <a16:colId xmlns:a16="http://schemas.microsoft.com/office/drawing/2014/main" val="417159832"/>
                    </a:ext>
                  </a:extLst>
                </a:gridCol>
              </a:tblGrid>
              <a:tr h="370840">
                <a:tc>
                  <a:txBody>
                    <a:bodyPr/>
                    <a:lstStyle/>
                    <a:p>
                      <a:endParaRPr lang="it-IT" dirty="0"/>
                    </a:p>
                  </a:txBody>
                  <a:tcPr/>
                </a:tc>
                <a:extLst>
                  <a:ext uri="{0D108BD9-81ED-4DB2-BD59-A6C34878D82A}">
                    <a16:rowId xmlns:a16="http://schemas.microsoft.com/office/drawing/2014/main" val="3332717050"/>
                  </a:ext>
                </a:extLst>
              </a:tr>
              <a:tr h="370840">
                <a:tc>
                  <a:txBody>
                    <a:bodyPr/>
                    <a:lstStyle/>
                    <a:p>
                      <a:pPr algn="just">
                        <a:buNone/>
                      </a:pPr>
                      <a:r>
                        <a:rPr lang="it-IT" altLang="it-IT" sz="1800" dirty="0">
                          <a:solidFill>
                            <a:schemeClr val="bg1"/>
                          </a:solidFill>
                        </a:rPr>
                        <a:t>La proroga deve essere comunicata per iscritto al tirocinante, alle </a:t>
                      </a:r>
                      <a:r>
                        <a:rPr lang="it-IT" altLang="it-IT" sz="1800" dirty="0" err="1">
                          <a:solidFill>
                            <a:schemeClr val="bg1"/>
                          </a:solidFill>
                        </a:rPr>
                        <a:t>r.s.a</a:t>
                      </a:r>
                      <a:r>
                        <a:rPr lang="it-IT" altLang="it-IT" sz="1800" dirty="0">
                          <a:solidFill>
                            <a:schemeClr val="bg1"/>
                          </a:solidFill>
                        </a:rPr>
                        <a:t>/</a:t>
                      </a:r>
                      <a:r>
                        <a:rPr lang="it-IT" altLang="it-IT" sz="1800" dirty="0" err="1">
                          <a:solidFill>
                            <a:schemeClr val="bg1"/>
                          </a:solidFill>
                        </a:rPr>
                        <a:t>r.s.u</a:t>
                      </a:r>
                      <a:r>
                        <a:rPr lang="it-IT" altLang="it-IT" sz="1800" dirty="0">
                          <a:solidFill>
                            <a:schemeClr val="bg1"/>
                          </a:solidFill>
                        </a:rPr>
                        <a:t>. o, in mancanza, alle strutture sindacali territoriali di categoria, </a:t>
                      </a:r>
                      <a:r>
                        <a:rPr lang="it-IT" altLang="it-IT" sz="1800" dirty="0" err="1">
                          <a:solidFill>
                            <a:schemeClr val="bg1"/>
                          </a:solidFill>
                        </a:rPr>
                        <a:t>nonche</a:t>
                      </a:r>
                      <a:r>
                        <a:rPr lang="it-IT" altLang="it-IT" sz="1800" dirty="0">
                          <a:solidFill>
                            <a:schemeClr val="bg1"/>
                          </a:solidFill>
                        </a:rPr>
                        <a:t>́ alla Direzione Territoriale del lavoro competente per territorio. </a:t>
                      </a:r>
                    </a:p>
                    <a:p>
                      <a:endParaRPr lang="it-IT" dirty="0"/>
                    </a:p>
                  </a:txBody>
                  <a:tcPr/>
                </a:tc>
                <a:extLst>
                  <a:ext uri="{0D108BD9-81ED-4DB2-BD59-A6C34878D82A}">
                    <a16:rowId xmlns:a16="http://schemas.microsoft.com/office/drawing/2014/main" val="4073257757"/>
                  </a:ext>
                </a:extLst>
              </a:tr>
            </a:tbl>
          </a:graphicData>
        </a:graphic>
      </p:graphicFrame>
    </p:spTree>
    <p:extLst>
      <p:ext uri="{BB962C8B-B14F-4D97-AF65-F5344CB8AC3E}">
        <p14:creationId xmlns:p14="http://schemas.microsoft.com/office/powerpoint/2010/main" val="1120058369"/>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308</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1FEF2568-0D3D-564C-8B4C-BE45FBE2DEF6}"/>
              </a:ext>
            </a:extLst>
          </p:cNvPr>
          <p:cNvGraphicFramePr>
            <a:graphicFrameLocks noGrp="1"/>
          </p:cNvGraphicFramePr>
          <p:nvPr>
            <p:extLst>
              <p:ext uri="{D42A27DB-BD31-4B8C-83A1-F6EECF244321}">
                <p14:modId xmlns:p14="http://schemas.microsoft.com/office/powerpoint/2010/main" val="4289322696"/>
              </p:ext>
            </p:extLst>
          </p:nvPr>
        </p:nvGraphicFramePr>
        <p:xfrm>
          <a:off x="468313" y="2091593"/>
          <a:ext cx="8218487" cy="293116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2563797526"/>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altLang="it-IT" sz="1800" dirty="0">
                          <a:solidFill>
                            <a:schemeClr val="tx1"/>
                          </a:solidFill>
                        </a:rPr>
                        <a:t>INTERRUZIONE ANTICIPATA DEL TIROCINIO </a:t>
                      </a:r>
                    </a:p>
                  </a:txBody>
                  <a:tcPr/>
                </a:tc>
                <a:extLst>
                  <a:ext uri="{0D108BD9-81ED-4DB2-BD59-A6C34878D82A}">
                    <a16:rowId xmlns:a16="http://schemas.microsoft.com/office/drawing/2014/main" val="3465210593"/>
                  </a:ext>
                </a:extLst>
              </a:tr>
              <a:tr h="370840">
                <a:tc>
                  <a:txBody>
                    <a:bodyPr/>
                    <a:lstStyle/>
                    <a:p>
                      <a:pPr>
                        <a:buFont typeface="Arial" panose="020B0604020202020204" pitchFamily="34" charset="0"/>
                        <a:buNone/>
                        <a:defRPr/>
                      </a:pPr>
                      <a:r>
                        <a:rPr lang="it-IT" altLang="it-IT" sz="1800" dirty="0">
                          <a:solidFill>
                            <a:schemeClr val="bg1"/>
                          </a:solidFill>
                        </a:rPr>
                        <a:t>Il tirocinio </a:t>
                      </a:r>
                      <a:r>
                        <a:rPr lang="it-IT" altLang="it-IT" sz="1800" dirty="0" err="1">
                          <a:solidFill>
                            <a:schemeClr val="bg1"/>
                          </a:solidFill>
                        </a:rPr>
                        <a:t>puo</a:t>
                      </a:r>
                      <a:r>
                        <a:rPr lang="it-IT" altLang="it-IT" sz="1800" dirty="0">
                          <a:solidFill>
                            <a:schemeClr val="bg1"/>
                          </a:solidFill>
                        </a:rPr>
                        <a:t>̀ essere interrotto prima della sua naturale scadenza nelle seguenti ipotesi: </a:t>
                      </a:r>
                    </a:p>
                    <a:p>
                      <a:pPr marL="342900" indent="-342900" algn="just">
                        <a:defRPr/>
                      </a:pPr>
                      <a:r>
                        <a:rPr lang="it-IT" altLang="it-IT" sz="1800" dirty="0">
                          <a:solidFill>
                            <a:schemeClr val="bg1"/>
                          </a:solidFill>
                        </a:rPr>
                        <a:t>perdita dei requisiti prescritti dall’art. 3, co. 4, L.R. n. 23/2013. In tal caso, il soggetto che venga a conoscenza della circostanza deve darne tempestiva comunicazione all’altra parte sottoscrittrice della convenzione. Spetta, in ogni caso, al soggetto pro‐ motore informare il tirocinante, le </a:t>
                      </a:r>
                      <a:r>
                        <a:rPr lang="it-IT" altLang="it-IT" sz="1800" dirty="0" err="1">
                          <a:solidFill>
                            <a:schemeClr val="bg1"/>
                          </a:solidFill>
                        </a:rPr>
                        <a:t>r.s.a</a:t>
                      </a:r>
                      <a:r>
                        <a:rPr lang="it-IT" altLang="it-IT" sz="1800" dirty="0">
                          <a:solidFill>
                            <a:schemeClr val="bg1"/>
                          </a:solidFill>
                        </a:rPr>
                        <a:t>/</a:t>
                      </a:r>
                      <a:r>
                        <a:rPr lang="it-IT" altLang="it-IT" sz="1800" dirty="0" err="1">
                          <a:solidFill>
                            <a:schemeClr val="bg1"/>
                          </a:solidFill>
                        </a:rPr>
                        <a:t>r.s.u</a:t>
                      </a:r>
                      <a:r>
                        <a:rPr lang="it-IT" altLang="it-IT" sz="1800" dirty="0">
                          <a:solidFill>
                            <a:schemeClr val="bg1"/>
                          </a:solidFill>
                        </a:rPr>
                        <a:t>. o, in mancanza, le strutture sindacali territoriali di categoria, </a:t>
                      </a:r>
                      <a:r>
                        <a:rPr lang="it-IT" altLang="it-IT" sz="1800" dirty="0" err="1">
                          <a:solidFill>
                            <a:schemeClr val="bg1"/>
                          </a:solidFill>
                        </a:rPr>
                        <a:t>nonche</a:t>
                      </a:r>
                      <a:r>
                        <a:rPr lang="it-IT" altLang="it-IT" sz="1800" dirty="0">
                          <a:solidFill>
                            <a:schemeClr val="bg1"/>
                          </a:solidFill>
                        </a:rPr>
                        <a:t>́ la Direzione Territoriale del lavoro competente per territorio; </a:t>
                      </a:r>
                    </a:p>
                    <a:p>
                      <a:endParaRPr lang="it-IT" dirty="0"/>
                    </a:p>
                  </a:txBody>
                  <a:tcPr/>
                </a:tc>
                <a:extLst>
                  <a:ext uri="{0D108BD9-81ED-4DB2-BD59-A6C34878D82A}">
                    <a16:rowId xmlns:a16="http://schemas.microsoft.com/office/drawing/2014/main" val="3869895558"/>
                  </a:ext>
                </a:extLst>
              </a:tr>
            </a:tbl>
          </a:graphicData>
        </a:graphic>
      </p:graphicFrame>
    </p:spTree>
    <p:extLst>
      <p:ext uri="{BB962C8B-B14F-4D97-AF65-F5344CB8AC3E}">
        <p14:creationId xmlns:p14="http://schemas.microsoft.com/office/powerpoint/2010/main" val="4233513992"/>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309</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36916B59-26DE-C04A-A4D8-7FFFD54609B5}"/>
              </a:ext>
            </a:extLst>
          </p:cNvPr>
          <p:cNvGraphicFramePr>
            <a:graphicFrameLocks noGrp="1"/>
          </p:cNvGraphicFramePr>
          <p:nvPr>
            <p:extLst>
              <p:ext uri="{D42A27DB-BD31-4B8C-83A1-F6EECF244321}">
                <p14:modId xmlns:p14="http://schemas.microsoft.com/office/powerpoint/2010/main" val="118420608"/>
              </p:ext>
            </p:extLst>
          </p:nvPr>
        </p:nvGraphicFramePr>
        <p:xfrm>
          <a:off x="468312" y="1823129"/>
          <a:ext cx="8218487" cy="347980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138802029"/>
                    </a:ext>
                  </a:extLst>
                </a:gridCol>
              </a:tblGrid>
              <a:tr h="370840">
                <a:tc>
                  <a:txBody>
                    <a:bodyPr/>
                    <a:lstStyle/>
                    <a:p>
                      <a:endParaRPr lang="it-IT" dirty="0"/>
                    </a:p>
                  </a:txBody>
                  <a:tcPr/>
                </a:tc>
                <a:extLst>
                  <a:ext uri="{0D108BD9-81ED-4DB2-BD59-A6C34878D82A}">
                    <a16:rowId xmlns:a16="http://schemas.microsoft.com/office/drawing/2014/main" val="1407960109"/>
                  </a:ext>
                </a:extLst>
              </a:tr>
              <a:tr h="370840">
                <a:tc>
                  <a:txBody>
                    <a:bodyPr/>
                    <a:lstStyle/>
                    <a:p>
                      <a:pPr marL="342900" indent="-342900" algn="just">
                        <a:buFont typeface="Arial" panose="020B0604020202020204" pitchFamily="34" charset="0"/>
                        <a:buChar char="•"/>
                        <a:defRPr/>
                      </a:pPr>
                      <a:r>
                        <a:rPr lang="it-IT" altLang="it-IT" sz="1800" dirty="0">
                          <a:solidFill>
                            <a:schemeClr val="bg1"/>
                          </a:solidFill>
                        </a:rPr>
                        <a:t>motivata comunicazione scritta da parte del tirocinante, inviata al tutor del soggetto promotore e al tutor del soggetto ospitante; </a:t>
                      </a:r>
                    </a:p>
                    <a:p>
                      <a:pPr marL="342900" indent="-342900" algn="just">
                        <a:buFont typeface="Arial" panose="020B0604020202020204" pitchFamily="34" charset="0"/>
                        <a:buChar char="•"/>
                        <a:defRPr/>
                      </a:pPr>
                      <a:r>
                        <a:rPr lang="it-IT" altLang="it-IT" sz="1800" dirty="0">
                          <a:solidFill>
                            <a:schemeClr val="bg1"/>
                          </a:solidFill>
                        </a:rPr>
                        <a:t>violazione, da parte del soggetto ospitante o del soggetto promotore ovvero del tirocinante, degli obblighi previsti dalla convenzione e dal progetto formativo individuale; </a:t>
                      </a:r>
                    </a:p>
                    <a:p>
                      <a:pPr marL="342900" indent="-342900" algn="just">
                        <a:buFont typeface="Arial" panose="020B0604020202020204" pitchFamily="34" charset="0"/>
                        <a:buChar char="•"/>
                        <a:defRPr/>
                      </a:pPr>
                      <a:r>
                        <a:rPr lang="it-IT" altLang="it-IT" sz="1800" dirty="0">
                          <a:solidFill>
                            <a:schemeClr val="bg1"/>
                          </a:solidFill>
                        </a:rPr>
                        <a:t>sopravvenienza di cause ostative al raggiungimento degli obiettivi formativi; in tal caso, il soggetto ospitante deve darne immediata comunicazione, in forma scritta, al soggetto promotore, precisando le ragioni sottostanti. Soggetto promotore e soggetto ospitante verificano che non esista la </a:t>
                      </a:r>
                      <a:r>
                        <a:rPr lang="it-IT" altLang="it-IT" sz="1800" dirty="0" err="1">
                          <a:solidFill>
                            <a:schemeClr val="bg1"/>
                          </a:solidFill>
                        </a:rPr>
                        <a:t>possibilita</a:t>
                      </a:r>
                      <a:r>
                        <a:rPr lang="it-IT" altLang="it-IT" sz="1800" dirty="0">
                          <a:solidFill>
                            <a:schemeClr val="bg1"/>
                          </a:solidFill>
                        </a:rPr>
                        <a:t>̀ di dare ulteriore corso allo svolgimento del percorso formativo. </a:t>
                      </a:r>
                    </a:p>
                    <a:p>
                      <a:endParaRPr lang="it-IT" dirty="0"/>
                    </a:p>
                  </a:txBody>
                  <a:tcPr/>
                </a:tc>
                <a:extLst>
                  <a:ext uri="{0D108BD9-81ED-4DB2-BD59-A6C34878D82A}">
                    <a16:rowId xmlns:a16="http://schemas.microsoft.com/office/drawing/2014/main" val="2680869084"/>
                  </a:ext>
                </a:extLst>
              </a:tr>
            </a:tbl>
          </a:graphicData>
        </a:graphic>
      </p:graphicFrame>
    </p:spTree>
    <p:extLst>
      <p:ext uri="{BB962C8B-B14F-4D97-AF65-F5344CB8AC3E}">
        <p14:creationId xmlns:p14="http://schemas.microsoft.com/office/powerpoint/2010/main" val="1444868361"/>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310</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6794604B-16A8-644C-9624-18DE17EA1BE8}"/>
              </a:ext>
            </a:extLst>
          </p:cNvPr>
          <p:cNvGraphicFramePr>
            <a:graphicFrameLocks noGrp="1"/>
          </p:cNvGraphicFramePr>
          <p:nvPr>
            <p:extLst>
              <p:ext uri="{D42A27DB-BD31-4B8C-83A1-F6EECF244321}">
                <p14:modId xmlns:p14="http://schemas.microsoft.com/office/powerpoint/2010/main" val="446139867"/>
              </p:ext>
            </p:extLst>
          </p:nvPr>
        </p:nvGraphicFramePr>
        <p:xfrm>
          <a:off x="468313" y="1784708"/>
          <a:ext cx="8296275" cy="2931160"/>
        </p:xfrm>
        <a:graphic>
          <a:graphicData uri="http://schemas.openxmlformats.org/drawingml/2006/table">
            <a:tbl>
              <a:tblPr firstRow="1" bandRow="1">
                <a:tableStyleId>{5C22544A-7EE6-4342-B048-85BDC9FD1C3A}</a:tableStyleId>
              </a:tblPr>
              <a:tblGrid>
                <a:gridCol w="8296275">
                  <a:extLst>
                    <a:ext uri="{9D8B030D-6E8A-4147-A177-3AD203B41FA5}">
                      <a16:colId xmlns:a16="http://schemas.microsoft.com/office/drawing/2014/main" val="2302145099"/>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altLang="it-IT" sz="1800" dirty="0">
                          <a:solidFill>
                            <a:schemeClr val="tx1"/>
                          </a:solidFill>
                        </a:rPr>
                        <a:t>ATTESTAZIONE DELLE COMPETENZE </a:t>
                      </a:r>
                    </a:p>
                  </a:txBody>
                  <a:tcPr/>
                </a:tc>
                <a:extLst>
                  <a:ext uri="{0D108BD9-81ED-4DB2-BD59-A6C34878D82A}">
                    <a16:rowId xmlns:a16="http://schemas.microsoft.com/office/drawing/2014/main" val="4001537991"/>
                  </a:ext>
                </a:extLst>
              </a:tr>
              <a:tr h="370840">
                <a:tc>
                  <a:txBody>
                    <a:bodyPr/>
                    <a:lstStyle/>
                    <a:p>
                      <a:pPr algn="just" eaLnBrk="1" hangingPunct="1">
                        <a:buFont typeface="Arial" panose="020B0604020202020204" pitchFamily="34" charset="0"/>
                        <a:buNone/>
                      </a:pPr>
                      <a:r>
                        <a:rPr lang="it-IT" altLang="it-IT" sz="1800" dirty="0">
                          <a:solidFill>
                            <a:schemeClr val="bg1"/>
                          </a:solidFill>
                        </a:rPr>
                        <a:t>Il soggetto promotore, sulla base della valutazione del soggetto ospitante, rilascia una attestazione relativa allo svolgimento del tirocinio, specificando le </a:t>
                      </a:r>
                      <a:r>
                        <a:rPr lang="it-IT" altLang="it-IT" sz="1800" dirty="0" err="1">
                          <a:solidFill>
                            <a:schemeClr val="bg1"/>
                          </a:solidFill>
                        </a:rPr>
                        <a:t>generalita</a:t>
                      </a:r>
                      <a:r>
                        <a:rPr lang="it-IT" altLang="it-IT" sz="1800" dirty="0">
                          <a:solidFill>
                            <a:schemeClr val="bg1"/>
                          </a:solidFill>
                        </a:rPr>
                        <a:t>̀ del tirocinante, la tipologia del tirocinio svolto, l’impresa ospitante, il periodo e numero di ore svolte, i risultati di apprendimento specificando le competenze (capacità/abilità e conoscenze) eventualmente acquisite con riferimento ad una figura inserita nel Repertorio Regionale delle Figure Professionali, approvato con D.G.R. n. 327/2013 o con riferimento alla Nomenclatura e classificazione delle Unità Professionali (Istat/</a:t>
                      </a:r>
                      <a:r>
                        <a:rPr lang="it-IT" altLang="it-IT" sz="1800" dirty="0" err="1">
                          <a:solidFill>
                            <a:schemeClr val="bg1"/>
                          </a:solidFill>
                        </a:rPr>
                        <a:t>Isfol</a:t>
                      </a:r>
                      <a:r>
                        <a:rPr lang="it-IT" altLang="it-IT" sz="1800" dirty="0">
                          <a:solidFill>
                            <a:schemeClr val="bg1"/>
                          </a:solidFill>
                        </a:rPr>
                        <a:t>), </a:t>
                      </a:r>
                      <a:r>
                        <a:rPr lang="it-IT" altLang="it-IT" sz="1800" dirty="0" err="1">
                          <a:solidFill>
                            <a:schemeClr val="bg1"/>
                          </a:solidFill>
                        </a:rPr>
                        <a:t>nonche</a:t>
                      </a:r>
                      <a:r>
                        <a:rPr lang="it-IT" altLang="it-IT" sz="1800" dirty="0">
                          <a:solidFill>
                            <a:schemeClr val="bg1"/>
                          </a:solidFill>
                        </a:rPr>
                        <a:t>́ ogni altro elemento a tal fine utile. </a:t>
                      </a:r>
                    </a:p>
                    <a:p>
                      <a:endParaRPr lang="it-IT" dirty="0"/>
                    </a:p>
                  </a:txBody>
                  <a:tcPr/>
                </a:tc>
                <a:extLst>
                  <a:ext uri="{0D108BD9-81ED-4DB2-BD59-A6C34878D82A}">
                    <a16:rowId xmlns:a16="http://schemas.microsoft.com/office/drawing/2014/main" val="1050096328"/>
                  </a:ext>
                </a:extLst>
              </a:tr>
            </a:tbl>
          </a:graphicData>
        </a:graphic>
      </p:graphicFrame>
    </p:spTree>
    <p:extLst>
      <p:ext uri="{BB962C8B-B14F-4D97-AF65-F5344CB8AC3E}">
        <p14:creationId xmlns:p14="http://schemas.microsoft.com/office/powerpoint/2010/main" val="1525345941"/>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311</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D74BBD2D-41DA-6843-A5C8-BA02C826DC7F}"/>
              </a:ext>
            </a:extLst>
          </p:cNvPr>
          <p:cNvGraphicFramePr>
            <a:graphicFrameLocks noGrp="1"/>
          </p:cNvGraphicFramePr>
          <p:nvPr>
            <p:extLst>
              <p:ext uri="{D42A27DB-BD31-4B8C-83A1-F6EECF244321}">
                <p14:modId xmlns:p14="http://schemas.microsoft.com/office/powerpoint/2010/main" val="3714010922"/>
              </p:ext>
            </p:extLst>
          </p:nvPr>
        </p:nvGraphicFramePr>
        <p:xfrm>
          <a:off x="468312" y="1842810"/>
          <a:ext cx="8296275" cy="2931160"/>
        </p:xfrm>
        <a:graphic>
          <a:graphicData uri="http://schemas.openxmlformats.org/drawingml/2006/table">
            <a:tbl>
              <a:tblPr firstRow="1" bandRow="1">
                <a:tableStyleId>{5C22544A-7EE6-4342-B048-85BDC9FD1C3A}</a:tableStyleId>
              </a:tblPr>
              <a:tblGrid>
                <a:gridCol w="8296275">
                  <a:extLst>
                    <a:ext uri="{9D8B030D-6E8A-4147-A177-3AD203B41FA5}">
                      <a16:colId xmlns:a16="http://schemas.microsoft.com/office/drawing/2014/main" val="2521932419"/>
                    </a:ext>
                  </a:extLst>
                </a:gridCol>
              </a:tblGrid>
              <a:tr h="370840">
                <a:tc>
                  <a:txBody>
                    <a:bodyPr/>
                    <a:lstStyle/>
                    <a:p>
                      <a:endParaRPr lang="it-IT" dirty="0"/>
                    </a:p>
                  </a:txBody>
                  <a:tcPr/>
                </a:tc>
                <a:extLst>
                  <a:ext uri="{0D108BD9-81ED-4DB2-BD59-A6C34878D82A}">
                    <a16:rowId xmlns:a16="http://schemas.microsoft.com/office/drawing/2014/main" val="115428965"/>
                  </a:ext>
                </a:extLst>
              </a:tr>
              <a:tr h="370840">
                <a:tc>
                  <a:txBody>
                    <a:bodyPr/>
                    <a:lstStyle/>
                    <a:p>
                      <a:pPr algn="just" eaLnBrk="1" hangingPunct="1">
                        <a:buFont typeface="Arial" panose="020B0604020202020204" pitchFamily="34" charset="0"/>
                        <a:buNone/>
                      </a:pPr>
                      <a:r>
                        <a:rPr lang="it-IT" altLang="it-IT" sz="1800" dirty="0">
                          <a:solidFill>
                            <a:schemeClr val="bg1"/>
                          </a:solidFill>
                        </a:rPr>
                        <a:t>In raccordo con i Centri per l’impiego competenti per territorio, il soggetto promotore provvede altresì alla registrazione del tirocinio sul libretto formativo, di cui all’art. 2, co. 1, lettera i), D. </a:t>
                      </a:r>
                      <a:r>
                        <a:rPr lang="it-IT" altLang="it-IT" sz="1800" dirty="0" err="1">
                          <a:solidFill>
                            <a:schemeClr val="bg1"/>
                          </a:solidFill>
                        </a:rPr>
                        <a:t>Lgs</a:t>
                      </a:r>
                      <a:r>
                        <a:rPr lang="it-IT" altLang="it-IT" sz="1800" dirty="0">
                          <a:solidFill>
                            <a:schemeClr val="bg1"/>
                          </a:solidFill>
                        </a:rPr>
                        <a:t>. n. 276/2003 “Attuazione delle deleghe in materia di occupazione e mercato del lavoro di cui alla legge 14 febbraio 2003, n. 30” e </a:t>
                      </a:r>
                      <a:r>
                        <a:rPr lang="it-IT" altLang="it-IT" sz="1800" dirty="0" err="1">
                          <a:solidFill>
                            <a:schemeClr val="bg1"/>
                          </a:solidFill>
                        </a:rPr>
                        <a:t>ss.mm.ii</a:t>
                      </a:r>
                      <a:r>
                        <a:rPr lang="it-IT" altLang="it-IT" sz="1800" dirty="0">
                          <a:solidFill>
                            <a:schemeClr val="bg1"/>
                          </a:solidFill>
                        </a:rPr>
                        <a:t>. </a:t>
                      </a:r>
                    </a:p>
                    <a:p>
                      <a:pPr algn="just" eaLnBrk="1" hangingPunct="1">
                        <a:buFont typeface="Arial" panose="020B0604020202020204" pitchFamily="34" charset="0"/>
                        <a:buNone/>
                      </a:pPr>
                      <a:endParaRPr lang="it-IT" altLang="it-IT" sz="1800" dirty="0">
                        <a:solidFill>
                          <a:schemeClr val="bg1"/>
                        </a:solidFill>
                        <a:cs typeface="Tahoma" panose="020B0604030504040204" pitchFamily="34" charset="0"/>
                      </a:endParaRPr>
                    </a:p>
                    <a:p>
                      <a:pPr algn="just" eaLnBrk="1" hangingPunct="1">
                        <a:buFont typeface="Arial" panose="020B0604020202020204" pitchFamily="34" charset="0"/>
                        <a:buNone/>
                      </a:pPr>
                      <a:r>
                        <a:rPr lang="it-IT" altLang="it-IT" sz="1800" dirty="0">
                          <a:solidFill>
                            <a:schemeClr val="bg1"/>
                          </a:solidFill>
                        </a:rPr>
                        <a:t>Per la registrazione dell’esperienza di tirocinio sul libretto formativo del cittadino il tirocinante deve avere partecipato almeno al settanta per cento della durata prevista dal progetto formativo. </a:t>
                      </a:r>
                    </a:p>
                    <a:p>
                      <a:endParaRPr lang="it-IT" dirty="0"/>
                    </a:p>
                  </a:txBody>
                  <a:tcPr/>
                </a:tc>
                <a:extLst>
                  <a:ext uri="{0D108BD9-81ED-4DB2-BD59-A6C34878D82A}">
                    <a16:rowId xmlns:a16="http://schemas.microsoft.com/office/drawing/2014/main" val="144527092"/>
                  </a:ext>
                </a:extLst>
              </a:tr>
            </a:tbl>
          </a:graphicData>
        </a:graphic>
      </p:graphicFrame>
    </p:spTree>
    <p:extLst>
      <p:ext uri="{BB962C8B-B14F-4D97-AF65-F5344CB8AC3E}">
        <p14:creationId xmlns:p14="http://schemas.microsoft.com/office/powerpoint/2010/main" val="3776956464"/>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312</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EBD78CD4-73C7-D543-B7A0-FF5818B43E50}"/>
              </a:ext>
            </a:extLst>
          </p:cNvPr>
          <p:cNvGraphicFramePr>
            <a:graphicFrameLocks noGrp="1"/>
          </p:cNvGraphicFramePr>
          <p:nvPr>
            <p:extLst>
              <p:ext uri="{D42A27DB-BD31-4B8C-83A1-F6EECF244321}">
                <p14:modId xmlns:p14="http://schemas.microsoft.com/office/powerpoint/2010/main" val="546781859"/>
              </p:ext>
            </p:extLst>
          </p:nvPr>
        </p:nvGraphicFramePr>
        <p:xfrm>
          <a:off x="468312" y="1988840"/>
          <a:ext cx="8218487" cy="347980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704957371"/>
                    </a:ext>
                  </a:extLst>
                </a:gridCol>
              </a:tblGrid>
              <a:tr h="370840">
                <a:tc>
                  <a:txBody>
                    <a:bodyPr/>
                    <a:lstStyle/>
                    <a:p>
                      <a:endParaRPr lang="it-IT" dirty="0"/>
                    </a:p>
                  </a:txBody>
                  <a:tcPr/>
                </a:tc>
                <a:extLst>
                  <a:ext uri="{0D108BD9-81ED-4DB2-BD59-A6C34878D82A}">
                    <a16:rowId xmlns:a16="http://schemas.microsoft.com/office/drawing/2014/main" val="1478787678"/>
                  </a:ext>
                </a:extLst>
              </a:tr>
              <a:tr h="370840">
                <a:tc>
                  <a:txBody>
                    <a:bodyPr/>
                    <a:lstStyle/>
                    <a:p>
                      <a:pPr algn="just">
                        <a:buNone/>
                      </a:pPr>
                      <a:r>
                        <a:rPr lang="it-IT" altLang="it-IT" sz="1800" dirty="0">
                          <a:solidFill>
                            <a:schemeClr val="bg1"/>
                          </a:solidFill>
                        </a:rPr>
                        <a:t>La validazione e certificazione delle competenze acquisite e la successiva registrazione delle stesse sul Libretto formativo avverranno su richiesta dell’interessato, secondo gli standard e </a:t>
                      </a:r>
                      <a:r>
                        <a:rPr lang="it-IT" altLang="it-IT" sz="1800" dirty="0" err="1">
                          <a:solidFill>
                            <a:schemeClr val="bg1"/>
                          </a:solidFill>
                        </a:rPr>
                        <a:t>modalita</a:t>
                      </a:r>
                      <a:r>
                        <a:rPr lang="it-IT" altLang="it-IT" sz="1800" dirty="0">
                          <a:solidFill>
                            <a:schemeClr val="bg1"/>
                          </a:solidFill>
                        </a:rPr>
                        <a:t>̀ definiti dalla Regione, a seguito del completamento del Sistema Regionale di validazione e certificazione delle competenze, in ottemperanza a quanto </a:t>
                      </a:r>
                      <a:r>
                        <a:rPr lang="it-IT" altLang="it-IT" sz="1800" dirty="0" err="1">
                          <a:solidFill>
                            <a:schemeClr val="bg1"/>
                          </a:solidFill>
                        </a:rPr>
                        <a:t>pre</a:t>
                      </a:r>
                      <a:r>
                        <a:rPr lang="it-IT" altLang="it-IT" sz="1800" dirty="0">
                          <a:solidFill>
                            <a:schemeClr val="bg1"/>
                          </a:solidFill>
                        </a:rPr>
                        <a:t>‐ visto dall’art. 4, L. n. 92/2012 “Disposizioni in materia di riforma del mercato del lavoro in una prospettiva di crescita” e dal successivo D. </a:t>
                      </a:r>
                      <a:r>
                        <a:rPr lang="it-IT" altLang="it-IT" sz="1800" dirty="0" err="1">
                          <a:solidFill>
                            <a:schemeClr val="bg1"/>
                          </a:solidFill>
                        </a:rPr>
                        <a:t>Lgs</a:t>
                      </a:r>
                      <a:r>
                        <a:rPr lang="it-IT" altLang="it-IT" sz="1800" dirty="0">
                          <a:solidFill>
                            <a:schemeClr val="bg1"/>
                          </a:solidFill>
                        </a:rPr>
                        <a:t>. n. 13/2013 “Definizione delle norme generali e dei livelli essenziali delle prestazioni per l’individuazione e validazione degli apprendimenti non formali e informali e degli standard minimi di servizio del sistema nazionale di certificazione delle competenze, a norma dell’articolo 4, commi 58 e 68, della legge 28 giugno 2012, n. 92”. </a:t>
                      </a:r>
                      <a:endParaRPr lang="it-IT" altLang="it-IT" sz="1800" dirty="0">
                        <a:solidFill>
                          <a:schemeClr val="bg1"/>
                        </a:solidFill>
                        <a:cs typeface="Tahoma" panose="020B0604030504040204" pitchFamily="34" charset="0"/>
                      </a:endParaRPr>
                    </a:p>
                    <a:p>
                      <a:endParaRPr lang="it-IT" dirty="0"/>
                    </a:p>
                  </a:txBody>
                  <a:tcPr/>
                </a:tc>
                <a:extLst>
                  <a:ext uri="{0D108BD9-81ED-4DB2-BD59-A6C34878D82A}">
                    <a16:rowId xmlns:a16="http://schemas.microsoft.com/office/drawing/2014/main" val="1942436443"/>
                  </a:ext>
                </a:extLst>
              </a:tr>
            </a:tbl>
          </a:graphicData>
        </a:graphic>
      </p:graphicFrame>
    </p:spTree>
    <p:extLst>
      <p:ext uri="{BB962C8B-B14F-4D97-AF65-F5344CB8AC3E}">
        <p14:creationId xmlns:p14="http://schemas.microsoft.com/office/powerpoint/2010/main" val="4173721393"/>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313</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5A9D1865-6DF8-7B43-8587-2EB4C9AB90A4}"/>
              </a:ext>
            </a:extLst>
          </p:cNvPr>
          <p:cNvGraphicFramePr>
            <a:graphicFrameLocks noGrp="1"/>
          </p:cNvGraphicFramePr>
          <p:nvPr>
            <p:extLst>
              <p:ext uri="{D42A27DB-BD31-4B8C-83A1-F6EECF244321}">
                <p14:modId xmlns:p14="http://schemas.microsoft.com/office/powerpoint/2010/main" val="4225009096"/>
              </p:ext>
            </p:extLst>
          </p:nvPr>
        </p:nvGraphicFramePr>
        <p:xfrm>
          <a:off x="468312" y="1872835"/>
          <a:ext cx="8218487" cy="292608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1899401878"/>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altLang="it-IT" sz="1800" dirty="0">
                          <a:solidFill>
                            <a:schemeClr val="tx1"/>
                          </a:solidFill>
                        </a:rPr>
                        <a:t>INFORMAZIONE, CONTROLLO E MONITORAGGIO DELL’AZIONE</a:t>
                      </a:r>
                    </a:p>
                    <a:p>
                      <a:pPr algn="ctr"/>
                      <a:endParaRPr lang="it-IT" dirty="0"/>
                    </a:p>
                  </a:txBody>
                  <a:tcPr/>
                </a:tc>
                <a:extLst>
                  <a:ext uri="{0D108BD9-81ED-4DB2-BD59-A6C34878D82A}">
                    <a16:rowId xmlns:a16="http://schemas.microsoft.com/office/drawing/2014/main" val="1321346495"/>
                  </a:ext>
                </a:extLst>
              </a:tr>
              <a:tr h="370840">
                <a:tc>
                  <a:txBody>
                    <a:bodyPr/>
                    <a:lstStyle/>
                    <a:p>
                      <a:pPr algn="just" eaLnBrk="1" hangingPunct="1">
                        <a:buFont typeface="Arial" panose="020B0604020202020204" pitchFamily="34" charset="0"/>
                        <a:buNone/>
                      </a:pPr>
                      <a:r>
                        <a:rPr lang="it-IT" altLang="it-IT" sz="1800" dirty="0">
                          <a:solidFill>
                            <a:schemeClr val="bg1"/>
                          </a:solidFill>
                        </a:rPr>
                        <a:t>La Regione, per il tramite della Provincia e dei Centri per l’impiego, promuove il corretto utilizzo dei tirocini in </a:t>
                      </a:r>
                      <a:r>
                        <a:rPr lang="it-IT" altLang="it-IT" sz="1800" dirty="0" err="1">
                          <a:solidFill>
                            <a:schemeClr val="bg1"/>
                          </a:solidFill>
                        </a:rPr>
                        <a:t>conformita</a:t>
                      </a:r>
                      <a:r>
                        <a:rPr lang="it-IT" altLang="it-IT" sz="1800" dirty="0">
                          <a:solidFill>
                            <a:schemeClr val="bg1"/>
                          </a:solidFill>
                        </a:rPr>
                        <a:t>̀ alla disciplina vigente e alla relativa regolamentazione contrastando forme di abuso, anche attraverso la sottoscrizione di accordi con i competenti organi ispettivi. </a:t>
                      </a:r>
                    </a:p>
                    <a:p>
                      <a:pPr algn="just" eaLnBrk="1" hangingPunct="1">
                        <a:buFont typeface="Arial" panose="020B0604020202020204" pitchFamily="34" charset="0"/>
                        <a:buNone/>
                      </a:pPr>
                      <a:r>
                        <a:rPr lang="it-IT" altLang="it-IT" sz="1800" dirty="0">
                          <a:solidFill>
                            <a:schemeClr val="bg1"/>
                          </a:solidFill>
                        </a:rPr>
                        <a:t>La Regione, per il tramite delle Province e dei Centri per l’impiego, effettua una specifica </a:t>
                      </a:r>
                      <a:r>
                        <a:rPr lang="it-IT" altLang="it-IT" sz="1800" dirty="0" err="1">
                          <a:solidFill>
                            <a:schemeClr val="bg1"/>
                          </a:solidFill>
                        </a:rPr>
                        <a:t>attivita</a:t>
                      </a:r>
                      <a:r>
                        <a:rPr lang="it-IT" altLang="it-IT" sz="1800" dirty="0">
                          <a:solidFill>
                            <a:schemeClr val="bg1"/>
                          </a:solidFill>
                        </a:rPr>
                        <a:t>̀ di monitoraggio, al fine di valutare l’efficacia del tirocinio come strumento di politica attiva. </a:t>
                      </a:r>
                    </a:p>
                    <a:p>
                      <a:endParaRPr lang="it-IT" dirty="0"/>
                    </a:p>
                  </a:txBody>
                  <a:tcPr/>
                </a:tc>
                <a:extLst>
                  <a:ext uri="{0D108BD9-81ED-4DB2-BD59-A6C34878D82A}">
                    <a16:rowId xmlns:a16="http://schemas.microsoft.com/office/drawing/2014/main" val="2198394622"/>
                  </a:ext>
                </a:extLst>
              </a:tr>
            </a:tbl>
          </a:graphicData>
        </a:graphic>
      </p:graphicFrame>
    </p:spTree>
    <p:extLst>
      <p:ext uri="{BB962C8B-B14F-4D97-AF65-F5344CB8AC3E}">
        <p14:creationId xmlns:p14="http://schemas.microsoft.com/office/powerpoint/2010/main" val="476664765"/>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314</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6CFE33D7-CA96-A24A-BA65-AA10479DC5EF}"/>
              </a:ext>
            </a:extLst>
          </p:cNvPr>
          <p:cNvGraphicFramePr>
            <a:graphicFrameLocks noGrp="1"/>
          </p:cNvGraphicFramePr>
          <p:nvPr>
            <p:extLst>
              <p:ext uri="{D42A27DB-BD31-4B8C-83A1-F6EECF244321}">
                <p14:modId xmlns:p14="http://schemas.microsoft.com/office/powerpoint/2010/main" val="3867597413"/>
              </p:ext>
            </p:extLst>
          </p:nvPr>
        </p:nvGraphicFramePr>
        <p:xfrm>
          <a:off x="468313" y="1784708"/>
          <a:ext cx="8218487" cy="155956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2825307221"/>
                    </a:ext>
                  </a:extLst>
                </a:gridCol>
              </a:tblGrid>
              <a:tr h="370840">
                <a:tc>
                  <a:txBody>
                    <a:bodyPr/>
                    <a:lstStyle/>
                    <a:p>
                      <a:endParaRPr lang="it-IT" dirty="0"/>
                    </a:p>
                  </a:txBody>
                  <a:tcPr/>
                </a:tc>
                <a:extLst>
                  <a:ext uri="{0D108BD9-81ED-4DB2-BD59-A6C34878D82A}">
                    <a16:rowId xmlns:a16="http://schemas.microsoft.com/office/drawing/2014/main" val="2751450498"/>
                  </a:ext>
                </a:extLst>
              </a:tr>
              <a:tr h="370840">
                <a:tc>
                  <a:txBody>
                    <a:bodyPr/>
                    <a:lstStyle/>
                    <a:p>
                      <a:pPr algn="just">
                        <a:buNone/>
                      </a:pPr>
                      <a:r>
                        <a:rPr lang="it-IT" altLang="it-IT" sz="1800" dirty="0">
                          <a:solidFill>
                            <a:schemeClr val="bg1"/>
                          </a:solidFill>
                        </a:rPr>
                        <a:t>Le </a:t>
                      </a:r>
                      <a:r>
                        <a:rPr lang="it-IT" altLang="it-IT" sz="1800" dirty="0" err="1">
                          <a:solidFill>
                            <a:schemeClr val="bg1"/>
                          </a:solidFill>
                        </a:rPr>
                        <a:t>attivita</a:t>
                      </a:r>
                      <a:r>
                        <a:rPr lang="it-IT" altLang="it-IT" sz="1800" dirty="0">
                          <a:solidFill>
                            <a:schemeClr val="bg1"/>
                          </a:solidFill>
                        </a:rPr>
                        <a:t>̀ di monitoraggio e valutazione hanno ad oggetto l’analisi quantitativa e qualitativa dei dati registrati sul sistema informativo lavoro (SINTESI ‐ </a:t>
                      </a:r>
                      <a:r>
                        <a:rPr lang="it-IT" altLang="it-IT" sz="1800" dirty="0" err="1">
                          <a:solidFill>
                            <a:schemeClr val="bg1"/>
                          </a:solidFill>
                        </a:rPr>
                        <a:t>CpI</a:t>
                      </a:r>
                      <a:r>
                        <a:rPr lang="it-IT" altLang="it-IT" sz="1800" dirty="0">
                          <a:solidFill>
                            <a:schemeClr val="bg1"/>
                          </a:solidFill>
                        </a:rPr>
                        <a:t>) o altro sistema adottato dalla Regione. </a:t>
                      </a:r>
                    </a:p>
                    <a:p>
                      <a:endParaRPr lang="it-IT" dirty="0"/>
                    </a:p>
                  </a:txBody>
                  <a:tcPr/>
                </a:tc>
                <a:extLst>
                  <a:ext uri="{0D108BD9-81ED-4DB2-BD59-A6C34878D82A}">
                    <a16:rowId xmlns:a16="http://schemas.microsoft.com/office/drawing/2014/main" val="2085002743"/>
                  </a:ext>
                </a:extLst>
              </a:tr>
            </a:tbl>
          </a:graphicData>
        </a:graphic>
      </p:graphicFrame>
    </p:spTree>
    <p:extLst>
      <p:ext uri="{BB962C8B-B14F-4D97-AF65-F5344CB8AC3E}">
        <p14:creationId xmlns:p14="http://schemas.microsoft.com/office/powerpoint/2010/main" val="1340840218"/>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315</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6BF63F68-3227-6B42-B577-7DE6FD908267}"/>
              </a:ext>
            </a:extLst>
          </p:cNvPr>
          <p:cNvGraphicFramePr>
            <a:graphicFrameLocks noGrp="1"/>
          </p:cNvGraphicFramePr>
          <p:nvPr>
            <p:extLst>
              <p:ext uri="{D42A27DB-BD31-4B8C-83A1-F6EECF244321}">
                <p14:modId xmlns:p14="http://schemas.microsoft.com/office/powerpoint/2010/main" val="2256966933"/>
              </p:ext>
            </p:extLst>
          </p:nvPr>
        </p:nvGraphicFramePr>
        <p:xfrm>
          <a:off x="468313" y="1784708"/>
          <a:ext cx="8218487" cy="293116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3096482593"/>
                    </a:ext>
                  </a:extLst>
                </a:gridCol>
              </a:tblGrid>
              <a:tr h="370840">
                <a:tc>
                  <a:txBody>
                    <a:bodyPr/>
                    <a:lstStyle/>
                    <a:p>
                      <a:endParaRPr lang="it-IT" dirty="0"/>
                    </a:p>
                  </a:txBody>
                  <a:tcPr/>
                </a:tc>
                <a:extLst>
                  <a:ext uri="{0D108BD9-81ED-4DB2-BD59-A6C34878D82A}">
                    <a16:rowId xmlns:a16="http://schemas.microsoft.com/office/drawing/2014/main" val="2967793197"/>
                  </a:ext>
                </a:extLst>
              </a:tr>
              <a:tr h="370840">
                <a:tc>
                  <a:txBody>
                    <a:bodyPr/>
                    <a:lstStyle/>
                    <a:p>
                      <a:pPr algn="just">
                        <a:buNone/>
                      </a:pPr>
                      <a:r>
                        <a:rPr lang="it-IT" altLang="it-IT" sz="1800" dirty="0">
                          <a:solidFill>
                            <a:schemeClr val="bg1"/>
                          </a:solidFill>
                        </a:rPr>
                        <a:t>Nell’ambito delle </a:t>
                      </a:r>
                      <a:r>
                        <a:rPr lang="it-IT" altLang="it-IT" sz="1800" dirty="0" err="1">
                          <a:solidFill>
                            <a:schemeClr val="bg1"/>
                          </a:solidFill>
                        </a:rPr>
                        <a:t>attivita</a:t>
                      </a:r>
                      <a:r>
                        <a:rPr lang="it-IT" altLang="it-IT" sz="1800" dirty="0">
                          <a:solidFill>
                            <a:schemeClr val="bg1"/>
                          </a:solidFill>
                        </a:rPr>
                        <a:t>̀ di monitoraggio e valutazione si </a:t>
                      </a:r>
                      <a:r>
                        <a:rPr lang="it-IT" altLang="it-IT" sz="1800" dirty="0" err="1">
                          <a:solidFill>
                            <a:schemeClr val="bg1"/>
                          </a:solidFill>
                        </a:rPr>
                        <a:t>porra</a:t>
                      </a:r>
                      <a:r>
                        <a:rPr lang="it-IT" altLang="it-IT" sz="1800" dirty="0">
                          <a:solidFill>
                            <a:schemeClr val="bg1"/>
                          </a:solidFill>
                        </a:rPr>
                        <a:t>̀ particolare attenzione alla rilevazione di eventuali elementi distorsivi presenti nell’attuazione dell’istituto. A titolo meramente esemplificativo, devono considerarsi tali la reiterata attivazione da parte del soggetto ospitante di tirocini a copertura di specifica mansione; le cessazioni anomale; le </a:t>
                      </a:r>
                      <a:r>
                        <a:rPr lang="it-IT" altLang="it-IT" sz="1800" dirty="0" err="1">
                          <a:solidFill>
                            <a:schemeClr val="bg1"/>
                          </a:solidFill>
                        </a:rPr>
                        <a:t>attivita</a:t>
                      </a:r>
                      <a:r>
                        <a:rPr lang="it-IT" altLang="it-IT" sz="1800" dirty="0">
                          <a:solidFill>
                            <a:schemeClr val="bg1"/>
                          </a:solidFill>
                        </a:rPr>
                        <a:t>̀ svolta in maniera difforme al progetto formativo o di inserimento/reinserimento; l’incidenza di tirocini non conformi alla presente normativa attivati da uno stesso promotore; la concentrazione dell’attivazione di tirocini in specifici periodi dell’anno. </a:t>
                      </a:r>
                    </a:p>
                    <a:p>
                      <a:endParaRPr lang="it-IT" dirty="0"/>
                    </a:p>
                  </a:txBody>
                  <a:tcPr/>
                </a:tc>
                <a:extLst>
                  <a:ext uri="{0D108BD9-81ED-4DB2-BD59-A6C34878D82A}">
                    <a16:rowId xmlns:a16="http://schemas.microsoft.com/office/drawing/2014/main" val="303976217"/>
                  </a:ext>
                </a:extLst>
              </a:tr>
            </a:tbl>
          </a:graphicData>
        </a:graphic>
      </p:graphicFrame>
    </p:spTree>
    <p:extLst>
      <p:ext uri="{BB962C8B-B14F-4D97-AF65-F5344CB8AC3E}">
        <p14:creationId xmlns:p14="http://schemas.microsoft.com/office/powerpoint/2010/main" val="2393825472"/>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316</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BC6BF9B3-5BB9-AF44-B5F2-6D472663C18F}"/>
              </a:ext>
            </a:extLst>
          </p:cNvPr>
          <p:cNvGraphicFramePr>
            <a:graphicFrameLocks noGrp="1"/>
          </p:cNvGraphicFramePr>
          <p:nvPr>
            <p:extLst>
              <p:ext uri="{D42A27DB-BD31-4B8C-83A1-F6EECF244321}">
                <p14:modId xmlns:p14="http://schemas.microsoft.com/office/powerpoint/2010/main" val="3538088050"/>
              </p:ext>
            </p:extLst>
          </p:nvPr>
        </p:nvGraphicFramePr>
        <p:xfrm>
          <a:off x="468312" y="2030736"/>
          <a:ext cx="8218487" cy="293116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2122744404"/>
                    </a:ext>
                  </a:extLst>
                </a:gridCol>
              </a:tblGrid>
              <a:tr h="370840">
                <a:tc>
                  <a:txBody>
                    <a:bodyPr/>
                    <a:lstStyle/>
                    <a:p>
                      <a:endParaRPr lang="it-IT" dirty="0"/>
                    </a:p>
                  </a:txBody>
                  <a:tcPr/>
                </a:tc>
                <a:extLst>
                  <a:ext uri="{0D108BD9-81ED-4DB2-BD59-A6C34878D82A}">
                    <a16:rowId xmlns:a16="http://schemas.microsoft.com/office/drawing/2014/main" val="2213350903"/>
                  </a:ext>
                </a:extLst>
              </a:tr>
              <a:tr h="370840">
                <a:tc>
                  <a:txBody>
                    <a:bodyPr/>
                    <a:lstStyle/>
                    <a:p>
                      <a:pPr algn="just">
                        <a:buFont typeface="Arial" panose="020B0604020202020204" pitchFamily="34" charset="0"/>
                        <a:buNone/>
                      </a:pPr>
                      <a:r>
                        <a:rPr lang="it-IT" altLang="it-IT" sz="1800" dirty="0">
                          <a:solidFill>
                            <a:schemeClr val="bg1"/>
                          </a:solidFill>
                        </a:rPr>
                        <a:t>La Regione attraverso l’Osservatorio del mercato del lavoro realizza annualmente un rapporto sull’andamento dei tirocini sotto il profilo quanti‐ qualitativo. </a:t>
                      </a:r>
                    </a:p>
                    <a:p>
                      <a:pPr algn="just">
                        <a:buFont typeface="Arial" panose="020B0604020202020204" pitchFamily="34" charset="0"/>
                        <a:buNone/>
                      </a:pPr>
                      <a:endParaRPr lang="it-IT" altLang="it-IT" sz="1800" dirty="0">
                        <a:solidFill>
                          <a:schemeClr val="bg1"/>
                        </a:solidFill>
                      </a:endParaRPr>
                    </a:p>
                    <a:p>
                      <a:pPr algn="just">
                        <a:buFont typeface="Arial" panose="020B0604020202020204" pitchFamily="34" charset="0"/>
                        <a:buNone/>
                      </a:pPr>
                      <a:r>
                        <a:rPr lang="it-IT" altLang="it-IT" sz="1800" dirty="0">
                          <a:solidFill>
                            <a:schemeClr val="bg1"/>
                          </a:solidFill>
                        </a:rPr>
                        <a:t>I soggetti promotori redigono e trasmettono, a cadenza annuale, all’Osservatorio del mercato del lavoro un report analitico contenente il numero dei tirocini attivati e conclusi, evidenziando i risultati in termini formativi ed occupazionali. Il medesimo rapporto </a:t>
                      </a:r>
                      <a:r>
                        <a:rPr lang="it-IT" altLang="it-IT" sz="1800" dirty="0" err="1">
                          <a:solidFill>
                            <a:schemeClr val="bg1"/>
                          </a:solidFill>
                        </a:rPr>
                        <a:t>dovra</a:t>
                      </a:r>
                      <a:r>
                        <a:rPr lang="it-IT" altLang="it-IT" sz="1800" dirty="0">
                          <a:solidFill>
                            <a:schemeClr val="bg1"/>
                          </a:solidFill>
                        </a:rPr>
                        <a:t>̀ essere </a:t>
                      </a:r>
                      <a:r>
                        <a:rPr lang="it-IT" altLang="it-IT" sz="1800" dirty="0" err="1">
                          <a:solidFill>
                            <a:schemeClr val="bg1"/>
                          </a:solidFill>
                        </a:rPr>
                        <a:t>altresi</a:t>
                      </a:r>
                      <a:r>
                        <a:rPr lang="it-IT" altLang="it-IT" sz="1800" dirty="0">
                          <a:solidFill>
                            <a:schemeClr val="bg1"/>
                          </a:solidFill>
                        </a:rPr>
                        <a:t>̀ pubblicato sul sito internet del soggetto promotore, nel rispetto della vigente normativa in materia di tutela dei dati personali. </a:t>
                      </a:r>
                    </a:p>
                    <a:p>
                      <a:endParaRPr lang="it-IT" dirty="0"/>
                    </a:p>
                  </a:txBody>
                  <a:tcPr/>
                </a:tc>
                <a:extLst>
                  <a:ext uri="{0D108BD9-81ED-4DB2-BD59-A6C34878D82A}">
                    <a16:rowId xmlns:a16="http://schemas.microsoft.com/office/drawing/2014/main" val="2982584632"/>
                  </a:ext>
                </a:extLst>
              </a:tr>
            </a:tbl>
          </a:graphicData>
        </a:graphic>
      </p:graphicFrame>
    </p:spTree>
    <p:extLst>
      <p:ext uri="{BB962C8B-B14F-4D97-AF65-F5344CB8AC3E}">
        <p14:creationId xmlns:p14="http://schemas.microsoft.com/office/powerpoint/2010/main" val="2387439545"/>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317</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A65CE0F6-4540-7446-9A3F-2C58320DA355}"/>
              </a:ext>
            </a:extLst>
          </p:cNvPr>
          <p:cNvGraphicFramePr>
            <a:graphicFrameLocks noGrp="1"/>
          </p:cNvGraphicFramePr>
          <p:nvPr>
            <p:extLst>
              <p:ext uri="{D42A27DB-BD31-4B8C-83A1-F6EECF244321}">
                <p14:modId xmlns:p14="http://schemas.microsoft.com/office/powerpoint/2010/main" val="3147575912"/>
              </p:ext>
            </p:extLst>
          </p:nvPr>
        </p:nvGraphicFramePr>
        <p:xfrm>
          <a:off x="468313" y="1761173"/>
          <a:ext cx="8296275" cy="2931160"/>
        </p:xfrm>
        <a:graphic>
          <a:graphicData uri="http://schemas.openxmlformats.org/drawingml/2006/table">
            <a:tbl>
              <a:tblPr firstRow="1" bandRow="1">
                <a:tableStyleId>{5C22544A-7EE6-4342-B048-85BDC9FD1C3A}</a:tableStyleId>
              </a:tblPr>
              <a:tblGrid>
                <a:gridCol w="8296275">
                  <a:extLst>
                    <a:ext uri="{9D8B030D-6E8A-4147-A177-3AD203B41FA5}">
                      <a16:colId xmlns:a16="http://schemas.microsoft.com/office/drawing/2014/main" val="2212983915"/>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altLang="it-IT" sz="1800" dirty="0">
                          <a:solidFill>
                            <a:schemeClr val="tx1"/>
                          </a:solidFill>
                        </a:rPr>
                        <a:t>SANZIONI APPLICABILI</a:t>
                      </a:r>
                    </a:p>
                  </a:txBody>
                  <a:tcPr/>
                </a:tc>
                <a:extLst>
                  <a:ext uri="{0D108BD9-81ED-4DB2-BD59-A6C34878D82A}">
                    <a16:rowId xmlns:a16="http://schemas.microsoft.com/office/drawing/2014/main" val="3683792109"/>
                  </a:ext>
                </a:extLst>
              </a:tr>
              <a:tr h="370840">
                <a:tc>
                  <a:txBody>
                    <a:bodyPr/>
                    <a:lstStyle/>
                    <a:p>
                      <a:pPr algn="just">
                        <a:buNone/>
                      </a:pPr>
                      <a:r>
                        <a:rPr lang="it-IT" altLang="it-IT" sz="1800" dirty="0">
                          <a:solidFill>
                            <a:schemeClr val="bg1"/>
                          </a:solidFill>
                        </a:rPr>
                        <a:t>Fermo restando le sanzioni previste dall’art. 8, L.R. n. 23/2013, in caso di violazione degli obblighi prescritti dal presente regola‐ mento in capo ai soggetti promotori e soggetti ospitanti, saranno applicate le sanzioni di seguito precisate: </a:t>
                      </a:r>
                    </a:p>
                    <a:p>
                      <a:pPr algn="just" eaLnBrk="1" hangingPunct="1">
                        <a:buFont typeface="Arial" panose="020B0604020202020204" pitchFamily="34" charset="0"/>
                        <a:buNone/>
                      </a:pPr>
                      <a:r>
                        <a:rPr lang="it-IT" altLang="it-IT" sz="1800" dirty="0">
                          <a:solidFill>
                            <a:schemeClr val="bg1"/>
                          </a:solidFill>
                        </a:rPr>
                        <a:t>a) nel caso di violazione degli obblighi previsti dalla convenzione e dal progetto formativo individuale, oltre alla immediata interruzione del tirocinio di cui all’art. 17, deve considerarsi interdetta, nei dodici mesi successivi al relativo accertamento, l’attivazione di ulteriori tirocini da parte del soggetto promotore e/o del soggetto ospitante responsabile/i della violazione; </a:t>
                      </a:r>
                    </a:p>
                    <a:p>
                      <a:endParaRPr lang="it-IT" dirty="0"/>
                    </a:p>
                  </a:txBody>
                  <a:tcPr/>
                </a:tc>
                <a:extLst>
                  <a:ext uri="{0D108BD9-81ED-4DB2-BD59-A6C34878D82A}">
                    <a16:rowId xmlns:a16="http://schemas.microsoft.com/office/drawing/2014/main" val="1982728774"/>
                  </a:ext>
                </a:extLst>
              </a:tr>
            </a:tbl>
          </a:graphicData>
        </a:graphic>
      </p:graphicFrame>
    </p:spTree>
    <p:extLst>
      <p:ext uri="{BB962C8B-B14F-4D97-AF65-F5344CB8AC3E}">
        <p14:creationId xmlns:p14="http://schemas.microsoft.com/office/powerpoint/2010/main" val="542200372"/>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5 ottobre 2019</a:t>
            </a:r>
          </a:p>
        </p:txBody>
      </p:sp>
      <p:sp>
        <p:nvSpPr>
          <p:cNvPr id="3" name="Segnaposto numero diapositiva 2"/>
          <p:cNvSpPr>
            <a:spLocks noGrp="1"/>
          </p:cNvSpPr>
          <p:nvPr>
            <p:ph type="sldNum" sz="quarter" idx="12"/>
          </p:nvPr>
        </p:nvSpPr>
        <p:spPr/>
        <p:txBody>
          <a:bodyPr/>
          <a:lstStyle/>
          <a:p>
            <a:pPr>
              <a:defRPr/>
            </a:pPr>
            <a:fld id="{6BB66EE0-CFE0-4231-B801-75814C8ED52D}" type="slidenum">
              <a:rPr lang="it-IT" smtClean="0"/>
              <a:pPr>
                <a:defRPr/>
              </a:pPr>
              <a:t>318</a:t>
            </a:fld>
            <a:endParaRPr lang="it-IT"/>
          </a:p>
        </p:txBody>
      </p:sp>
      <p:sp>
        <p:nvSpPr>
          <p:cNvPr id="109575" name="Sottotitolo 2"/>
          <p:cNvSpPr txBox="1">
            <a:spLocks/>
          </p:cNvSpPr>
          <p:nvPr/>
        </p:nvSpPr>
        <p:spPr bwMode="auto">
          <a:xfrm>
            <a:off x="150813" y="1484313"/>
            <a:ext cx="88852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None/>
            </a:pPr>
            <a:endParaRPr lang="it-IT" sz="2400" b="1" dirty="0">
              <a:solidFill>
                <a:schemeClr val="bg1"/>
              </a:solidFill>
            </a:endParaRP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graphicFrame>
        <p:nvGraphicFramePr>
          <p:cNvPr id="4" name="Tabella 3">
            <a:extLst>
              <a:ext uri="{FF2B5EF4-FFF2-40B4-BE49-F238E27FC236}">
                <a16:creationId xmlns:a16="http://schemas.microsoft.com/office/drawing/2014/main" id="{A6ABBEBA-E716-5E4C-8A30-2B64CA294F27}"/>
              </a:ext>
            </a:extLst>
          </p:cNvPr>
          <p:cNvGraphicFramePr>
            <a:graphicFrameLocks noGrp="1"/>
          </p:cNvGraphicFramePr>
          <p:nvPr>
            <p:extLst>
              <p:ext uri="{D42A27DB-BD31-4B8C-83A1-F6EECF244321}">
                <p14:modId xmlns:p14="http://schemas.microsoft.com/office/powerpoint/2010/main" val="694303679"/>
              </p:ext>
            </p:extLst>
          </p:nvPr>
        </p:nvGraphicFramePr>
        <p:xfrm>
          <a:off x="468313" y="1858010"/>
          <a:ext cx="8218487" cy="2656840"/>
        </p:xfrm>
        <a:graphic>
          <a:graphicData uri="http://schemas.openxmlformats.org/drawingml/2006/table">
            <a:tbl>
              <a:tblPr firstRow="1" bandRow="1">
                <a:tableStyleId>{5C22544A-7EE6-4342-B048-85BDC9FD1C3A}</a:tableStyleId>
              </a:tblPr>
              <a:tblGrid>
                <a:gridCol w="8218487">
                  <a:extLst>
                    <a:ext uri="{9D8B030D-6E8A-4147-A177-3AD203B41FA5}">
                      <a16:colId xmlns:a16="http://schemas.microsoft.com/office/drawing/2014/main" val="3471030964"/>
                    </a:ext>
                  </a:extLst>
                </a:gridCol>
              </a:tblGrid>
              <a:tr h="370840">
                <a:tc>
                  <a:txBody>
                    <a:bodyPr/>
                    <a:lstStyle/>
                    <a:p>
                      <a:endParaRPr lang="it-IT" dirty="0"/>
                    </a:p>
                  </a:txBody>
                  <a:tcPr/>
                </a:tc>
                <a:extLst>
                  <a:ext uri="{0D108BD9-81ED-4DB2-BD59-A6C34878D82A}">
                    <a16:rowId xmlns:a16="http://schemas.microsoft.com/office/drawing/2014/main" val="3828086903"/>
                  </a:ext>
                </a:extLst>
              </a:tr>
              <a:tr h="370840">
                <a:tc>
                  <a:txBody>
                    <a:bodyPr/>
                    <a:lstStyle/>
                    <a:p>
                      <a:pPr algn="just" eaLnBrk="1" hangingPunct="1">
                        <a:buFont typeface="Arial" panose="020B0604020202020204" pitchFamily="34" charset="0"/>
                        <a:buNone/>
                      </a:pPr>
                      <a:r>
                        <a:rPr lang="it-IT" altLang="it-IT" sz="1800" dirty="0">
                          <a:solidFill>
                            <a:schemeClr val="bg1"/>
                          </a:solidFill>
                        </a:rPr>
                        <a:t>b) nell’ipotesi di inadempimento degli obblighi di comunicazione di cui all’art. 19, co. 5, al soggetto promotore è fatto divieto di attivare ulteriori tirocini nei tre mesi successivi all’accertamento dell’inadempimento. </a:t>
                      </a:r>
                    </a:p>
                    <a:p>
                      <a:pPr algn="just" eaLnBrk="1" hangingPunct="1">
                        <a:buFont typeface="Arial" panose="020B0604020202020204" pitchFamily="34" charset="0"/>
                        <a:buNone/>
                      </a:pPr>
                      <a:endParaRPr lang="it-IT" altLang="it-IT" sz="1800" dirty="0">
                        <a:solidFill>
                          <a:schemeClr val="bg1"/>
                        </a:solidFill>
                      </a:endParaRPr>
                    </a:p>
                    <a:p>
                      <a:pPr algn="just" eaLnBrk="1" hangingPunct="1">
                        <a:buFont typeface="Arial" panose="020B0604020202020204" pitchFamily="34" charset="0"/>
                        <a:buNone/>
                      </a:pPr>
                      <a:r>
                        <a:rPr lang="it-IT" altLang="it-IT" sz="1800" dirty="0">
                          <a:solidFill>
                            <a:schemeClr val="bg1"/>
                          </a:solidFill>
                        </a:rPr>
                        <a:t>Qualora il soggetto promotore del tirocinio appartenga al sistema regionale degli accreditati e autorizzati, la Regione assume i provvedimenti sanzionatori previsti dalla normativa vigente in materia. </a:t>
                      </a:r>
                    </a:p>
                    <a:p>
                      <a:endParaRPr lang="it-IT" dirty="0"/>
                    </a:p>
                  </a:txBody>
                  <a:tcPr/>
                </a:tc>
                <a:extLst>
                  <a:ext uri="{0D108BD9-81ED-4DB2-BD59-A6C34878D82A}">
                    <a16:rowId xmlns:a16="http://schemas.microsoft.com/office/drawing/2014/main" val="3840718894"/>
                  </a:ext>
                </a:extLst>
              </a:tr>
            </a:tbl>
          </a:graphicData>
        </a:graphic>
      </p:graphicFrame>
    </p:spTree>
    <p:extLst>
      <p:ext uri="{BB962C8B-B14F-4D97-AF65-F5344CB8AC3E}">
        <p14:creationId xmlns:p14="http://schemas.microsoft.com/office/powerpoint/2010/main" val="2200645678"/>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Sottotitolo 2"/>
          <p:cNvSpPr>
            <a:spLocks noGrp="1"/>
          </p:cNvSpPr>
          <p:nvPr>
            <p:ph type="subTitle" idx="1"/>
          </p:nvPr>
        </p:nvSpPr>
        <p:spPr>
          <a:xfrm>
            <a:off x="1403350" y="1628775"/>
            <a:ext cx="6400800" cy="2768600"/>
          </a:xfrm>
        </p:spPr>
        <p:txBody>
          <a:bodyPr/>
          <a:lstStyle/>
          <a:p>
            <a:pPr eaLnBrk="1" hangingPunct="1"/>
            <a:endParaRPr lang="it-IT" altLang="it-IT" sz="2400" b="1" dirty="0">
              <a:solidFill>
                <a:schemeClr val="accent1"/>
              </a:solidFill>
            </a:endParaRPr>
          </a:p>
          <a:p>
            <a:pPr eaLnBrk="1" hangingPunct="1"/>
            <a:r>
              <a:rPr lang="it-IT" altLang="it-IT" b="1" dirty="0">
                <a:solidFill>
                  <a:srgbClr val="00B050"/>
                </a:solidFill>
              </a:rPr>
              <a:t>C. </a:t>
            </a:r>
          </a:p>
          <a:p>
            <a:pPr eaLnBrk="1" hangingPunct="1"/>
            <a:r>
              <a:rPr lang="it-IT" altLang="it-IT" b="1" dirty="0">
                <a:solidFill>
                  <a:srgbClr val="00B050"/>
                </a:solidFill>
              </a:rPr>
              <a:t>INCENTIVO OCCUPAZIONE NEET</a:t>
            </a:r>
          </a:p>
        </p:txBody>
      </p:sp>
      <p:sp>
        <p:nvSpPr>
          <p:cNvPr id="12292"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2FD3C9B3-205D-45EA-8B23-7FA1A3D125D0}" type="slidenum">
              <a:rPr lang="it-IT" altLang="it-IT" sz="1200">
                <a:solidFill>
                  <a:srgbClr val="FFFFFF"/>
                </a:solidFill>
              </a:rPr>
              <a:pPr>
                <a:spcBef>
                  <a:spcPct val="0"/>
                </a:spcBef>
                <a:buFontTx/>
                <a:buNone/>
                <a:defRPr/>
              </a:pPr>
              <a:t>319</a:t>
            </a:fld>
            <a:endParaRPr lang="it-IT" altLang="it-IT" sz="1200">
              <a:solidFill>
                <a:srgbClr val="FFFFFF"/>
              </a:solidFill>
            </a:endParaRPr>
          </a:p>
        </p:txBody>
      </p:sp>
      <p:pic>
        <p:nvPicPr>
          <p:cNvPr id="16389"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1812960444"/>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171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1715" name="Sottotitolo 2"/>
          <p:cNvSpPr>
            <a:spLocks noGrp="1"/>
          </p:cNvSpPr>
          <p:nvPr>
            <p:ph type="subTitle" idx="1"/>
          </p:nvPr>
        </p:nvSpPr>
        <p:spPr>
          <a:xfrm>
            <a:off x="433388" y="1893888"/>
            <a:ext cx="8296275" cy="4487862"/>
          </a:xfrm>
        </p:spPr>
        <p:txBody>
          <a:bodyPr/>
          <a:lstStyle/>
          <a:p>
            <a:pPr marL="342900" indent="-342900" algn="l" eaLnBrk="1" hangingPunct="1">
              <a:buFont typeface="Arial" panose="020B0604020202020204" pitchFamily="34" charset="0"/>
              <a:buChar char="•"/>
            </a:pPr>
            <a:r>
              <a:rPr lang="it-IT" altLang="it-IT" sz="2400" i="1" dirty="0" err="1">
                <a:solidFill>
                  <a:schemeClr val="bg1"/>
                </a:solidFill>
                <a:cs typeface="Tahoma" pitchFamily="34" charset="0"/>
              </a:rPr>
              <a:t>Anpal</a:t>
            </a:r>
            <a:r>
              <a:rPr lang="it-IT" altLang="it-IT" sz="2400" i="1" dirty="0">
                <a:solidFill>
                  <a:schemeClr val="bg1"/>
                </a:solidFill>
                <a:cs typeface="Tahoma" pitchFamily="34" charset="0"/>
              </a:rPr>
              <a:t>, Decreto n. 581 del 28 dicembre 2018</a:t>
            </a:r>
          </a:p>
          <a:p>
            <a:pPr marL="342900" indent="-342900" algn="l" eaLnBrk="1" hangingPunct="1">
              <a:buFont typeface="Arial" panose="020B0604020202020204" pitchFamily="34" charset="0"/>
              <a:buChar char="•"/>
            </a:pPr>
            <a:r>
              <a:rPr lang="it-IT" altLang="it-IT" sz="2400" i="1" dirty="0">
                <a:solidFill>
                  <a:schemeClr val="bg1"/>
                </a:solidFill>
                <a:cs typeface="Tahoma" pitchFamily="34" charset="0"/>
              </a:rPr>
              <a:t>INPS, Circolare n. 54 del 17 aprile 2019</a:t>
            </a:r>
          </a:p>
        </p:txBody>
      </p:sp>
      <p:pic>
        <p:nvPicPr>
          <p:cNvPr id="37171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273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2739" name="Sottotitolo 2"/>
          <p:cNvSpPr>
            <a:spLocks noGrp="1"/>
          </p:cNvSpPr>
          <p:nvPr>
            <p:ph type="subTitle" idx="1"/>
          </p:nvPr>
        </p:nvSpPr>
        <p:spPr>
          <a:xfrm>
            <a:off x="442913" y="1863725"/>
            <a:ext cx="8296275" cy="4487863"/>
          </a:xfrm>
        </p:spPr>
        <p:txBody>
          <a:bodyPr/>
          <a:lstStyle/>
          <a:p>
            <a:pPr eaLnBrk="1" hangingPunct="1"/>
            <a:endParaRPr lang="it-IT" altLang="it-IT" sz="1200" b="1" dirty="0">
              <a:solidFill>
                <a:schemeClr val="bg1"/>
              </a:solidFill>
              <a:cs typeface="Tahoma" pitchFamily="34" charset="0"/>
            </a:endParaRPr>
          </a:p>
          <a:p>
            <a:pPr algn="just" eaLnBrk="1" hangingPunct="1">
              <a:buFont typeface="Arial" charset="0"/>
              <a:buAutoNum type="arabicPeriod"/>
            </a:pPr>
            <a:r>
              <a:rPr lang="it-IT" altLang="it-IT" sz="2000" b="1" i="1" dirty="0">
                <a:solidFill>
                  <a:schemeClr val="bg1"/>
                </a:solidFill>
                <a:cs typeface="Tahoma" pitchFamily="34" charset="0"/>
              </a:rPr>
              <a:t>Datori di lavoro che possono accedere al beneficio</a:t>
            </a:r>
          </a:p>
          <a:p>
            <a:pPr algn="just" eaLnBrk="1" hangingPunct="1">
              <a:buFont typeface="Arial" charset="0"/>
              <a:buAutoNum type="arabicPeriod"/>
            </a:pPr>
            <a:r>
              <a:rPr lang="it-IT" altLang="it-IT" sz="2000" b="1" i="1" dirty="0">
                <a:solidFill>
                  <a:schemeClr val="bg1"/>
                </a:solidFill>
                <a:cs typeface="Tahoma" pitchFamily="34" charset="0"/>
              </a:rPr>
              <a:t>Lavoratori per i quali spetta l’incentivo</a:t>
            </a:r>
          </a:p>
          <a:p>
            <a:pPr algn="just" eaLnBrk="1" hangingPunct="1">
              <a:buFont typeface="Arial" charset="0"/>
              <a:buAutoNum type="arabicPeriod"/>
            </a:pPr>
            <a:r>
              <a:rPr lang="it-IT" altLang="it-IT" sz="2000" b="1" i="1" dirty="0">
                <a:solidFill>
                  <a:schemeClr val="bg1"/>
                </a:solidFill>
                <a:cs typeface="Tahoma" pitchFamily="34" charset="0"/>
              </a:rPr>
              <a:t>Rapporti incentivati</a:t>
            </a:r>
          </a:p>
          <a:p>
            <a:pPr algn="just" eaLnBrk="1" hangingPunct="1">
              <a:buFont typeface="Arial" charset="0"/>
              <a:buAutoNum type="arabicPeriod"/>
            </a:pPr>
            <a:r>
              <a:rPr lang="it-IT" altLang="it-IT" sz="2000" b="1" i="1" dirty="0">
                <a:solidFill>
                  <a:schemeClr val="bg1"/>
                </a:solidFill>
                <a:cs typeface="Tahoma" pitchFamily="34" charset="0"/>
              </a:rPr>
              <a:t>Misura e durata dell’incentivo</a:t>
            </a:r>
          </a:p>
          <a:p>
            <a:pPr algn="just" eaLnBrk="1" hangingPunct="1">
              <a:buFont typeface="Arial" charset="0"/>
              <a:buAutoNum type="arabicPeriod"/>
            </a:pPr>
            <a:r>
              <a:rPr lang="it-IT" altLang="it-IT" sz="2000" b="1" i="1" dirty="0">
                <a:solidFill>
                  <a:schemeClr val="bg1"/>
                </a:solidFill>
                <a:cs typeface="Tahoma" pitchFamily="34" charset="0"/>
              </a:rPr>
              <a:t>Condizioni di spettanza dell’incentivo</a:t>
            </a:r>
          </a:p>
          <a:p>
            <a:pPr algn="just" eaLnBrk="1" hangingPunct="1">
              <a:buFont typeface="Arial" charset="0"/>
              <a:buAutoNum type="arabicPeriod"/>
            </a:pPr>
            <a:r>
              <a:rPr lang="it-IT" altLang="it-IT" sz="2000" b="1" i="1" dirty="0">
                <a:solidFill>
                  <a:schemeClr val="bg1"/>
                </a:solidFill>
                <a:cs typeface="Tahoma" pitchFamily="34" charset="0"/>
              </a:rPr>
              <a:t>Compatibilità con la normativa europea in materia di aiuti di stato</a:t>
            </a:r>
          </a:p>
          <a:p>
            <a:pPr algn="just" eaLnBrk="1" hangingPunct="1">
              <a:buFont typeface="Arial" charset="0"/>
              <a:buAutoNum type="arabicPeriod"/>
            </a:pPr>
            <a:r>
              <a:rPr lang="it-IT" altLang="it-IT" sz="2000" b="1" i="1" dirty="0">
                <a:solidFill>
                  <a:schemeClr val="bg1"/>
                </a:solidFill>
                <a:cs typeface="Tahoma" pitchFamily="34" charset="0"/>
              </a:rPr>
              <a:t>Coordinamento con altri incentivi</a:t>
            </a:r>
          </a:p>
          <a:p>
            <a:pPr algn="just" eaLnBrk="1" hangingPunct="1">
              <a:buFont typeface="Arial" charset="0"/>
              <a:buAutoNum type="arabicPeriod"/>
            </a:pPr>
            <a:r>
              <a:rPr lang="it-IT" altLang="it-IT" sz="2000" b="1" i="1" dirty="0">
                <a:solidFill>
                  <a:schemeClr val="bg1"/>
                </a:solidFill>
                <a:cs typeface="Tahoma" pitchFamily="34" charset="0"/>
              </a:rPr>
              <a:t>Procedimento di ammissione all’incentivo</a:t>
            </a:r>
          </a:p>
        </p:txBody>
      </p:sp>
      <p:pic>
        <p:nvPicPr>
          <p:cNvPr id="372740"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376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3763" name="Sottotitolo 2"/>
          <p:cNvSpPr>
            <a:spLocks noGrp="1"/>
          </p:cNvSpPr>
          <p:nvPr>
            <p:ph type="subTitle" idx="1"/>
          </p:nvPr>
        </p:nvSpPr>
        <p:spPr>
          <a:xfrm>
            <a:off x="442913" y="1863725"/>
            <a:ext cx="8296275" cy="4487863"/>
          </a:xfrm>
        </p:spPr>
        <p:txBody>
          <a:bodyPr/>
          <a:lstStyle/>
          <a:p>
            <a:pPr marL="457200" indent="-457200" eaLnBrk="1" hangingPunct="1">
              <a:buFont typeface="Calibri" pitchFamily="34" charset="0"/>
              <a:buAutoNum type="arabicPeriod"/>
            </a:pPr>
            <a:r>
              <a:rPr lang="it-IT" altLang="it-IT" sz="2400" b="1" i="1">
                <a:solidFill>
                  <a:schemeClr val="bg1"/>
                </a:solidFill>
                <a:cs typeface="Tahoma" pitchFamily="34" charset="0"/>
              </a:rPr>
              <a:t>Datori di lavoro che possono accedere al beneficio</a:t>
            </a:r>
          </a:p>
          <a:p>
            <a:pPr marL="457200" indent="-457200" eaLnBrk="1" hangingPunct="1">
              <a:buFont typeface="Arial" charset="0"/>
              <a:buAutoNum type="arabicPeriod"/>
            </a:pPr>
            <a:endParaRPr lang="it-IT" altLang="it-IT" sz="2000" b="1" i="1">
              <a:solidFill>
                <a:schemeClr val="bg1"/>
              </a:solidFill>
              <a:cs typeface="Tahoma" pitchFamily="34" charset="0"/>
            </a:endParaRPr>
          </a:p>
          <a:p>
            <a:pPr marL="457200" indent="-457200" algn="just"/>
            <a:r>
              <a:rPr lang="it-IT" altLang="it-IT" sz="2000">
                <a:solidFill>
                  <a:schemeClr val="bg1"/>
                </a:solidFill>
              </a:rPr>
              <a:t>L’incentivo in esame può essere fruito da tutti i “</a:t>
            </a:r>
            <a:r>
              <a:rPr lang="it-IT" altLang="it-IT" sz="2000" b="1" i="1">
                <a:solidFill>
                  <a:schemeClr val="bg1"/>
                </a:solidFill>
              </a:rPr>
              <a:t>datori di lavoro privati</a:t>
            </a:r>
            <a:r>
              <a:rPr lang="it-IT" altLang="it-IT" sz="2000">
                <a:solidFill>
                  <a:schemeClr val="bg1"/>
                </a:solidFill>
              </a:rPr>
              <a:t>”, come indicato nel comma 1 dell’articolo 2 del Decreto ANPAL n. 3/2018, per le </a:t>
            </a:r>
            <a:r>
              <a:rPr lang="it-IT" altLang="it-IT" sz="2000" b="1">
                <a:solidFill>
                  <a:schemeClr val="bg1"/>
                </a:solidFill>
              </a:rPr>
              <a:t>assunzioni effettuate</a:t>
            </a:r>
            <a:r>
              <a:rPr lang="it-IT" altLang="it-IT" sz="2000">
                <a:solidFill>
                  <a:schemeClr val="bg1"/>
                </a:solidFill>
              </a:rPr>
              <a:t>,</a:t>
            </a:r>
          </a:p>
          <a:p>
            <a:pPr marL="457200" indent="-457200" algn="just">
              <a:buFont typeface="Arial" charset="0"/>
              <a:buChar char="•"/>
            </a:pPr>
            <a:r>
              <a:rPr lang="it-IT" altLang="it-IT" sz="2000">
                <a:solidFill>
                  <a:schemeClr val="bg1"/>
                </a:solidFill>
              </a:rPr>
              <a:t>nel periodo compreso </a:t>
            </a:r>
            <a:r>
              <a:rPr lang="it-IT" altLang="it-IT" sz="2000" b="1">
                <a:solidFill>
                  <a:schemeClr val="bg1"/>
                </a:solidFill>
              </a:rPr>
              <a:t>tra il 1° gennaio 2019 ed il 31 dicembre 2019</a:t>
            </a:r>
            <a:r>
              <a:rPr lang="it-IT" altLang="it-IT" sz="2000">
                <a:solidFill>
                  <a:schemeClr val="bg1"/>
                </a:solidFill>
              </a:rPr>
              <a:t>,</a:t>
            </a:r>
          </a:p>
          <a:p>
            <a:pPr marL="457200" indent="-457200" algn="just">
              <a:buFont typeface="Arial" charset="0"/>
              <a:buChar char="•"/>
            </a:pPr>
            <a:r>
              <a:rPr lang="it-IT" altLang="it-IT" sz="2000" b="1">
                <a:solidFill>
                  <a:schemeClr val="bg1"/>
                </a:solidFill>
              </a:rPr>
              <a:t>senza esservi tenuti </a:t>
            </a:r>
            <a:r>
              <a:rPr lang="it-IT" altLang="it-IT" sz="2000">
                <a:solidFill>
                  <a:schemeClr val="bg1"/>
                </a:solidFill>
              </a:rPr>
              <a:t>in forza a disposizioni di legge o di altra natura,</a:t>
            </a:r>
          </a:p>
          <a:p>
            <a:pPr marL="457200" indent="-457200" algn="just">
              <a:buFont typeface="Arial" charset="0"/>
              <a:buChar char="•"/>
            </a:pPr>
            <a:r>
              <a:rPr lang="it-IT" altLang="it-IT" sz="2000">
                <a:solidFill>
                  <a:schemeClr val="bg1"/>
                </a:solidFill>
              </a:rPr>
              <a:t>in una </a:t>
            </a:r>
            <a:r>
              <a:rPr lang="it-IT" altLang="it-IT" sz="2000" b="1">
                <a:solidFill>
                  <a:schemeClr val="bg1"/>
                </a:solidFill>
              </a:rPr>
              <a:t>sede di lavoro </a:t>
            </a:r>
            <a:r>
              <a:rPr lang="it-IT" altLang="it-IT" sz="2000">
                <a:solidFill>
                  <a:schemeClr val="bg1"/>
                </a:solidFill>
              </a:rPr>
              <a:t>ubicata </a:t>
            </a:r>
            <a:r>
              <a:rPr lang="it-IT" altLang="it-IT" sz="2000" b="1">
                <a:solidFill>
                  <a:schemeClr val="bg1"/>
                </a:solidFill>
              </a:rPr>
              <a:t>nel territorio dello Stato</a:t>
            </a:r>
            <a:r>
              <a:rPr lang="it-IT" altLang="it-IT" sz="2000">
                <a:solidFill>
                  <a:schemeClr val="bg1"/>
                </a:solidFill>
              </a:rPr>
              <a:t>, ad </a:t>
            </a:r>
            <a:r>
              <a:rPr lang="it-IT" altLang="it-IT" sz="2000" b="1">
                <a:solidFill>
                  <a:schemeClr val="bg1"/>
                </a:solidFill>
              </a:rPr>
              <a:t>esclusione </a:t>
            </a:r>
            <a:r>
              <a:rPr lang="it-IT" altLang="it-IT" sz="2000">
                <a:solidFill>
                  <a:schemeClr val="bg1"/>
                </a:solidFill>
              </a:rPr>
              <a:t>della </a:t>
            </a:r>
            <a:r>
              <a:rPr lang="it-IT" altLang="it-IT" sz="2000" b="1">
                <a:solidFill>
                  <a:schemeClr val="bg1"/>
                </a:solidFill>
              </a:rPr>
              <a:t>Provincia autonoma di Bolzano</a:t>
            </a:r>
            <a:r>
              <a:rPr lang="it-IT" altLang="it-IT" sz="2000">
                <a:solidFill>
                  <a:schemeClr val="bg1"/>
                </a:solidFill>
              </a:rPr>
              <a:t>.</a:t>
            </a:r>
          </a:p>
          <a:p>
            <a:pPr marL="457200" indent="-457200" algn="just"/>
            <a:r>
              <a:rPr lang="it-IT" altLang="it-IT" sz="2000">
                <a:solidFill>
                  <a:schemeClr val="bg1"/>
                </a:solidFill>
              </a:rPr>
              <a:t> </a:t>
            </a:r>
            <a:endParaRPr lang="it-IT" altLang="it-IT" sz="2000" b="1">
              <a:solidFill>
                <a:schemeClr val="bg1"/>
              </a:solidFill>
              <a:cs typeface="Tahoma" pitchFamily="34" charset="0"/>
            </a:endParaRPr>
          </a:p>
        </p:txBody>
      </p:sp>
      <p:pic>
        <p:nvPicPr>
          <p:cNvPr id="373764"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478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4787"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a:pPr>
            <a:r>
              <a:rPr lang="it-IT" altLang="it-IT" sz="2400" b="1" i="1">
                <a:solidFill>
                  <a:srgbClr val="0070C0"/>
                </a:solidFill>
                <a:cs typeface="Tahoma" pitchFamily="34" charset="0"/>
              </a:rPr>
              <a:t>Datori di lavoro che possono accedere al beneficio</a:t>
            </a:r>
          </a:p>
          <a:p>
            <a:pPr marL="457200" indent="-457200" eaLnBrk="1" hangingPunct="1">
              <a:buFont typeface="Arial" charset="0"/>
              <a:buAutoNum type="arabicPeriod"/>
            </a:pPr>
            <a:endParaRPr lang="it-IT" altLang="it-IT" sz="2000">
              <a:solidFill>
                <a:srgbClr val="0070C0"/>
              </a:solidFill>
            </a:endParaRPr>
          </a:p>
          <a:p>
            <a:pPr marL="457200" indent="-457200" algn="just"/>
            <a:r>
              <a:rPr lang="it-IT" altLang="it-IT" sz="2000">
                <a:solidFill>
                  <a:schemeClr val="bg1"/>
                </a:solidFill>
              </a:rPr>
              <a:t>La Circolare n. 48/2018, richiamando la Circolare n. 40/2018 sull’incentivo strutturale all’occupazione giovanile stabile </a:t>
            </a:r>
            <a:r>
              <a:rPr lang="en-US" altLang="it-IT" sz="2000">
                <a:solidFill>
                  <a:schemeClr val="bg1"/>
                </a:solidFill>
              </a:rPr>
              <a:t>precisa che possono accedere all’incentivo Occupazione NEET:</a:t>
            </a:r>
            <a:endParaRPr lang="it-IT" altLang="it-IT" sz="2000">
              <a:solidFill>
                <a:schemeClr val="bg1"/>
              </a:solidFill>
            </a:endParaRPr>
          </a:p>
          <a:p>
            <a:pPr marL="457200" indent="-457200" algn="just">
              <a:buFont typeface="Arial" charset="0"/>
              <a:buChar char="•"/>
            </a:pPr>
            <a:r>
              <a:rPr lang="it-IT" altLang="it-IT" sz="2000">
                <a:solidFill>
                  <a:schemeClr val="bg1"/>
                </a:solidFill>
              </a:rPr>
              <a:t>i </a:t>
            </a:r>
            <a:r>
              <a:rPr lang="it-IT" altLang="it-IT" sz="2000" b="1">
                <a:solidFill>
                  <a:schemeClr val="bg1"/>
                </a:solidFill>
              </a:rPr>
              <a:t>datori di lavoro </a:t>
            </a:r>
            <a:r>
              <a:rPr lang="it-IT" altLang="it-IT" sz="2000">
                <a:solidFill>
                  <a:schemeClr val="bg1"/>
                </a:solidFill>
              </a:rPr>
              <a:t>“</a:t>
            </a:r>
            <a:r>
              <a:rPr lang="it-IT" altLang="it-IT" sz="2000" b="1">
                <a:solidFill>
                  <a:schemeClr val="bg1"/>
                </a:solidFill>
              </a:rPr>
              <a:t>imprenditori</a:t>
            </a:r>
            <a:r>
              <a:rPr lang="it-IT" altLang="it-IT" sz="2000">
                <a:solidFill>
                  <a:schemeClr val="bg1"/>
                </a:solidFill>
              </a:rPr>
              <a:t>” ex art. 2082 c.c., cioè coloro che svolgono professionalmente un’attività economica organizzata al fine della produzione o dello scambio di beni e servizi.</a:t>
            </a:r>
          </a:p>
          <a:p>
            <a:pPr lvl="1" algn="just"/>
            <a:r>
              <a:rPr lang="it-IT" altLang="it-IT" sz="2000">
                <a:solidFill>
                  <a:schemeClr val="bg1"/>
                </a:solidFill>
              </a:rPr>
              <a:t>Rientrano in tale classificazione anche gli </a:t>
            </a:r>
            <a:r>
              <a:rPr lang="it-IT" altLang="it-IT" sz="2000" b="1">
                <a:solidFill>
                  <a:schemeClr val="bg1"/>
                </a:solidFill>
              </a:rPr>
              <a:t>enti pubblici economici</a:t>
            </a:r>
            <a:r>
              <a:rPr lang="it-IT" altLang="it-IT" sz="2000">
                <a:solidFill>
                  <a:schemeClr val="bg1"/>
                </a:solidFill>
              </a:rPr>
              <a:t>, nonché gli organismi pubblici interessati da processi di privatizzazione  (trasformazione  in società di capitali), indipendentemente dalla proprietà pubblica o  privata  del capitale, i consorzi di bonifica e i consorzi industriali, gli enti morali ed ecclesiastici;</a:t>
            </a:r>
          </a:p>
          <a:p>
            <a:pPr marL="457200" indent="-457200" algn="just">
              <a:buFont typeface="Arial" charset="0"/>
              <a:buChar char="•"/>
            </a:pPr>
            <a:r>
              <a:rPr lang="it-IT" altLang="it-IT" sz="2000">
                <a:solidFill>
                  <a:schemeClr val="bg1"/>
                </a:solidFill>
              </a:rPr>
              <a:t>i </a:t>
            </a:r>
            <a:r>
              <a:rPr lang="it-IT" altLang="it-IT" sz="2000" b="1">
                <a:solidFill>
                  <a:schemeClr val="bg1"/>
                </a:solidFill>
              </a:rPr>
              <a:t>datori di lavoro agricolo</a:t>
            </a:r>
            <a:r>
              <a:rPr lang="it-IT" altLang="it-IT" sz="2000">
                <a:solidFill>
                  <a:schemeClr val="bg1"/>
                </a:solidFill>
              </a:rPr>
              <a:t>;</a:t>
            </a:r>
            <a:endParaRPr lang="it-IT" altLang="it-IT" sz="2000" b="1">
              <a:solidFill>
                <a:schemeClr val="bg1"/>
              </a:solidFill>
            </a:endParaRPr>
          </a:p>
          <a:p>
            <a:pPr marL="457200" indent="-457200" algn="just"/>
            <a:br>
              <a:rPr lang="it-IT" altLang="it-IT" sz="2000">
                <a:solidFill>
                  <a:schemeClr val="bg1"/>
                </a:solidFill>
              </a:rPr>
            </a:br>
            <a:endParaRPr lang="it-IT" altLang="it-IT" sz="2000" b="1">
              <a:solidFill>
                <a:schemeClr val="bg1"/>
              </a:solidFill>
              <a:cs typeface="Tahoma" pitchFamily="34" charset="0"/>
            </a:endParaRPr>
          </a:p>
        </p:txBody>
      </p:sp>
      <p:pic>
        <p:nvPicPr>
          <p:cNvPr id="374788"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581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5811"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a:pPr>
            <a:r>
              <a:rPr lang="it-IT" altLang="it-IT" sz="2400" b="1" i="1">
                <a:solidFill>
                  <a:srgbClr val="0070C0"/>
                </a:solidFill>
                <a:cs typeface="Tahoma" pitchFamily="34" charset="0"/>
              </a:rPr>
              <a:t> Datori di lavoro che possono accedere al beneficio</a:t>
            </a:r>
          </a:p>
          <a:p>
            <a:pPr marL="457200" indent="-457200" algn="just" eaLnBrk="1" hangingPunct="1">
              <a:buFont typeface="Arial" charset="0"/>
              <a:buChar char="•"/>
            </a:pPr>
            <a:endParaRPr lang="it-IT" altLang="it-IT" sz="2000">
              <a:solidFill>
                <a:schemeClr val="bg1"/>
              </a:solidFill>
            </a:endParaRPr>
          </a:p>
          <a:p>
            <a:pPr marL="457200" indent="-457200" algn="just">
              <a:buFont typeface="Arial" charset="0"/>
              <a:buChar char="•"/>
            </a:pPr>
            <a:r>
              <a:rPr lang="it-IT" altLang="it-IT" sz="2000">
                <a:solidFill>
                  <a:schemeClr val="bg1"/>
                </a:solidFill>
              </a:rPr>
              <a:t>i </a:t>
            </a:r>
            <a:r>
              <a:rPr lang="it-IT" altLang="it-IT" sz="2000" b="1">
                <a:solidFill>
                  <a:schemeClr val="bg1"/>
                </a:solidFill>
              </a:rPr>
              <a:t>datori di lavoro </a:t>
            </a:r>
            <a:r>
              <a:rPr lang="it-IT" altLang="it-IT" sz="2000">
                <a:solidFill>
                  <a:schemeClr val="bg1"/>
                </a:solidFill>
              </a:rPr>
              <a:t>“</a:t>
            </a:r>
            <a:r>
              <a:rPr lang="it-IT" altLang="it-IT" sz="2000" b="1">
                <a:solidFill>
                  <a:schemeClr val="bg1"/>
                </a:solidFill>
              </a:rPr>
              <a:t>non imprenditori</a:t>
            </a:r>
            <a:r>
              <a:rPr lang="it-IT" altLang="it-IT" sz="2000">
                <a:solidFill>
                  <a:schemeClr val="bg1"/>
                </a:solidFill>
              </a:rPr>
              <a:t>”, quali ad esempio associazioni culturali, politiche o sindacali, associazioni di volontariato, studi professionali, ecc..</a:t>
            </a:r>
          </a:p>
          <a:p>
            <a:pPr marL="457200" indent="-457200" algn="just"/>
            <a:br>
              <a:rPr lang="it-IT" altLang="it-IT" sz="2000">
                <a:solidFill>
                  <a:schemeClr val="bg1"/>
                </a:solidFill>
              </a:rPr>
            </a:br>
            <a:r>
              <a:rPr lang="en-US" altLang="it-IT" sz="2000">
                <a:solidFill>
                  <a:schemeClr val="bg1"/>
                </a:solidFill>
              </a:rPr>
              <a:t>L’incentivo </a:t>
            </a:r>
            <a:r>
              <a:rPr lang="en-US" altLang="it-IT" sz="2000" b="1">
                <a:solidFill>
                  <a:schemeClr val="bg1"/>
                </a:solidFill>
              </a:rPr>
              <a:t>non </a:t>
            </a:r>
            <a:r>
              <a:rPr lang="en-US" altLang="it-IT" sz="2000">
                <a:solidFill>
                  <a:schemeClr val="bg1"/>
                </a:solidFill>
              </a:rPr>
              <a:t>trova </a:t>
            </a:r>
            <a:r>
              <a:rPr lang="en-US" altLang="it-IT" sz="2000" b="1">
                <a:solidFill>
                  <a:schemeClr val="bg1"/>
                </a:solidFill>
              </a:rPr>
              <a:t>applicazione</a:t>
            </a:r>
            <a:r>
              <a:rPr lang="en-US" altLang="it-IT" sz="2000">
                <a:solidFill>
                  <a:schemeClr val="bg1"/>
                </a:solidFill>
              </a:rPr>
              <a:t>:</a:t>
            </a:r>
            <a:endParaRPr lang="it-IT" altLang="it-IT" sz="2000">
              <a:solidFill>
                <a:schemeClr val="bg1"/>
              </a:solidFill>
            </a:endParaRPr>
          </a:p>
          <a:p>
            <a:pPr marL="800100" lvl="1" indent="-342900" algn="just">
              <a:buFont typeface="Arial" charset="0"/>
              <a:buChar char="•"/>
            </a:pPr>
            <a:r>
              <a:rPr lang="it-IT" altLang="it-IT" sz="2000">
                <a:solidFill>
                  <a:schemeClr val="bg1"/>
                </a:solidFill>
              </a:rPr>
              <a:t>per tutti gli enti della </a:t>
            </a:r>
            <a:r>
              <a:rPr lang="it-IT" altLang="it-IT" sz="2000" b="1">
                <a:solidFill>
                  <a:schemeClr val="bg1"/>
                </a:solidFill>
              </a:rPr>
              <a:t>pubblica amministrazione </a:t>
            </a:r>
            <a:r>
              <a:rPr lang="it-IT" altLang="it-IT" sz="2000">
                <a:solidFill>
                  <a:schemeClr val="bg1"/>
                </a:solidFill>
              </a:rPr>
              <a:t>(ex D.Lgs n. 151/2001);</a:t>
            </a:r>
          </a:p>
          <a:p>
            <a:pPr marL="800100" lvl="1" indent="-342900" algn="just">
              <a:buFont typeface="Arial" charset="0"/>
              <a:buChar char="•"/>
            </a:pPr>
            <a:r>
              <a:rPr lang="it-IT" altLang="it-IT" sz="2000">
                <a:solidFill>
                  <a:schemeClr val="bg1"/>
                </a:solidFill>
              </a:rPr>
              <a:t>per i datori di </a:t>
            </a:r>
            <a:r>
              <a:rPr lang="it-IT" altLang="it-IT" sz="2000" b="1">
                <a:solidFill>
                  <a:schemeClr val="bg1"/>
                </a:solidFill>
              </a:rPr>
              <a:t>lavoro domestico</a:t>
            </a:r>
            <a:r>
              <a:rPr lang="it-IT" altLang="it-IT" sz="2000">
                <a:solidFill>
                  <a:schemeClr val="bg1"/>
                </a:solidFill>
              </a:rPr>
              <a:t> </a:t>
            </a:r>
            <a:endParaRPr lang="it-IT" altLang="it-IT" sz="2000" b="1">
              <a:solidFill>
                <a:schemeClr val="bg1"/>
              </a:solidFill>
              <a:cs typeface="Tahoma" pitchFamily="34" charset="0"/>
            </a:endParaRPr>
          </a:p>
        </p:txBody>
      </p:sp>
      <p:pic>
        <p:nvPicPr>
          <p:cNvPr id="37581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683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6835"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2"/>
            </a:pPr>
            <a:r>
              <a:rPr lang="it-IT" altLang="it-IT" sz="2400" b="1" i="1">
                <a:solidFill>
                  <a:schemeClr val="bg1"/>
                </a:solidFill>
                <a:cs typeface="Tahoma" pitchFamily="34" charset="0"/>
              </a:rPr>
              <a:t>Lavoratori per i quali spetta l’incentivo</a:t>
            </a:r>
          </a:p>
          <a:p>
            <a:pPr marL="457200" indent="-457200" algn="just" eaLnBrk="1" hangingPunct="1">
              <a:buFont typeface="Arial" charset="0"/>
              <a:buChar char="•"/>
            </a:pPr>
            <a:endParaRPr lang="it-IT" altLang="it-IT" sz="2000">
              <a:solidFill>
                <a:schemeClr val="bg1"/>
              </a:solidFill>
            </a:endParaRPr>
          </a:p>
          <a:p>
            <a:pPr marL="457200" indent="-457200" algn="just"/>
            <a:r>
              <a:rPr lang="it-IT" altLang="it-IT" sz="2000">
                <a:solidFill>
                  <a:schemeClr val="bg1"/>
                </a:solidFill>
              </a:rPr>
              <a:t>L’incentivo Occupazione NEET è destinato ai datori di lavoro privati che assumono </a:t>
            </a:r>
            <a:r>
              <a:rPr lang="it-IT" altLang="it-IT" sz="2000" b="1">
                <a:solidFill>
                  <a:schemeClr val="bg1"/>
                </a:solidFill>
              </a:rPr>
              <a:t>giovani iscritti </a:t>
            </a:r>
            <a:r>
              <a:rPr lang="it-IT" altLang="it-IT" sz="2000">
                <a:solidFill>
                  <a:schemeClr val="bg1"/>
                </a:solidFill>
              </a:rPr>
              <a:t>al programma “</a:t>
            </a:r>
            <a:r>
              <a:rPr lang="it-IT" altLang="it-IT" sz="2000" b="1">
                <a:solidFill>
                  <a:schemeClr val="bg1"/>
                </a:solidFill>
              </a:rPr>
              <a:t>Garanzia Giovani</a:t>
            </a:r>
            <a:r>
              <a:rPr lang="it-IT" altLang="it-IT" sz="2000">
                <a:solidFill>
                  <a:schemeClr val="bg1"/>
                </a:solidFill>
              </a:rPr>
              <a:t>”, con </a:t>
            </a:r>
            <a:r>
              <a:rPr lang="it-IT" altLang="it-IT" sz="2000" b="1">
                <a:solidFill>
                  <a:schemeClr val="bg1"/>
                </a:solidFill>
              </a:rPr>
              <a:t>età compresa tra 16 e 29 anni</a:t>
            </a:r>
            <a:r>
              <a:rPr lang="it-IT" altLang="it-IT" sz="2000">
                <a:solidFill>
                  <a:schemeClr val="bg1"/>
                </a:solidFill>
              </a:rPr>
              <a:t>.</a:t>
            </a:r>
          </a:p>
          <a:p>
            <a:pPr marL="457200" indent="-457200" algn="just"/>
            <a:r>
              <a:rPr lang="it-IT" altLang="it-IT" sz="2000">
                <a:solidFill>
                  <a:schemeClr val="bg1"/>
                </a:solidFill>
              </a:rPr>
              <a:t>Possono iscriversi al programma “Garanzia Giovani” i giovani, di età compresa tra 16 e 29 anni, cosiddetti “NEET” - “</a:t>
            </a:r>
            <a:r>
              <a:rPr lang="it-IT" altLang="it-IT" sz="2000" b="1" i="1">
                <a:solidFill>
                  <a:schemeClr val="bg1"/>
                </a:solidFill>
              </a:rPr>
              <a:t>N</a:t>
            </a:r>
            <a:r>
              <a:rPr lang="it-IT" altLang="it-IT" sz="2000" i="1">
                <a:solidFill>
                  <a:schemeClr val="bg1"/>
                </a:solidFill>
              </a:rPr>
              <a:t>ot [engaged in] </a:t>
            </a:r>
            <a:r>
              <a:rPr lang="it-IT" altLang="it-IT" sz="2000" b="1" i="1">
                <a:solidFill>
                  <a:schemeClr val="bg1"/>
                </a:solidFill>
              </a:rPr>
              <a:t>E</a:t>
            </a:r>
            <a:r>
              <a:rPr lang="it-IT" altLang="it-IT" sz="2000" i="1">
                <a:solidFill>
                  <a:schemeClr val="bg1"/>
                </a:solidFill>
              </a:rPr>
              <a:t>ducation, </a:t>
            </a:r>
            <a:r>
              <a:rPr lang="it-IT" altLang="it-IT" sz="2000" b="1" i="1">
                <a:solidFill>
                  <a:schemeClr val="bg1"/>
                </a:solidFill>
              </a:rPr>
              <a:t>E</a:t>
            </a:r>
            <a:r>
              <a:rPr lang="it-IT" altLang="it-IT" sz="2000" i="1">
                <a:solidFill>
                  <a:schemeClr val="bg1"/>
                </a:solidFill>
              </a:rPr>
              <a:t>mployment or </a:t>
            </a:r>
            <a:r>
              <a:rPr lang="it-IT" altLang="it-IT" sz="2000" b="1" i="1">
                <a:solidFill>
                  <a:schemeClr val="bg1"/>
                </a:solidFill>
              </a:rPr>
              <a:t>T</a:t>
            </a:r>
            <a:r>
              <a:rPr lang="it-IT" altLang="it-IT" sz="2000" i="1">
                <a:solidFill>
                  <a:schemeClr val="bg1"/>
                </a:solidFill>
              </a:rPr>
              <a:t>raining” - </a:t>
            </a:r>
            <a:r>
              <a:rPr lang="it-IT" altLang="it-IT" sz="2000">
                <a:solidFill>
                  <a:schemeClr val="bg1"/>
                </a:solidFill>
              </a:rPr>
              <a:t>cioè non inseriti in un percorso di studi o formazione, in conformità con quanto previsto dall’articolo 16 del Regolamento (UE) n. 1304/13.</a:t>
            </a:r>
          </a:p>
          <a:p>
            <a:pPr marL="457200" indent="-457200" algn="just"/>
            <a:r>
              <a:rPr lang="it-IT" altLang="it-IT" sz="2000">
                <a:solidFill>
                  <a:schemeClr val="bg1"/>
                </a:solidFill>
              </a:rPr>
              <a:t>Per poter dare diritto alla fruzione dell’incentivo, i soggetti con </a:t>
            </a:r>
            <a:r>
              <a:rPr lang="it-IT" altLang="it-IT" sz="2000" b="1">
                <a:solidFill>
                  <a:schemeClr val="bg1"/>
                </a:solidFill>
              </a:rPr>
              <a:t>età inferiore a 18 anni </a:t>
            </a:r>
            <a:r>
              <a:rPr lang="it-IT" altLang="it-IT" sz="2000">
                <a:solidFill>
                  <a:schemeClr val="bg1"/>
                </a:solidFill>
              </a:rPr>
              <a:t>devono aver </a:t>
            </a:r>
            <a:r>
              <a:rPr lang="it-IT" altLang="it-IT" sz="2000" b="1">
                <a:solidFill>
                  <a:schemeClr val="bg1"/>
                </a:solidFill>
              </a:rPr>
              <a:t>assolto al diritto dovere di istruzione e formazione</a:t>
            </a:r>
            <a:r>
              <a:rPr lang="it-IT" altLang="it-IT" sz="2000">
                <a:solidFill>
                  <a:srgbClr val="FFFFFF"/>
                </a:solidFill>
              </a:rPr>
              <a:t>.</a:t>
            </a:r>
          </a:p>
          <a:p>
            <a:pPr marL="457200" indent="-457200" algn="just"/>
            <a:endParaRPr lang="it-IT" altLang="it-IT" sz="2000">
              <a:solidFill>
                <a:schemeClr val="bg1"/>
              </a:solidFill>
            </a:endParaRPr>
          </a:p>
        </p:txBody>
      </p:sp>
      <p:pic>
        <p:nvPicPr>
          <p:cNvPr id="37683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785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7859"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3"/>
            </a:pPr>
            <a:r>
              <a:rPr lang="it-IT" altLang="it-IT" sz="2400" b="1" i="1">
                <a:solidFill>
                  <a:schemeClr val="bg1"/>
                </a:solidFill>
                <a:cs typeface="Tahoma" pitchFamily="34" charset="0"/>
              </a:rPr>
              <a:t>Rapporti incentivati</a:t>
            </a:r>
          </a:p>
          <a:p>
            <a:pPr marL="457200" indent="-457200" algn="just" eaLnBrk="1" hangingPunct="1">
              <a:buFont typeface="Arial" charset="0"/>
              <a:buChar char="•"/>
            </a:pPr>
            <a:endParaRPr lang="it-IT" altLang="it-IT" sz="2000">
              <a:solidFill>
                <a:schemeClr val="bg1"/>
              </a:solidFill>
            </a:endParaRPr>
          </a:p>
          <a:p>
            <a:pPr marL="457200" indent="-457200" algn="just"/>
            <a:r>
              <a:rPr lang="it-IT" altLang="it-IT" sz="2000">
                <a:solidFill>
                  <a:schemeClr val="bg1"/>
                </a:solidFill>
              </a:rPr>
              <a:t>L’incentivo spetta in relazione alle </a:t>
            </a:r>
            <a:r>
              <a:rPr lang="it-IT" altLang="it-IT" sz="2000" b="1">
                <a:solidFill>
                  <a:schemeClr val="bg1"/>
                </a:solidFill>
              </a:rPr>
              <a:t>assunzioni </a:t>
            </a:r>
            <a:r>
              <a:rPr lang="it-IT" altLang="it-IT" sz="2000">
                <a:solidFill>
                  <a:schemeClr val="bg1"/>
                </a:solidFill>
              </a:rPr>
              <a:t>effettuate nel periodo </a:t>
            </a:r>
            <a:r>
              <a:rPr lang="it-IT" altLang="it-IT" sz="2000" b="1">
                <a:solidFill>
                  <a:schemeClr val="bg1"/>
                </a:solidFill>
              </a:rPr>
              <a:t>tra il 1° gennaio 2019 ed il 31 dicembre 2019</a:t>
            </a:r>
            <a:r>
              <a:rPr lang="it-IT" altLang="it-IT" sz="2000">
                <a:solidFill>
                  <a:schemeClr val="bg1"/>
                </a:solidFill>
              </a:rPr>
              <a:t>, mediante:</a:t>
            </a:r>
          </a:p>
          <a:p>
            <a:pPr marL="457200" indent="-457200" algn="just">
              <a:buFont typeface="Arial" charset="0"/>
              <a:buChar char="•"/>
            </a:pPr>
            <a:r>
              <a:rPr lang="it-IT" altLang="it-IT" sz="2000">
                <a:solidFill>
                  <a:schemeClr val="bg1"/>
                </a:solidFill>
              </a:rPr>
              <a:t>contratto di lavoro a tempo </a:t>
            </a:r>
            <a:r>
              <a:rPr lang="it-IT" altLang="it-IT" sz="2000" b="1">
                <a:solidFill>
                  <a:schemeClr val="bg1"/>
                </a:solidFill>
              </a:rPr>
              <a:t>indeterminato </a:t>
            </a:r>
            <a:r>
              <a:rPr lang="it-IT" altLang="it-IT" sz="2000">
                <a:solidFill>
                  <a:schemeClr val="bg1"/>
                </a:solidFill>
              </a:rPr>
              <a:t>(anche a scopo di somministrazione),</a:t>
            </a:r>
          </a:p>
          <a:p>
            <a:pPr marL="457200" indent="-457200" algn="just">
              <a:buFont typeface="Arial" charset="0"/>
              <a:buChar char="•"/>
            </a:pPr>
            <a:r>
              <a:rPr lang="en-US" altLang="it-IT" sz="2000">
                <a:solidFill>
                  <a:schemeClr val="bg1"/>
                </a:solidFill>
              </a:rPr>
              <a:t>contratto di </a:t>
            </a:r>
            <a:r>
              <a:rPr lang="en-US" altLang="it-IT" sz="2000" b="1">
                <a:solidFill>
                  <a:schemeClr val="bg1"/>
                </a:solidFill>
              </a:rPr>
              <a:t>apprendistato professionalizzante</a:t>
            </a:r>
            <a:r>
              <a:rPr lang="en-US" altLang="it-IT" sz="2000">
                <a:solidFill>
                  <a:schemeClr val="bg1"/>
                </a:solidFill>
              </a:rPr>
              <a:t>.</a:t>
            </a:r>
          </a:p>
          <a:p>
            <a:pPr marL="457200" indent="-457200" algn="just">
              <a:buFont typeface="Arial" charset="0"/>
              <a:buChar char="•"/>
            </a:pPr>
            <a:endParaRPr lang="it-IT" altLang="it-IT" sz="2000">
              <a:solidFill>
                <a:schemeClr val="bg1"/>
              </a:solidFill>
            </a:endParaRPr>
          </a:p>
          <a:p>
            <a:pPr marL="457200" indent="-457200" algn="just"/>
            <a:r>
              <a:rPr lang="it-IT" altLang="it-IT" sz="2000">
                <a:solidFill>
                  <a:schemeClr val="bg1"/>
                </a:solidFill>
              </a:rPr>
              <a:t>Possono essere assunti con l’incentivo in parola anche i </a:t>
            </a:r>
            <a:r>
              <a:rPr lang="it-IT" altLang="it-IT" sz="2000" b="1">
                <a:solidFill>
                  <a:schemeClr val="bg1"/>
                </a:solidFill>
              </a:rPr>
              <a:t>soci lavoratori di cooperativa</a:t>
            </a:r>
            <a:r>
              <a:rPr lang="it-IT" altLang="it-IT" sz="2000">
                <a:solidFill>
                  <a:schemeClr val="bg1"/>
                </a:solidFill>
              </a:rPr>
              <a:t>, purché assunti con un contratto di lavoro subordinato.</a:t>
            </a:r>
          </a:p>
          <a:p>
            <a:pPr marL="457200" indent="-457200" algn="just"/>
            <a:endParaRPr lang="it-IT" altLang="it-IT" sz="2000">
              <a:solidFill>
                <a:schemeClr val="bg1"/>
              </a:solidFill>
            </a:endParaRPr>
          </a:p>
        </p:txBody>
      </p:sp>
      <p:pic>
        <p:nvPicPr>
          <p:cNvPr id="377860"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8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883"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3"/>
            </a:pPr>
            <a:r>
              <a:rPr lang="it-IT" altLang="it-IT" sz="2400" b="1" i="1">
                <a:solidFill>
                  <a:srgbClr val="0070C0"/>
                </a:solidFill>
                <a:cs typeface="Tahoma" pitchFamily="34" charset="0"/>
              </a:rPr>
              <a:t>Rapporti incentivati</a:t>
            </a:r>
          </a:p>
          <a:p>
            <a:pPr marL="457200" indent="-457200" algn="just" eaLnBrk="1" hangingPunct="1">
              <a:buFont typeface="Arial" charset="0"/>
              <a:buChar char="•"/>
            </a:pPr>
            <a:endParaRPr lang="it-IT" altLang="it-IT" sz="2000">
              <a:solidFill>
                <a:schemeClr val="bg1"/>
              </a:solidFill>
            </a:endParaRPr>
          </a:p>
          <a:p>
            <a:pPr marL="457200" indent="-457200" algn="just"/>
            <a:endParaRPr lang="it-IT" altLang="it-IT" sz="2000">
              <a:solidFill>
                <a:schemeClr val="bg1"/>
              </a:solidFill>
            </a:endParaRPr>
          </a:p>
          <a:p>
            <a:pPr marL="457200" indent="-457200" algn="just"/>
            <a:r>
              <a:rPr lang="it-IT" altLang="it-IT" sz="2000">
                <a:solidFill>
                  <a:schemeClr val="bg1"/>
                </a:solidFill>
              </a:rPr>
              <a:t>Nella Circolare n. 54/2019, l’INPS precisa che in caso di </a:t>
            </a:r>
            <a:r>
              <a:rPr lang="it-IT" altLang="it-IT" sz="2000" b="1">
                <a:solidFill>
                  <a:schemeClr val="bg1"/>
                </a:solidFill>
              </a:rPr>
              <a:t>assunzione a tempo indeterminato a scopo di somministrazione </a:t>
            </a:r>
            <a:r>
              <a:rPr lang="it-IT" altLang="it-IT" sz="2000">
                <a:solidFill>
                  <a:schemeClr val="bg1"/>
                </a:solidFill>
              </a:rPr>
              <a:t>l’esonero spetta sia per la somministrazione a tempo indeterminato, che per la somministrazione a tempo determinato, compresi gli eventuali periodi in cui il lavoratore rimane in attesa di assegnazione.</a:t>
            </a:r>
          </a:p>
          <a:p>
            <a:pPr marL="457200" indent="-457200" algn="just"/>
            <a:endParaRPr lang="it-IT" altLang="it-IT" sz="2000">
              <a:solidFill>
                <a:schemeClr val="bg1"/>
              </a:solidFill>
            </a:endParaRPr>
          </a:p>
          <a:p>
            <a:pPr marL="457200" indent="-457200" algn="just"/>
            <a:endParaRPr lang="it-IT" altLang="it-IT" sz="2000">
              <a:solidFill>
                <a:schemeClr val="bg1"/>
              </a:solidFill>
            </a:endParaRPr>
          </a:p>
        </p:txBody>
      </p:sp>
      <p:pic>
        <p:nvPicPr>
          <p:cNvPr id="378884"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990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907"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3"/>
            </a:pPr>
            <a:r>
              <a:rPr lang="it-IT" altLang="it-IT" sz="2400" b="1" i="1">
                <a:solidFill>
                  <a:srgbClr val="0070C0"/>
                </a:solidFill>
                <a:cs typeface="Tahoma" pitchFamily="34" charset="0"/>
              </a:rPr>
              <a:t>Rapporti incentivati</a:t>
            </a:r>
          </a:p>
          <a:p>
            <a:pPr marL="457200" indent="-457200" algn="just"/>
            <a:endParaRPr lang="it-IT" altLang="it-IT" sz="2000">
              <a:solidFill>
                <a:schemeClr val="bg1"/>
              </a:solidFill>
            </a:endParaRPr>
          </a:p>
          <a:p>
            <a:pPr marL="457200" indent="-457200" algn="just"/>
            <a:r>
              <a:rPr lang="it-IT" altLang="it-IT" sz="2000">
                <a:solidFill>
                  <a:schemeClr val="bg1"/>
                </a:solidFill>
              </a:rPr>
              <a:t>L’incentivo è riconosciuto anche in caso di assunzione (o trasformazione) con un rapporto di lavoro a </a:t>
            </a:r>
            <a:r>
              <a:rPr lang="it-IT" altLang="it-IT" sz="2000" b="1">
                <a:solidFill>
                  <a:schemeClr val="bg1"/>
                </a:solidFill>
              </a:rPr>
              <a:t>tempo parziale</a:t>
            </a:r>
            <a:r>
              <a:rPr lang="it-IT" altLang="it-IT" sz="2000">
                <a:solidFill>
                  <a:schemeClr val="bg1"/>
                </a:solidFill>
              </a:rPr>
              <a:t>.</a:t>
            </a:r>
          </a:p>
          <a:p>
            <a:pPr marL="457200" indent="-457200" algn="just"/>
            <a:r>
              <a:rPr lang="it-IT" altLang="it-IT" sz="2000">
                <a:solidFill>
                  <a:schemeClr val="bg1"/>
                </a:solidFill>
              </a:rPr>
              <a:t>L’INPS chiarisce che l’incentivo Occupazione NEET </a:t>
            </a:r>
            <a:r>
              <a:rPr lang="it-IT" altLang="it-IT" sz="2000" b="1">
                <a:solidFill>
                  <a:schemeClr val="bg1"/>
                </a:solidFill>
              </a:rPr>
              <a:t>non spetta </a:t>
            </a:r>
            <a:r>
              <a:rPr lang="it-IT" altLang="it-IT" sz="2000">
                <a:solidFill>
                  <a:schemeClr val="bg1"/>
                </a:solidFill>
              </a:rPr>
              <a:t>nei seguenti casi:</a:t>
            </a:r>
          </a:p>
          <a:p>
            <a:pPr marL="457200" indent="-457200" algn="just">
              <a:buFont typeface="Arial" charset="0"/>
              <a:buChar char="•"/>
            </a:pPr>
            <a:r>
              <a:rPr lang="en-US" altLang="it-IT" sz="2000">
                <a:solidFill>
                  <a:schemeClr val="bg1"/>
                </a:solidFill>
              </a:rPr>
              <a:t>per le </a:t>
            </a:r>
            <a:r>
              <a:rPr lang="en-US" altLang="it-IT" sz="2000" b="1">
                <a:solidFill>
                  <a:schemeClr val="bg1"/>
                </a:solidFill>
              </a:rPr>
              <a:t>assunzioni </a:t>
            </a:r>
            <a:r>
              <a:rPr lang="en-US" altLang="it-IT" sz="2000">
                <a:solidFill>
                  <a:schemeClr val="bg1"/>
                </a:solidFill>
              </a:rPr>
              <a:t>avvenute con</a:t>
            </a:r>
            <a:endParaRPr lang="it-IT" altLang="it-IT" sz="2000">
              <a:solidFill>
                <a:schemeClr val="bg1"/>
              </a:solidFill>
            </a:endParaRPr>
          </a:p>
          <a:p>
            <a:pPr marL="457200" indent="-457200" algn="just">
              <a:buFont typeface="Calibri" pitchFamily="34" charset="0"/>
              <a:buAutoNum type="romanLcPeriod"/>
            </a:pPr>
            <a:r>
              <a:rPr lang="it-IT" altLang="it-IT" sz="2000">
                <a:solidFill>
                  <a:schemeClr val="bg1"/>
                </a:solidFill>
              </a:rPr>
              <a:t>contratto di </a:t>
            </a:r>
            <a:r>
              <a:rPr lang="it-IT" altLang="it-IT" sz="2000" b="1">
                <a:solidFill>
                  <a:schemeClr val="bg1"/>
                </a:solidFill>
              </a:rPr>
              <a:t>apprendistato per la qualifica e il diploma professionale</a:t>
            </a:r>
            <a:r>
              <a:rPr lang="it-IT" altLang="it-IT" sz="2000">
                <a:solidFill>
                  <a:schemeClr val="bg1"/>
                </a:solidFill>
              </a:rPr>
              <a:t>, il diploma di istruzione secondaria superiore e il certificato di specializzazione tecnica superiore;</a:t>
            </a:r>
          </a:p>
          <a:p>
            <a:pPr marL="457200" indent="-457200" algn="just">
              <a:buFont typeface="Calibri" pitchFamily="34" charset="0"/>
              <a:buAutoNum type="romanLcPeriod"/>
            </a:pPr>
            <a:r>
              <a:rPr lang="it-IT" altLang="it-IT" sz="2000">
                <a:solidFill>
                  <a:schemeClr val="bg1"/>
                </a:solidFill>
              </a:rPr>
              <a:t>contratto di </a:t>
            </a:r>
            <a:r>
              <a:rPr lang="it-IT" altLang="it-IT" sz="2000" b="1">
                <a:solidFill>
                  <a:schemeClr val="bg1"/>
                </a:solidFill>
              </a:rPr>
              <a:t>apprendistato di alta formazione e di ricerca</a:t>
            </a:r>
            <a:r>
              <a:rPr lang="it-IT" altLang="it-IT" sz="2000">
                <a:solidFill>
                  <a:schemeClr val="bg1"/>
                </a:solidFill>
              </a:rPr>
              <a:t>;</a:t>
            </a:r>
          </a:p>
          <a:p>
            <a:pPr marL="457200" indent="-457200" algn="just">
              <a:buFont typeface="Calibri" pitchFamily="34" charset="0"/>
              <a:buAutoNum type="romanLcPeriod"/>
            </a:pPr>
            <a:r>
              <a:rPr lang="en-US" altLang="it-IT" sz="2000">
                <a:solidFill>
                  <a:schemeClr val="bg1"/>
                </a:solidFill>
              </a:rPr>
              <a:t>contratto di </a:t>
            </a:r>
            <a:r>
              <a:rPr lang="en-US" altLang="it-IT" sz="2000" b="1">
                <a:solidFill>
                  <a:schemeClr val="bg1"/>
                </a:solidFill>
              </a:rPr>
              <a:t>lavoro domestico</a:t>
            </a:r>
            <a:r>
              <a:rPr lang="en-US" altLang="it-IT" sz="2000">
                <a:solidFill>
                  <a:schemeClr val="bg1"/>
                </a:solidFill>
              </a:rPr>
              <a:t>;</a:t>
            </a:r>
            <a:endParaRPr lang="it-IT" altLang="it-IT" sz="2000">
              <a:solidFill>
                <a:schemeClr val="bg1"/>
              </a:solidFill>
            </a:endParaRPr>
          </a:p>
          <a:p>
            <a:pPr marL="457200" indent="-457200" algn="just">
              <a:buFont typeface="Calibri" pitchFamily="34" charset="0"/>
              <a:buAutoNum type="romanLcPeriod"/>
            </a:pPr>
            <a:r>
              <a:rPr lang="it-IT" altLang="it-IT" sz="2000">
                <a:solidFill>
                  <a:schemeClr val="bg1"/>
                </a:solidFill>
              </a:rPr>
              <a:t>contratto di </a:t>
            </a:r>
            <a:r>
              <a:rPr lang="it-IT" altLang="it-IT" sz="2000" b="1">
                <a:solidFill>
                  <a:schemeClr val="bg1"/>
                </a:solidFill>
              </a:rPr>
              <a:t>prestazione occasionale </a:t>
            </a:r>
            <a:r>
              <a:rPr lang="it-IT" altLang="it-IT" sz="2000">
                <a:solidFill>
                  <a:schemeClr val="bg1"/>
                </a:solidFill>
              </a:rPr>
              <a:t>(si ritiene, ex DL n. 50/2017);</a:t>
            </a:r>
          </a:p>
          <a:p>
            <a:pPr marL="457200" indent="-457200" algn="just">
              <a:buFont typeface="Calibri" pitchFamily="34" charset="0"/>
              <a:buAutoNum type="romanLcPeriod"/>
            </a:pPr>
            <a:r>
              <a:rPr lang="en-US" altLang="it-IT" sz="2000">
                <a:solidFill>
                  <a:schemeClr val="bg1"/>
                </a:solidFill>
              </a:rPr>
              <a:t>contratto di </a:t>
            </a:r>
            <a:r>
              <a:rPr lang="en-US" altLang="it-IT" sz="2000" b="1">
                <a:solidFill>
                  <a:schemeClr val="bg1"/>
                </a:solidFill>
              </a:rPr>
              <a:t>lavoro intermittente</a:t>
            </a:r>
            <a:r>
              <a:rPr lang="en-US" altLang="it-IT" sz="2000">
                <a:solidFill>
                  <a:schemeClr val="bg1"/>
                </a:solidFill>
              </a:rPr>
              <a:t>;</a:t>
            </a:r>
            <a:r>
              <a:rPr lang="it-IT" altLang="it-IT" sz="2000">
                <a:solidFill>
                  <a:schemeClr val="bg1"/>
                </a:solidFill>
              </a:rPr>
              <a:t> </a:t>
            </a:r>
          </a:p>
          <a:p>
            <a:pPr marL="457200" indent="-457200" algn="just"/>
            <a:endParaRPr lang="it-IT" altLang="it-IT" sz="2000">
              <a:solidFill>
                <a:schemeClr val="bg1"/>
              </a:solidFill>
            </a:endParaRPr>
          </a:p>
        </p:txBody>
      </p:sp>
      <p:pic>
        <p:nvPicPr>
          <p:cNvPr id="379908"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093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0931"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3"/>
            </a:pPr>
            <a:r>
              <a:rPr lang="it-IT" altLang="it-IT" sz="2400" b="1" i="1">
                <a:solidFill>
                  <a:srgbClr val="0070C0"/>
                </a:solidFill>
                <a:cs typeface="Tahoma" pitchFamily="34" charset="0"/>
              </a:rPr>
              <a:t>Rapporti incentivati</a:t>
            </a:r>
          </a:p>
          <a:p>
            <a:pPr marL="457200" indent="-457200" algn="just"/>
            <a:endParaRPr lang="it-IT" altLang="it-IT" sz="2000">
              <a:solidFill>
                <a:schemeClr val="bg1"/>
              </a:solidFill>
            </a:endParaRPr>
          </a:p>
          <a:p>
            <a:pPr marL="457200" indent="-457200" algn="just">
              <a:buFont typeface="Arial" charset="0"/>
              <a:buChar char="•"/>
            </a:pPr>
            <a:r>
              <a:rPr lang="it-IT" altLang="it-IT" sz="2000">
                <a:solidFill>
                  <a:schemeClr val="bg1"/>
                </a:solidFill>
              </a:rPr>
              <a:t>L’incentivo non spetta in caso di </a:t>
            </a:r>
            <a:r>
              <a:rPr lang="it-IT" altLang="it-IT" sz="2000" b="1">
                <a:solidFill>
                  <a:schemeClr val="bg1"/>
                </a:solidFill>
              </a:rPr>
              <a:t>trasformazione a tempo indeterminato di rapporti a termine</a:t>
            </a:r>
            <a:r>
              <a:rPr lang="it-IT" altLang="it-IT" sz="2000">
                <a:solidFill>
                  <a:schemeClr val="bg1"/>
                </a:solidFill>
              </a:rPr>
              <a:t>, </a:t>
            </a:r>
            <a:r>
              <a:rPr lang="it-IT" altLang="it-IT" sz="2000" u="sng">
                <a:solidFill>
                  <a:schemeClr val="bg1"/>
                </a:solidFill>
              </a:rPr>
              <a:t>in quanto</a:t>
            </a:r>
            <a:r>
              <a:rPr lang="it-IT" altLang="it-IT" sz="2000">
                <a:solidFill>
                  <a:schemeClr val="bg1"/>
                </a:solidFill>
              </a:rPr>
              <a:t> essendo stato precedentemente assunto a tempo determinato, il giovane non avrebbe il requisito fondante il beneficio, ovvero la condizione di NEET. </a:t>
            </a:r>
          </a:p>
          <a:p>
            <a:pPr marL="457200" indent="-457200" algn="just"/>
            <a:endParaRPr lang="it-IT" altLang="it-IT" sz="2000">
              <a:solidFill>
                <a:schemeClr val="bg1"/>
              </a:solidFill>
            </a:endParaRPr>
          </a:p>
        </p:txBody>
      </p:sp>
      <p:pic>
        <p:nvPicPr>
          <p:cNvPr id="38093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195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1955"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3"/>
            </a:pPr>
            <a:r>
              <a:rPr lang="it-IT" altLang="it-IT" sz="2400" b="1" i="1">
                <a:solidFill>
                  <a:srgbClr val="0070C0"/>
                </a:solidFill>
                <a:cs typeface="Tahoma" pitchFamily="34" charset="0"/>
              </a:rPr>
              <a:t>Rapporti incentivati</a:t>
            </a:r>
          </a:p>
          <a:p>
            <a:pPr marL="457200" indent="-457200" algn="just"/>
            <a:endParaRPr lang="it-IT" altLang="it-IT" sz="2000">
              <a:solidFill>
                <a:schemeClr val="bg1"/>
              </a:solidFill>
            </a:endParaRPr>
          </a:p>
          <a:p>
            <a:pPr marL="457200" indent="-457200" algn="just"/>
            <a:r>
              <a:rPr lang="it-IT" altLang="it-IT" sz="2000" b="1">
                <a:solidFill>
                  <a:schemeClr val="bg1"/>
                </a:solidFill>
              </a:rPr>
              <a:t>In favore dello stesso lavoratore</a:t>
            </a:r>
            <a:r>
              <a:rPr lang="it-IT" altLang="it-IT" sz="2000">
                <a:solidFill>
                  <a:schemeClr val="bg1"/>
                </a:solidFill>
              </a:rPr>
              <a:t> l’incentivo può essere </a:t>
            </a:r>
            <a:r>
              <a:rPr lang="it-IT" altLang="it-IT" sz="2000" b="1">
                <a:solidFill>
                  <a:schemeClr val="bg1"/>
                </a:solidFill>
              </a:rPr>
              <a:t>riconosciuto per un solo rapporto.</a:t>
            </a:r>
            <a:r>
              <a:rPr lang="it-IT" altLang="it-IT" sz="2000">
                <a:solidFill>
                  <a:schemeClr val="bg1"/>
                </a:solidFill>
              </a:rPr>
              <a:t> Dopo una prima concessione non è, pertanto, possibile rilasciare nuove autorizzazioni per nuove assunzioni effettuate dallo stesso o da altro datore di lavoro, a prescindere dalla causa di cessazione del precedente rapporto e dall’entità dell’effettiva fruizione del beneficio. Ciò vale anche nelle ipotesi in cui il medesimo incentivo sia stato  riconosciuto per un’assunzione effettuata nel corso dell’anno 2018.</a:t>
            </a:r>
          </a:p>
          <a:p>
            <a:pPr marL="457200" indent="-457200" algn="just"/>
            <a:endParaRPr lang="it-IT" altLang="it-IT" sz="2000">
              <a:solidFill>
                <a:schemeClr val="bg1"/>
              </a:solidFill>
            </a:endParaRPr>
          </a:p>
        </p:txBody>
      </p:sp>
      <p:pic>
        <p:nvPicPr>
          <p:cNvPr id="38195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297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2979"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4"/>
            </a:pPr>
            <a:r>
              <a:rPr lang="it-IT" altLang="it-IT" sz="2400" b="1" i="1">
                <a:solidFill>
                  <a:schemeClr val="bg1"/>
                </a:solidFill>
                <a:cs typeface="Tahoma" pitchFamily="34" charset="0"/>
              </a:rPr>
              <a:t>Misura e durata dell’incentivo</a:t>
            </a:r>
          </a:p>
          <a:p>
            <a:pPr marL="457200" indent="-457200" algn="just"/>
            <a:endParaRPr lang="it-IT" altLang="it-IT" sz="2000">
              <a:solidFill>
                <a:schemeClr val="bg1"/>
              </a:solidFill>
            </a:endParaRPr>
          </a:p>
          <a:p>
            <a:pPr marL="457200" indent="-457200" algn="just"/>
            <a:r>
              <a:rPr lang="it-IT" altLang="it-IT" sz="2000">
                <a:solidFill>
                  <a:schemeClr val="bg1"/>
                </a:solidFill>
              </a:rPr>
              <a:t>In base all’articolo 5 del Decreto Direttoriale n. 3/2018 dell’ANPAL, l’incentivo Occupazione NEET</a:t>
            </a:r>
          </a:p>
          <a:p>
            <a:pPr marL="457200" indent="-457200" algn="just">
              <a:buFont typeface="Arial" charset="0"/>
              <a:buChar char="•"/>
            </a:pPr>
            <a:r>
              <a:rPr lang="it-IT" altLang="it-IT" sz="2000">
                <a:solidFill>
                  <a:schemeClr val="bg1"/>
                </a:solidFill>
              </a:rPr>
              <a:t>è pari al </a:t>
            </a:r>
            <a:r>
              <a:rPr lang="it-IT" altLang="it-IT" sz="2000" b="1">
                <a:solidFill>
                  <a:schemeClr val="bg1"/>
                </a:solidFill>
              </a:rPr>
              <a:t>100% dei contributi previdenziali </a:t>
            </a:r>
            <a:r>
              <a:rPr lang="it-IT" altLang="it-IT" sz="2000">
                <a:solidFill>
                  <a:schemeClr val="bg1"/>
                </a:solidFill>
              </a:rPr>
              <a:t>a </a:t>
            </a:r>
            <a:r>
              <a:rPr lang="it-IT" altLang="it-IT" sz="2000" b="1">
                <a:solidFill>
                  <a:schemeClr val="bg1"/>
                </a:solidFill>
              </a:rPr>
              <a:t>carico del datore di lavoro</a:t>
            </a:r>
            <a:r>
              <a:rPr lang="it-IT" altLang="it-IT" sz="2000">
                <a:solidFill>
                  <a:schemeClr val="bg1"/>
                </a:solidFill>
              </a:rPr>
              <a:t>,</a:t>
            </a:r>
            <a:endParaRPr lang="it-IT" altLang="it-IT" sz="2000" b="1">
              <a:solidFill>
                <a:schemeClr val="bg1"/>
              </a:solidFill>
            </a:endParaRPr>
          </a:p>
          <a:p>
            <a:pPr marL="457200" indent="-457200" algn="just">
              <a:buFont typeface="Arial" charset="0"/>
              <a:buChar char="•"/>
            </a:pPr>
            <a:r>
              <a:rPr lang="it-IT" altLang="it-IT" sz="2000">
                <a:solidFill>
                  <a:schemeClr val="bg1"/>
                </a:solidFill>
              </a:rPr>
              <a:t>con </a:t>
            </a:r>
            <a:r>
              <a:rPr lang="it-IT" altLang="it-IT" sz="2000" b="1">
                <a:solidFill>
                  <a:schemeClr val="bg1"/>
                </a:solidFill>
              </a:rPr>
              <a:t>esclusione </a:t>
            </a:r>
            <a:r>
              <a:rPr lang="it-IT" altLang="it-IT" sz="2000">
                <a:solidFill>
                  <a:schemeClr val="bg1"/>
                </a:solidFill>
              </a:rPr>
              <a:t>di </a:t>
            </a:r>
            <a:r>
              <a:rPr lang="it-IT" altLang="it-IT" sz="2000" b="1">
                <a:solidFill>
                  <a:schemeClr val="bg1"/>
                </a:solidFill>
              </a:rPr>
              <a:t>premi </a:t>
            </a:r>
            <a:r>
              <a:rPr lang="it-IT" altLang="it-IT" sz="2000">
                <a:solidFill>
                  <a:schemeClr val="bg1"/>
                </a:solidFill>
              </a:rPr>
              <a:t>e </a:t>
            </a:r>
            <a:r>
              <a:rPr lang="it-IT" altLang="it-IT" sz="2000" b="1">
                <a:solidFill>
                  <a:schemeClr val="bg1"/>
                </a:solidFill>
              </a:rPr>
              <a:t>contributi </a:t>
            </a:r>
            <a:r>
              <a:rPr lang="it-IT" altLang="it-IT" sz="2000">
                <a:solidFill>
                  <a:schemeClr val="bg1"/>
                </a:solidFill>
              </a:rPr>
              <a:t>dovuti all’</a:t>
            </a:r>
            <a:r>
              <a:rPr lang="it-IT" altLang="it-IT" sz="2000" b="1">
                <a:solidFill>
                  <a:schemeClr val="bg1"/>
                </a:solidFill>
              </a:rPr>
              <a:t>INAIL</a:t>
            </a:r>
            <a:r>
              <a:rPr lang="it-IT" altLang="it-IT" sz="2000">
                <a:solidFill>
                  <a:schemeClr val="bg1"/>
                </a:solidFill>
              </a:rPr>
              <a:t>,</a:t>
            </a:r>
          </a:p>
          <a:p>
            <a:pPr marL="457200" indent="-457200" algn="just">
              <a:buFont typeface="Arial" charset="0"/>
              <a:buChar char="•"/>
            </a:pPr>
            <a:r>
              <a:rPr lang="it-IT" altLang="it-IT" sz="2000">
                <a:solidFill>
                  <a:schemeClr val="bg1"/>
                </a:solidFill>
              </a:rPr>
              <a:t>per un </a:t>
            </a:r>
            <a:r>
              <a:rPr lang="it-IT" altLang="it-IT" sz="2000" b="1">
                <a:solidFill>
                  <a:schemeClr val="bg1"/>
                </a:solidFill>
              </a:rPr>
              <a:t>periodo massimo pari a 12 mesi </a:t>
            </a:r>
            <a:r>
              <a:rPr lang="it-IT" altLang="it-IT" sz="2000">
                <a:solidFill>
                  <a:schemeClr val="bg1"/>
                </a:solidFill>
              </a:rPr>
              <a:t>a partire dalla data di assunzione,</a:t>
            </a:r>
          </a:p>
          <a:p>
            <a:pPr marL="457200" indent="-457200" algn="just">
              <a:buFont typeface="Arial" charset="0"/>
              <a:buChar char="•"/>
            </a:pPr>
            <a:r>
              <a:rPr lang="it-IT" altLang="it-IT" sz="2000">
                <a:solidFill>
                  <a:schemeClr val="bg1"/>
                </a:solidFill>
              </a:rPr>
              <a:t>nel </a:t>
            </a:r>
            <a:r>
              <a:rPr lang="it-IT" altLang="it-IT" sz="2000" b="1">
                <a:solidFill>
                  <a:schemeClr val="bg1"/>
                </a:solidFill>
              </a:rPr>
              <a:t>limite massimo di 8.060 euro annui</a:t>
            </a:r>
            <a:r>
              <a:rPr lang="it-IT" altLang="it-IT" sz="2000">
                <a:solidFill>
                  <a:schemeClr val="bg1"/>
                </a:solidFill>
              </a:rPr>
              <a:t>.</a:t>
            </a:r>
            <a:endParaRPr lang="it-IT" altLang="it-IT" sz="2000" b="1">
              <a:solidFill>
                <a:schemeClr val="bg1"/>
              </a:solidFill>
            </a:endParaRPr>
          </a:p>
          <a:p>
            <a:pPr marL="457200" indent="-457200" algn="just"/>
            <a:r>
              <a:rPr lang="it-IT" altLang="it-IT" sz="2000">
                <a:solidFill>
                  <a:schemeClr val="bg1"/>
                </a:solidFill>
              </a:rPr>
              <a:t>Il limite massimo di importo, pari a 8.060 euro su base annua, deve essere riparametrato e applicato su base mensile. Pertanto, rispetto al singolo </a:t>
            </a:r>
            <a:r>
              <a:rPr lang="it-IT" altLang="it-IT" sz="2000" b="1">
                <a:solidFill>
                  <a:schemeClr val="bg1"/>
                </a:solidFill>
              </a:rPr>
              <a:t>mese</a:t>
            </a:r>
            <a:r>
              <a:rPr lang="it-IT" altLang="it-IT" sz="2000">
                <a:solidFill>
                  <a:schemeClr val="bg1"/>
                </a:solidFill>
              </a:rPr>
              <a:t>, il limite di incentivo fruibile è pari a </a:t>
            </a:r>
            <a:r>
              <a:rPr lang="it-IT" altLang="it-IT" sz="2000" b="1">
                <a:solidFill>
                  <a:schemeClr val="bg1"/>
                </a:solidFill>
              </a:rPr>
              <a:t>671,66 euro mensili</a:t>
            </a:r>
            <a:r>
              <a:rPr lang="it-IT" altLang="it-IT" sz="2000">
                <a:solidFill>
                  <a:schemeClr val="bg1"/>
                </a:solidFill>
              </a:rPr>
              <a:t> </a:t>
            </a:r>
          </a:p>
          <a:p>
            <a:pPr marL="457200" indent="-457200" algn="just"/>
            <a:r>
              <a:rPr lang="it-IT" altLang="it-IT" sz="2000">
                <a:solidFill>
                  <a:schemeClr val="bg1"/>
                </a:solidFill>
              </a:rPr>
              <a:t>Nel caso di rapporti instaurati o cessati nel corso del mese, il limite giornaliero dell’incentivo fruibile è pari a 21,66 euro, ottenuto dividendo l’importo mensile (671,66 euro) per 31 giorni </a:t>
            </a:r>
          </a:p>
        </p:txBody>
      </p:sp>
      <p:pic>
        <p:nvPicPr>
          <p:cNvPr id="382980"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400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4003"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4"/>
            </a:pPr>
            <a:r>
              <a:rPr lang="it-IT" altLang="it-IT" sz="2400" b="1" i="1">
                <a:solidFill>
                  <a:srgbClr val="0070C0"/>
                </a:solidFill>
                <a:cs typeface="Tahoma" pitchFamily="34" charset="0"/>
              </a:rPr>
              <a:t>Misura e durata dell’incentivo</a:t>
            </a:r>
          </a:p>
          <a:p>
            <a:pPr marL="457200" indent="-457200" algn="just"/>
            <a:endParaRPr lang="it-IT" altLang="it-IT" sz="2000">
              <a:solidFill>
                <a:schemeClr val="bg1"/>
              </a:solidFill>
            </a:endParaRPr>
          </a:p>
          <a:p>
            <a:pPr marL="457200" indent="-457200" algn="just"/>
            <a:r>
              <a:rPr lang="it-IT" altLang="it-IT" sz="2000">
                <a:solidFill>
                  <a:schemeClr val="bg1"/>
                </a:solidFill>
              </a:rPr>
              <a:t> </a:t>
            </a:r>
          </a:p>
          <a:p>
            <a:pPr marL="457200" indent="-457200" algn="just"/>
            <a:r>
              <a:rPr lang="it-IT" altLang="it-IT" sz="2000">
                <a:solidFill>
                  <a:schemeClr val="bg1"/>
                </a:solidFill>
              </a:rPr>
              <a:t>In ipotesi di rapporti di lavoro a tempo parziale, come espressamente previsto dall’articolo 5, comma 2, del decreto n. 3/2018, il massimale  dell’agevolazione  deve  essere  proporzionalmente ridotto.</a:t>
            </a:r>
          </a:p>
          <a:p>
            <a:pPr marL="457200" indent="-457200" algn="just"/>
            <a:r>
              <a:rPr lang="it-IT" altLang="it-IT" sz="2000">
                <a:solidFill>
                  <a:schemeClr val="bg1"/>
                </a:solidFill>
              </a:rPr>
              <a:t> </a:t>
            </a:r>
          </a:p>
          <a:p>
            <a:pPr marL="457200" indent="-457200" algn="just"/>
            <a:r>
              <a:rPr lang="it-IT" altLang="it-IT" sz="2000">
                <a:solidFill>
                  <a:schemeClr val="bg1"/>
                </a:solidFill>
              </a:rPr>
              <a:t>Nella determinazione delle contribuzioni datoriali oggetto di sgravio è necessario seguire le indicazioni già fornite dall’Istituto nelle più recenti circolari riguardanti le agevolazioni all’assunzione (v. circ. INPS 40/2018)</a:t>
            </a:r>
          </a:p>
        </p:txBody>
      </p:sp>
      <p:pic>
        <p:nvPicPr>
          <p:cNvPr id="384004"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reccia giù 1"/>
          <p:cNvSpPr/>
          <p:nvPr/>
        </p:nvSpPr>
        <p:spPr>
          <a:xfrm>
            <a:off x="4348163" y="5516563"/>
            <a:ext cx="485775" cy="64928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defRPr/>
            </a:pPr>
            <a:endParaRPr lang="it-IT" altLang="it-IT" sz="1800">
              <a:solidFill>
                <a:srgbClr val="FFFFFF"/>
              </a:solidFill>
              <a:cs typeface="Arial" pitchFamily="34" charset="0"/>
            </a:endParaRPr>
          </a:p>
        </p:txBody>
      </p:sp>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502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5027"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4"/>
            </a:pPr>
            <a:r>
              <a:rPr lang="it-IT" altLang="it-IT" sz="2400" b="1" i="1">
                <a:solidFill>
                  <a:srgbClr val="0070C0"/>
                </a:solidFill>
                <a:cs typeface="Tahoma" pitchFamily="34" charset="0"/>
              </a:rPr>
              <a:t>Misura e durata dell’incentivo</a:t>
            </a:r>
          </a:p>
          <a:p>
            <a:pPr marL="457200" indent="-457200" algn="just"/>
            <a:endParaRPr lang="it-IT" altLang="it-IT" sz="2000" b="1">
              <a:solidFill>
                <a:schemeClr val="bg1"/>
              </a:solidFill>
            </a:endParaRPr>
          </a:p>
          <a:p>
            <a:pPr marL="457200" indent="-457200" algn="just"/>
            <a:r>
              <a:rPr lang="it-IT" altLang="it-IT" sz="2000" b="1">
                <a:solidFill>
                  <a:schemeClr val="bg1"/>
                </a:solidFill>
              </a:rPr>
              <a:t>Importi non esonerabili</a:t>
            </a:r>
          </a:p>
          <a:p>
            <a:pPr marL="457200" indent="-457200" algn="just"/>
            <a:r>
              <a:rPr lang="it-IT" altLang="it-IT" sz="2000">
                <a:solidFill>
                  <a:schemeClr val="bg1"/>
                </a:solidFill>
              </a:rPr>
              <a:t>Ferma restando l’aliquota di computo delle prestazioni pensionistiche, l’esonero contributivo </a:t>
            </a:r>
            <a:r>
              <a:rPr lang="it-IT" altLang="it-IT" sz="2000" b="1">
                <a:solidFill>
                  <a:schemeClr val="bg1"/>
                </a:solidFill>
              </a:rPr>
              <a:t>non si applica</a:t>
            </a:r>
            <a:r>
              <a:rPr lang="it-IT" altLang="it-IT" sz="2000">
                <a:solidFill>
                  <a:schemeClr val="bg1"/>
                </a:solidFill>
              </a:rPr>
              <a:t>:</a:t>
            </a:r>
          </a:p>
          <a:p>
            <a:pPr marL="457200" indent="-457200" algn="just">
              <a:buFont typeface="Arial" charset="0"/>
              <a:buChar char="•"/>
            </a:pPr>
            <a:r>
              <a:rPr lang="it-IT" altLang="it-IT" sz="2000">
                <a:solidFill>
                  <a:schemeClr val="bg1"/>
                </a:solidFill>
              </a:rPr>
              <a:t>ai </a:t>
            </a:r>
            <a:r>
              <a:rPr lang="it-IT" altLang="it-IT" sz="2000" b="1">
                <a:solidFill>
                  <a:schemeClr val="bg1"/>
                </a:solidFill>
              </a:rPr>
              <a:t>premi e contributi dovuti all’INAIL</a:t>
            </a:r>
            <a:r>
              <a:rPr lang="it-IT" altLang="it-IT" sz="2000">
                <a:solidFill>
                  <a:schemeClr val="bg1"/>
                </a:solidFill>
              </a:rPr>
              <a:t>,</a:t>
            </a:r>
            <a:endParaRPr lang="it-IT" altLang="it-IT" sz="2000" b="1">
              <a:solidFill>
                <a:schemeClr val="bg1"/>
              </a:solidFill>
            </a:endParaRPr>
          </a:p>
          <a:p>
            <a:pPr marL="457200" indent="-457200" algn="just">
              <a:buFont typeface="Arial" charset="0"/>
              <a:buChar char="•"/>
            </a:pPr>
            <a:r>
              <a:rPr lang="it-IT" altLang="it-IT" sz="2000">
                <a:solidFill>
                  <a:schemeClr val="bg1"/>
                </a:solidFill>
              </a:rPr>
              <a:t>al contributo, se dovuto, al “Fondo per l’erogazione ai lavoratori dipendenti del settore privato dei trattamenti di fine rapporto di cui all’art. 2120 del c.c.”, ossia il </a:t>
            </a:r>
            <a:r>
              <a:rPr lang="it-IT" altLang="it-IT" sz="2000" b="1">
                <a:solidFill>
                  <a:schemeClr val="bg1"/>
                </a:solidFill>
              </a:rPr>
              <a:t>Fondo di Tesoreria INPS</a:t>
            </a:r>
            <a:r>
              <a:rPr lang="it-IT" altLang="it-IT" sz="2000">
                <a:solidFill>
                  <a:schemeClr val="bg1"/>
                </a:solidFill>
              </a:rPr>
              <a:t>;</a:t>
            </a:r>
          </a:p>
          <a:p>
            <a:pPr marL="457200" indent="-457200" algn="just">
              <a:buFont typeface="Arial" charset="0"/>
              <a:buChar char="•"/>
            </a:pPr>
            <a:r>
              <a:rPr lang="it-IT" altLang="it-IT" sz="2000">
                <a:solidFill>
                  <a:schemeClr val="bg1"/>
                </a:solidFill>
              </a:rPr>
              <a:t>al contributo, se dovuto, ai Fondi di cui agli art. 26, 28 e 29 del D.Lgs n. 148/2015 (</a:t>
            </a:r>
            <a:r>
              <a:rPr lang="it-IT" altLang="it-IT" sz="2000" b="1">
                <a:solidFill>
                  <a:schemeClr val="bg1"/>
                </a:solidFill>
              </a:rPr>
              <a:t>Fondo di solidarietà bilaterale/Fondo di integrazione salariale/Fondo di solidarietà territoriale intersettoriale </a:t>
            </a:r>
            <a:r>
              <a:rPr lang="it-IT" altLang="it-IT" sz="2000">
                <a:solidFill>
                  <a:schemeClr val="bg1"/>
                </a:solidFill>
              </a:rPr>
              <a:t>delle Province autonoma di Trento e Bolzano).</a:t>
            </a:r>
          </a:p>
          <a:p>
            <a:pPr marL="457200" indent="-457200" algn="just"/>
            <a:br>
              <a:rPr lang="it-IT" altLang="it-IT" sz="2000">
                <a:solidFill>
                  <a:schemeClr val="bg1"/>
                </a:solidFill>
              </a:rPr>
            </a:br>
            <a:endParaRPr lang="it-IT" altLang="it-IT" sz="2000">
              <a:solidFill>
                <a:schemeClr val="bg1"/>
              </a:solidFill>
            </a:endParaRPr>
          </a:p>
        </p:txBody>
      </p:sp>
      <p:pic>
        <p:nvPicPr>
          <p:cNvPr id="385028"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605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6051"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4"/>
            </a:pPr>
            <a:r>
              <a:rPr lang="it-IT" altLang="it-IT" sz="2400" b="1" i="1">
                <a:solidFill>
                  <a:srgbClr val="0070C0"/>
                </a:solidFill>
                <a:cs typeface="Tahoma" pitchFamily="34" charset="0"/>
              </a:rPr>
              <a:t>Misura e durata dell’incentivo</a:t>
            </a:r>
          </a:p>
          <a:p>
            <a:pPr marL="457200" indent="-457200" algn="just"/>
            <a:endParaRPr lang="it-IT" altLang="it-IT" sz="2000" b="1">
              <a:solidFill>
                <a:schemeClr val="bg1"/>
              </a:solidFill>
            </a:endParaRPr>
          </a:p>
          <a:p>
            <a:pPr marL="457200" indent="-457200" algn="just"/>
            <a:r>
              <a:rPr lang="it-IT" altLang="it-IT" sz="2000">
                <a:solidFill>
                  <a:schemeClr val="bg1"/>
                </a:solidFill>
              </a:rPr>
              <a:t>In aggiunta a quanto sopra, l’INPS precisa che sono escluse dall’applicazione dell’esonero le contribuzioni:</a:t>
            </a:r>
          </a:p>
          <a:p>
            <a:pPr marL="457200" indent="-457200" algn="just">
              <a:buFont typeface="Arial" charset="0"/>
              <a:buChar char="•"/>
            </a:pPr>
            <a:r>
              <a:rPr lang="it-IT" altLang="it-IT" sz="2000">
                <a:solidFill>
                  <a:schemeClr val="bg1"/>
                </a:solidFill>
              </a:rPr>
              <a:t>che non hanno natura previdenziale;</a:t>
            </a:r>
          </a:p>
          <a:p>
            <a:pPr marL="457200" indent="-457200" algn="just">
              <a:buFont typeface="Arial" charset="0"/>
              <a:buChar char="•"/>
            </a:pPr>
            <a:r>
              <a:rPr lang="it-IT" altLang="it-IT" sz="2000">
                <a:solidFill>
                  <a:schemeClr val="bg1"/>
                </a:solidFill>
              </a:rPr>
              <a:t>di solidarietà alle gestioni previdenziali di riferimento.</a:t>
            </a:r>
          </a:p>
          <a:p>
            <a:pPr marL="457200" indent="-457200" algn="just">
              <a:buFont typeface="Arial" charset="0"/>
              <a:buChar char="•"/>
            </a:pPr>
            <a:r>
              <a:rPr lang="it-IT" altLang="it-IT" sz="2000">
                <a:solidFill>
                  <a:schemeClr val="bg1"/>
                </a:solidFill>
              </a:rPr>
              <a:t>In particolare, sono </a:t>
            </a:r>
            <a:r>
              <a:rPr lang="it-IT" altLang="it-IT" sz="2000" b="1">
                <a:solidFill>
                  <a:schemeClr val="bg1"/>
                </a:solidFill>
              </a:rPr>
              <a:t>escluse </a:t>
            </a:r>
            <a:r>
              <a:rPr lang="it-IT" altLang="it-IT" sz="2000">
                <a:solidFill>
                  <a:schemeClr val="bg1"/>
                </a:solidFill>
              </a:rPr>
              <a:t>dall’esonero contributivo le seguenti forme di contribuzione, ancorché di natura obbligatoria:</a:t>
            </a:r>
          </a:p>
          <a:p>
            <a:pPr marL="457200" indent="-457200" algn="just">
              <a:buFont typeface="Arial" charset="0"/>
              <a:buChar char="•"/>
            </a:pPr>
            <a:r>
              <a:rPr lang="it-IT" altLang="it-IT" sz="2000">
                <a:solidFill>
                  <a:schemeClr val="bg1"/>
                </a:solidFill>
              </a:rPr>
              <a:t>il contributo dello </a:t>
            </a:r>
            <a:r>
              <a:rPr lang="it-IT" altLang="it-IT" sz="2000" b="1">
                <a:solidFill>
                  <a:schemeClr val="bg1"/>
                </a:solidFill>
              </a:rPr>
              <a:t>0,30% </a:t>
            </a:r>
            <a:r>
              <a:rPr lang="it-IT" altLang="it-IT" sz="2000">
                <a:solidFill>
                  <a:schemeClr val="bg1"/>
                </a:solidFill>
              </a:rPr>
              <a:t>della retribuzione imponibile, destinato, in relazione ai datori di lavoro che vi aderiscono, al finanziamento dei </a:t>
            </a:r>
            <a:r>
              <a:rPr lang="it-IT" altLang="it-IT" sz="2000" b="1">
                <a:solidFill>
                  <a:schemeClr val="bg1"/>
                </a:solidFill>
              </a:rPr>
              <a:t>Fondi interprofessionali </a:t>
            </a:r>
            <a:r>
              <a:rPr lang="it-IT" altLang="it-IT" sz="2000">
                <a:solidFill>
                  <a:schemeClr val="bg1"/>
                </a:solidFill>
              </a:rPr>
              <a:t>per la formazione continua;</a:t>
            </a:r>
          </a:p>
          <a:p>
            <a:pPr marL="457200" indent="-457200" algn="just">
              <a:buFont typeface="Arial" charset="0"/>
              <a:buChar char="•"/>
            </a:pPr>
            <a:r>
              <a:rPr lang="it-IT" altLang="it-IT" sz="2000">
                <a:solidFill>
                  <a:schemeClr val="bg1"/>
                </a:solidFill>
              </a:rPr>
              <a:t>il contributo di </a:t>
            </a:r>
            <a:r>
              <a:rPr lang="it-IT" altLang="it-IT" sz="2000" b="1">
                <a:solidFill>
                  <a:schemeClr val="bg1"/>
                </a:solidFill>
              </a:rPr>
              <a:t>solidarietà </a:t>
            </a:r>
            <a:r>
              <a:rPr lang="it-IT" altLang="it-IT" sz="2000">
                <a:solidFill>
                  <a:schemeClr val="bg1"/>
                </a:solidFill>
              </a:rPr>
              <a:t>del 10% sui versamenti destinati alla </a:t>
            </a:r>
            <a:r>
              <a:rPr lang="it-IT" altLang="it-IT" sz="2000" b="1">
                <a:solidFill>
                  <a:schemeClr val="bg1"/>
                </a:solidFill>
              </a:rPr>
              <a:t>previdenza complementare </a:t>
            </a:r>
            <a:r>
              <a:rPr lang="it-IT" altLang="it-IT" sz="2000">
                <a:solidFill>
                  <a:schemeClr val="bg1"/>
                </a:solidFill>
              </a:rPr>
              <a:t>e/o ai fondi di </a:t>
            </a:r>
            <a:r>
              <a:rPr lang="it-IT" altLang="it-IT" sz="2000" b="1">
                <a:solidFill>
                  <a:schemeClr val="bg1"/>
                </a:solidFill>
              </a:rPr>
              <a:t>assistenza sanitaria</a:t>
            </a:r>
            <a:r>
              <a:rPr lang="it-IT" altLang="it-IT" sz="2000">
                <a:solidFill>
                  <a:schemeClr val="bg1"/>
                </a:solidFill>
              </a:rPr>
              <a:t>;</a:t>
            </a:r>
          </a:p>
          <a:p>
            <a:pPr marL="457200" indent="-457200" algn="just">
              <a:buFont typeface="Arial" charset="0"/>
              <a:buChar char="•"/>
            </a:pPr>
            <a:r>
              <a:rPr lang="it-IT" altLang="it-IT" sz="2000">
                <a:solidFill>
                  <a:schemeClr val="bg1"/>
                </a:solidFill>
              </a:rPr>
              <a:t> </a:t>
            </a:r>
          </a:p>
          <a:p>
            <a:pPr marL="457200" indent="-457200" algn="just"/>
            <a:br>
              <a:rPr lang="it-IT" altLang="it-IT" sz="2000">
                <a:solidFill>
                  <a:schemeClr val="bg1"/>
                </a:solidFill>
              </a:rPr>
            </a:br>
            <a:endParaRPr lang="it-IT" altLang="it-IT" sz="2000">
              <a:solidFill>
                <a:schemeClr val="bg1"/>
              </a:solidFill>
            </a:endParaRPr>
          </a:p>
        </p:txBody>
      </p:sp>
      <p:pic>
        <p:nvPicPr>
          <p:cNvPr id="38605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707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7075" name="Sottotitolo 2"/>
          <p:cNvSpPr>
            <a:spLocks noGrp="1"/>
          </p:cNvSpPr>
          <p:nvPr>
            <p:ph type="subTitle" idx="1"/>
          </p:nvPr>
        </p:nvSpPr>
        <p:spPr>
          <a:xfrm>
            <a:off x="468313" y="1854200"/>
            <a:ext cx="8296275" cy="4878388"/>
          </a:xfrm>
        </p:spPr>
        <p:txBody>
          <a:bodyPr/>
          <a:lstStyle/>
          <a:p>
            <a:pPr marL="457200" indent="-457200" eaLnBrk="1" hangingPunct="1">
              <a:buFont typeface="Calibri" pitchFamily="34" charset="0"/>
              <a:buAutoNum type="arabicPeriod" startAt="4"/>
            </a:pPr>
            <a:r>
              <a:rPr lang="it-IT" altLang="it-IT" sz="2400" b="1" i="1">
                <a:solidFill>
                  <a:srgbClr val="0070C0"/>
                </a:solidFill>
                <a:cs typeface="Tahoma" pitchFamily="34" charset="0"/>
              </a:rPr>
              <a:t>Misura e durata dell’incentivo</a:t>
            </a:r>
          </a:p>
          <a:p>
            <a:pPr marL="457200" indent="-457200" algn="just">
              <a:buFont typeface="Arial" charset="0"/>
              <a:buChar char="•"/>
            </a:pPr>
            <a:endParaRPr lang="it-IT" altLang="it-IT" sz="2000">
              <a:solidFill>
                <a:schemeClr val="bg1"/>
              </a:solidFill>
            </a:endParaRPr>
          </a:p>
          <a:p>
            <a:pPr marL="457200" indent="-457200" algn="just">
              <a:buFont typeface="Arial" charset="0"/>
              <a:buChar char="•"/>
            </a:pPr>
            <a:r>
              <a:rPr lang="it-IT" altLang="it-IT" sz="2000">
                <a:solidFill>
                  <a:schemeClr val="bg1"/>
                </a:solidFill>
              </a:rPr>
              <a:t>il contributo di </a:t>
            </a:r>
            <a:r>
              <a:rPr lang="it-IT" altLang="it-IT" sz="2000" b="1">
                <a:solidFill>
                  <a:schemeClr val="bg1"/>
                </a:solidFill>
              </a:rPr>
              <a:t>solidarietà </a:t>
            </a:r>
            <a:r>
              <a:rPr lang="it-IT" altLang="it-IT" sz="2000">
                <a:solidFill>
                  <a:schemeClr val="bg1"/>
                </a:solidFill>
              </a:rPr>
              <a:t>del 5% (di cui 2,50% a carico ditta e 2,50% a carico lavoratore) per i </a:t>
            </a:r>
            <a:r>
              <a:rPr lang="it-IT" altLang="it-IT" sz="2000" b="1">
                <a:solidFill>
                  <a:schemeClr val="bg1"/>
                </a:solidFill>
              </a:rPr>
              <a:t>lavoratori dello spettacolo</a:t>
            </a:r>
            <a:r>
              <a:rPr lang="it-IT" altLang="it-IT" sz="2000">
                <a:solidFill>
                  <a:schemeClr val="bg1"/>
                </a:solidFill>
              </a:rPr>
              <a:t>;</a:t>
            </a:r>
          </a:p>
          <a:p>
            <a:pPr marL="457200" indent="-457200" algn="just">
              <a:buFont typeface="Arial" charset="0"/>
              <a:buChar char="•"/>
            </a:pPr>
            <a:r>
              <a:rPr lang="it-IT" altLang="it-IT" sz="2000">
                <a:solidFill>
                  <a:schemeClr val="bg1"/>
                </a:solidFill>
              </a:rPr>
              <a:t>il contributo di </a:t>
            </a:r>
            <a:r>
              <a:rPr lang="it-IT" altLang="it-IT" sz="2000" b="1">
                <a:solidFill>
                  <a:schemeClr val="bg1"/>
                </a:solidFill>
              </a:rPr>
              <a:t>solidarietà </a:t>
            </a:r>
            <a:r>
              <a:rPr lang="it-IT" altLang="it-IT" sz="2000">
                <a:solidFill>
                  <a:schemeClr val="bg1"/>
                </a:solidFill>
              </a:rPr>
              <a:t>dell'1,20% (di cui 0,60% a carico del datore di lavoro e 0,60% a carico del lavoratore) per gli </a:t>
            </a:r>
            <a:r>
              <a:rPr lang="it-IT" altLang="it-IT" sz="2000" b="1">
                <a:solidFill>
                  <a:schemeClr val="bg1"/>
                </a:solidFill>
              </a:rPr>
              <a:t>sportivi professionisti</a:t>
            </a:r>
            <a:r>
              <a:rPr lang="it-IT" altLang="it-IT" sz="2000">
                <a:solidFill>
                  <a:schemeClr val="bg1"/>
                </a:solidFill>
              </a:rPr>
              <a:t>.</a:t>
            </a:r>
          </a:p>
          <a:p>
            <a:pPr marL="457200" indent="-457200" algn="just"/>
            <a:endParaRPr lang="en-US" altLang="it-IT" sz="2000">
              <a:solidFill>
                <a:schemeClr val="bg1"/>
              </a:solidFill>
            </a:endParaRPr>
          </a:p>
          <a:p>
            <a:pPr marL="457200" indent="-457200" algn="just"/>
            <a:r>
              <a:rPr lang="en-US" altLang="it-IT" sz="2000">
                <a:solidFill>
                  <a:schemeClr val="bg1"/>
                </a:solidFill>
              </a:rPr>
              <a:t>L’INPS precisa ulteriormente che:</a:t>
            </a:r>
          </a:p>
          <a:p>
            <a:pPr marL="457200" indent="-457200" algn="just"/>
            <a:endParaRPr lang="it-IT" altLang="it-IT" sz="2000">
              <a:solidFill>
                <a:schemeClr val="bg1"/>
              </a:solidFill>
            </a:endParaRPr>
          </a:p>
          <a:p>
            <a:pPr marL="457200" indent="-457200" algn="just">
              <a:buFont typeface="Arial" charset="0"/>
              <a:buChar char="•"/>
            </a:pPr>
            <a:r>
              <a:rPr lang="it-IT" altLang="it-IT" sz="2000">
                <a:solidFill>
                  <a:schemeClr val="bg1"/>
                </a:solidFill>
              </a:rPr>
              <a:t>è soggetto all’</a:t>
            </a:r>
            <a:r>
              <a:rPr lang="it-IT" altLang="it-IT" sz="2000" b="1">
                <a:solidFill>
                  <a:schemeClr val="bg1"/>
                </a:solidFill>
              </a:rPr>
              <a:t>applicazione dell’esonero </a:t>
            </a:r>
            <a:r>
              <a:rPr lang="it-IT" altLang="it-IT" sz="2000">
                <a:solidFill>
                  <a:schemeClr val="bg1"/>
                </a:solidFill>
              </a:rPr>
              <a:t>contributivo il </a:t>
            </a:r>
            <a:r>
              <a:rPr lang="it-IT" altLang="it-IT" sz="2000" b="1">
                <a:solidFill>
                  <a:schemeClr val="bg1"/>
                </a:solidFill>
              </a:rPr>
              <a:t>contributo aggiuntivo IVS dello 0,50% </a:t>
            </a:r>
            <a:r>
              <a:rPr lang="it-IT" altLang="it-IT" sz="2000">
                <a:solidFill>
                  <a:schemeClr val="bg1"/>
                </a:solidFill>
              </a:rPr>
              <a:t>della retribuzione imponibile (di cui all’articolo 3, comma 15, della Legge 297/1982) trattandosi di contribuzione previdenziale a carico del datore di lavoro.</a:t>
            </a:r>
          </a:p>
          <a:p>
            <a:pPr marL="457200" indent="-457200" algn="just"/>
            <a:r>
              <a:rPr lang="it-IT" altLang="it-IT" sz="2000">
                <a:solidFill>
                  <a:schemeClr val="bg1"/>
                </a:solidFill>
              </a:rPr>
              <a:t> </a:t>
            </a:r>
          </a:p>
          <a:p>
            <a:pPr marL="457200" indent="-457200" algn="just"/>
            <a:endParaRPr lang="it-IT" altLang="it-IT" sz="2000">
              <a:solidFill>
                <a:schemeClr val="bg1"/>
              </a:solidFill>
            </a:endParaRPr>
          </a:p>
          <a:p>
            <a:pPr marL="457200" indent="-457200" algn="just"/>
            <a:br>
              <a:rPr lang="it-IT" altLang="it-IT" sz="2000">
                <a:solidFill>
                  <a:schemeClr val="bg1"/>
                </a:solidFill>
              </a:rPr>
            </a:br>
            <a:endParaRPr lang="it-IT" altLang="it-IT" sz="2000">
              <a:solidFill>
                <a:schemeClr val="bg1"/>
              </a:solidFill>
            </a:endParaRPr>
          </a:p>
        </p:txBody>
      </p:sp>
      <p:pic>
        <p:nvPicPr>
          <p:cNvPr id="38707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reccia destra 1"/>
          <p:cNvSpPr/>
          <p:nvPr/>
        </p:nvSpPr>
        <p:spPr>
          <a:xfrm>
            <a:off x="6405563" y="6092825"/>
            <a:ext cx="977900" cy="3603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defRPr/>
            </a:pPr>
            <a:endParaRPr lang="it-IT" altLang="it-IT" sz="1800">
              <a:solidFill>
                <a:srgbClr val="FFFFFF"/>
              </a:solidFill>
              <a:cs typeface="Arial" pitchFamily="34" charset="0"/>
            </a:endParaRPr>
          </a:p>
        </p:txBody>
      </p:sp>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809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8099"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4"/>
            </a:pPr>
            <a:r>
              <a:rPr lang="it-IT" altLang="it-IT" sz="2400" b="1" i="1">
                <a:solidFill>
                  <a:srgbClr val="0070C0"/>
                </a:solidFill>
                <a:cs typeface="Tahoma" pitchFamily="34" charset="0"/>
              </a:rPr>
              <a:t>Misura e durata dell’incentivo</a:t>
            </a:r>
          </a:p>
          <a:p>
            <a:pPr marL="457200" indent="-457200" algn="just"/>
            <a:endParaRPr lang="it-IT" altLang="it-IT" sz="2000">
              <a:solidFill>
                <a:schemeClr val="bg1"/>
              </a:solidFill>
            </a:endParaRPr>
          </a:p>
          <a:p>
            <a:pPr marL="457200" indent="-457200" algn="just"/>
            <a:r>
              <a:rPr lang="it-IT" altLang="it-IT" sz="2000">
                <a:solidFill>
                  <a:schemeClr val="bg1"/>
                </a:solidFill>
              </a:rPr>
              <a:t>A riguardo l’Istituto chiarisce che, dopo aver applicato l’esonero dal versamento del contributo aggiuntivo IVS, il datore di lavoro non dovrà operare l’abbattimento della quota annua del TFR ovvero dovrà effettuare l’abbattimento in misura pari alla quota del contributo esclusa, per effetto dell’applicazione del massimale annuo di 8.060,00 euro, dalla fruizione dell’esonero contributivo;</a:t>
            </a:r>
          </a:p>
          <a:p>
            <a:pPr marL="457200" indent="-457200" algn="just"/>
            <a:endParaRPr lang="it-IT" altLang="it-IT" sz="2000">
              <a:solidFill>
                <a:schemeClr val="bg1"/>
              </a:solidFill>
            </a:endParaRPr>
          </a:p>
          <a:p>
            <a:pPr marL="457200" indent="-457200" algn="just">
              <a:buFont typeface="Arial" charset="0"/>
              <a:buChar char="•"/>
            </a:pPr>
            <a:r>
              <a:rPr lang="it-IT" altLang="it-IT" sz="2000">
                <a:solidFill>
                  <a:schemeClr val="bg1"/>
                </a:solidFill>
              </a:rPr>
              <a:t>l’esonero contributivo è calcolato sulla contribuzione effettivamente dovuta, al netto delle riduzioni che scaturiscono dall’applicazione delle misure compensative per le imprese che versano il TFR ai fondi di previdenza complementari ovvero al Fondo di Tesoreria INPS (art. 10, commi 2 e 3, D.Lgs n. 252/2005).</a:t>
            </a:r>
          </a:p>
          <a:p>
            <a:pPr marL="457200" indent="-457200" algn="just">
              <a:buFont typeface="Arial" charset="0"/>
              <a:buChar char="•"/>
            </a:pPr>
            <a:endParaRPr lang="it-IT" altLang="it-IT" sz="2000">
              <a:solidFill>
                <a:schemeClr val="bg1"/>
              </a:solidFill>
            </a:endParaRPr>
          </a:p>
          <a:p>
            <a:pPr marL="457200" indent="-457200" algn="just">
              <a:buFont typeface="Arial" charset="0"/>
              <a:buChar char="•"/>
            </a:pPr>
            <a:endParaRPr lang="it-IT" altLang="it-IT" sz="2000">
              <a:solidFill>
                <a:schemeClr val="bg1"/>
              </a:solidFill>
            </a:endParaRPr>
          </a:p>
          <a:p>
            <a:pPr marL="457200" indent="-457200" algn="just"/>
            <a:br>
              <a:rPr lang="it-IT" altLang="it-IT" sz="2000">
                <a:solidFill>
                  <a:schemeClr val="bg1"/>
                </a:solidFill>
              </a:rPr>
            </a:br>
            <a:endParaRPr lang="it-IT" altLang="it-IT" sz="2000">
              <a:solidFill>
                <a:schemeClr val="bg1"/>
              </a:solidFill>
            </a:endParaRPr>
          </a:p>
        </p:txBody>
      </p:sp>
      <p:pic>
        <p:nvPicPr>
          <p:cNvPr id="388100"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23"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4"/>
            </a:pPr>
            <a:r>
              <a:rPr lang="it-IT" altLang="it-IT" sz="2400" b="1" i="1">
                <a:solidFill>
                  <a:srgbClr val="0070C0"/>
                </a:solidFill>
                <a:cs typeface="Tahoma" pitchFamily="34" charset="0"/>
              </a:rPr>
              <a:t>Misura e durata dell’incentivo</a:t>
            </a:r>
          </a:p>
          <a:p>
            <a:pPr marL="457200" indent="-457200" algn="just"/>
            <a:endParaRPr lang="it-IT" altLang="it-IT" sz="2000">
              <a:solidFill>
                <a:schemeClr val="bg1"/>
              </a:solidFill>
            </a:endParaRPr>
          </a:p>
          <a:p>
            <a:pPr marL="457200" indent="-457200" algn="just"/>
            <a:r>
              <a:rPr lang="it-IT" altLang="it-IT" sz="2000">
                <a:solidFill>
                  <a:schemeClr val="bg1"/>
                </a:solidFill>
              </a:rPr>
              <a:t> </a:t>
            </a:r>
          </a:p>
          <a:p>
            <a:pPr marL="457200" indent="-457200" algn="just">
              <a:buFont typeface="Arial" charset="0"/>
              <a:buChar char="•"/>
            </a:pPr>
            <a:r>
              <a:rPr lang="it-IT" altLang="it-IT" sz="2000" b="1">
                <a:solidFill>
                  <a:schemeClr val="bg1"/>
                </a:solidFill>
              </a:rPr>
              <a:t>Inoltre</a:t>
            </a:r>
            <a:r>
              <a:rPr lang="it-IT" altLang="it-IT" sz="2000">
                <a:solidFill>
                  <a:schemeClr val="bg1"/>
                </a:solidFill>
              </a:rPr>
              <a:t>, nei casi di assunzione con contratto di lavoro a tempo indeterminato entro il termine di sei mesi dalla cessazione del precedente contratto a termine, trova applicazione la previsione di cui all’articolo 2, comma 30, della legge n. 92/2012, riguardante la  restituzione  del  contributo addizionale dell’1,40% prevista per i contratti a tempo determinato </a:t>
            </a:r>
          </a:p>
          <a:p>
            <a:pPr marL="457200" indent="-457200" algn="just"/>
            <a:endParaRPr lang="it-IT" altLang="it-IT" sz="2000">
              <a:solidFill>
                <a:schemeClr val="bg1"/>
              </a:solidFill>
            </a:endParaRPr>
          </a:p>
          <a:p>
            <a:pPr marL="457200" indent="-457200" algn="just"/>
            <a:r>
              <a:rPr lang="it-IT" altLang="it-IT" sz="2000" u="sng">
                <a:solidFill>
                  <a:schemeClr val="bg1"/>
                </a:solidFill>
              </a:rPr>
              <a:t>In tali ipotesi, come espressamente previsto dal medesimo articolo, la restituzione avviene detraendo dalle mensilità spettanti un numero di mensilità  ragguagliato al periodo trascorso dalla cessazione del precedente rapporto di lavoro a termine.</a:t>
            </a:r>
          </a:p>
          <a:p>
            <a:pPr marL="457200" indent="-457200" algn="just"/>
            <a:endParaRPr lang="it-IT" altLang="it-IT" sz="2000">
              <a:solidFill>
                <a:schemeClr val="bg1"/>
              </a:solidFill>
            </a:endParaRPr>
          </a:p>
        </p:txBody>
      </p:sp>
      <p:pic>
        <p:nvPicPr>
          <p:cNvPr id="389124"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014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0147"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4"/>
            </a:pPr>
            <a:r>
              <a:rPr lang="it-IT" altLang="it-IT" sz="2400" b="1" i="1">
                <a:solidFill>
                  <a:srgbClr val="0070C0"/>
                </a:solidFill>
                <a:cs typeface="Tahoma" pitchFamily="34" charset="0"/>
              </a:rPr>
              <a:t>Misura e durata dell’incentivo</a:t>
            </a:r>
          </a:p>
          <a:p>
            <a:pPr marL="457200" indent="-457200" algn="just"/>
            <a:endParaRPr lang="it-IT" altLang="it-IT" sz="2000">
              <a:solidFill>
                <a:schemeClr val="bg1"/>
              </a:solidFill>
            </a:endParaRPr>
          </a:p>
          <a:p>
            <a:pPr marL="457200" indent="-457200" algn="just"/>
            <a:r>
              <a:rPr lang="it-IT" altLang="it-IT" sz="2000">
                <a:solidFill>
                  <a:schemeClr val="bg1"/>
                </a:solidFill>
              </a:rPr>
              <a:t>Con riferimento al periodo di godimento dell’agevolazione, si precisa, come già chiarito per altri incentivi all’occupazione, che lo stesso può essere </a:t>
            </a:r>
            <a:r>
              <a:rPr lang="it-IT" altLang="it-IT" sz="2000" b="1">
                <a:solidFill>
                  <a:schemeClr val="bg1"/>
                </a:solidFill>
              </a:rPr>
              <a:t>sospeso esclusivamente nei casi di assenza obbligatoria dal  lavoro per maternità </a:t>
            </a:r>
            <a:r>
              <a:rPr lang="it-IT" altLang="it-IT" sz="2000">
                <a:solidFill>
                  <a:schemeClr val="bg1"/>
                </a:solidFill>
              </a:rPr>
              <a:t>consentendo, in tale ipotesi,  il differimento temporale del periodo di fruizione del beneficio.</a:t>
            </a:r>
          </a:p>
          <a:p>
            <a:pPr marL="457200" indent="-457200" algn="just"/>
            <a:r>
              <a:rPr lang="it-IT" altLang="it-IT" sz="2000">
                <a:solidFill>
                  <a:schemeClr val="bg1"/>
                </a:solidFill>
              </a:rPr>
              <a:t> </a:t>
            </a:r>
          </a:p>
          <a:p>
            <a:pPr marL="457200" indent="-457200" algn="just"/>
            <a:r>
              <a:rPr lang="it-IT" altLang="it-IT" sz="2000">
                <a:solidFill>
                  <a:schemeClr val="bg1"/>
                </a:solidFill>
              </a:rPr>
              <a:t>Tuttavia, anche nella suddetta ipotesi, l’incentivo deve essere  fruito,  a  pena di decadenza, entro il termine perentorio del 28 febbraio 2021. Ciò implica che non sarà possibile recuperare quote di incentivo in periodi successivi rispetto al termine previsto e che l’ultimo mese in cui si potranno operare regolarizzazioni e recuperi di quote dell’incentivo è quello di competenza gennaio 2021.</a:t>
            </a:r>
          </a:p>
          <a:p>
            <a:pPr marL="457200" indent="-457200" algn="just"/>
            <a:endParaRPr lang="it-IT" altLang="it-IT" sz="2000">
              <a:solidFill>
                <a:schemeClr val="bg1"/>
              </a:solidFill>
            </a:endParaRPr>
          </a:p>
        </p:txBody>
      </p:sp>
      <p:pic>
        <p:nvPicPr>
          <p:cNvPr id="390148"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reccia destra 1"/>
          <p:cNvSpPr/>
          <p:nvPr/>
        </p:nvSpPr>
        <p:spPr>
          <a:xfrm>
            <a:off x="5795963" y="6308725"/>
            <a:ext cx="977900" cy="3333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defRPr/>
            </a:pPr>
            <a:endParaRPr lang="it-IT" altLang="it-IT" sz="1800">
              <a:solidFill>
                <a:srgbClr val="FFFFFF"/>
              </a:solidFill>
              <a:cs typeface="Arial" pitchFamily="34" charset="0"/>
            </a:endParaRPr>
          </a:p>
        </p:txBody>
      </p:sp>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11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1171"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4"/>
            </a:pPr>
            <a:r>
              <a:rPr lang="it-IT" altLang="it-IT" sz="2400" b="1" i="1">
                <a:solidFill>
                  <a:srgbClr val="0070C0"/>
                </a:solidFill>
                <a:cs typeface="Tahoma" pitchFamily="34" charset="0"/>
              </a:rPr>
              <a:t>Misura e durata dell’incentivo</a:t>
            </a:r>
          </a:p>
          <a:p>
            <a:pPr marL="457200" indent="-457200" algn="just"/>
            <a:endParaRPr lang="it-IT" altLang="it-IT" sz="2000">
              <a:solidFill>
                <a:schemeClr val="bg1"/>
              </a:solidFill>
            </a:endParaRPr>
          </a:p>
          <a:p>
            <a:pPr marL="457200" indent="-457200" algn="just"/>
            <a:r>
              <a:rPr lang="it-IT" altLang="it-IT" sz="2000" u="sng">
                <a:solidFill>
                  <a:schemeClr val="bg1"/>
                </a:solidFill>
              </a:rPr>
              <a:t>Ai fini della sospensione e del successivo differimento nella fruizione del beneficio, si riporta quanto previsto in proposito nel messaggio n. 72 del 21 marzo 2000: “</a:t>
            </a:r>
            <a:r>
              <a:rPr lang="it-IT" altLang="it-IT" sz="2000" i="1" u="sng">
                <a:solidFill>
                  <a:schemeClr val="bg1"/>
                </a:solidFill>
              </a:rPr>
              <a:t>nell'ipotesi  di  sospensione del rapporto di lavoro (quiescenza del rapporto) per maternità con relativo differimento temporale del periodo di fruizione dei benefici  contributivi,  il  datore di lavoro,  sulle integrazioni della retribuzione poste a suo carico dalle previsioni contrattuali durante il periodo di astensione,  è tenuto al  versamento  dell'ordinaria  contribuzione senza la possibilità di fruire delle agevolazioni previste per le assunzioni agevolate”.</a:t>
            </a:r>
            <a:endParaRPr lang="it-IT" altLang="it-IT" sz="2000" u="sng">
              <a:solidFill>
                <a:schemeClr val="bg1"/>
              </a:solidFill>
            </a:endParaRPr>
          </a:p>
          <a:p>
            <a:pPr marL="457200" indent="-457200" algn="just"/>
            <a:br>
              <a:rPr lang="it-IT" altLang="it-IT" sz="2000">
                <a:solidFill>
                  <a:schemeClr val="bg1"/>
                </a:solidFill>
              </a:rPr>
            </a:br>
            <a:endParaRPr lang="it-IT" altLang="it-IT" sz="2000">
              <a:solidFill>
                <a:schemeClr val="bg1"/>
              </a:solidFill>
            </a:endParaRPr>
          </a:p>
        </p:txBody>
      </p:sp>
      <p:pic>
        <p:nvPicPr>
          <p:cNvPr id="3911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219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2195"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4"/>
            </a:pPr>
            <a:r>
              <a:rPr lang="it-IT" altLang="it-IT" sz="2400" b="1" i="1">
                <a:solidFill>
                  <a:srgbClr val="0070C0"/>
                </a:solidFill>
                <a:cs typeface="Tahoma" pitchFamily="34" charset="0"/>
              </a:rPr>
              <a:t>Misura e durata dell’incentivo</a:t>
            </a:r>
          </a:p>
          <a:p>
            <a:pPr marL="457200" indent="-457200" algn="just"/>
            <a:endParaRPr lang="it-IT" altLang="it-IT" sz="2000">
              <a:solidFill>
                <a:schemeClr val="bg1"/>
              </a:solidFill>
            </a:endParaRPr>
          </a:p>
          <a:p>
            <a:pPr marL="457200" indent="-457200" algn="just"/>
            <a:r>
              <a:rPr lang="it-IT" altLang="it-IT" sz="2000">
                <a:solidFill>
                  <a:schemeClr val="bg1"/>
                </a:solidFill>
              </a:rPr>
              <a:t>L’incentivo occupazione NEET 2019 è fruibile anche in relazione alle </a:t>
            </a:r>
            <a:r>
              <a:rPr lang="it-IT" altLang="it-IT" sz="2000" u="sng">
                <a:solidFill>
                  <a:schemeClr val="bg1"/>
                </a:solidFill>
              </a:rPr>
              <a:t>assunzioni con contratto di apprendistato professionalizzante</a:t>
            </a:r>
            <a:r>
              <a:rPr lang="it-IT" altLang="it-IT" sz="2000">
                <a:solidFill>
                  <a:schemeClr val="bg1"/>
                </a:solidFill>
              </a:rPr>
              <a:t>, quindi con riferimento al periodo formativo dell’apprendistato, mentre non è prevista la fruibilità dell’incentivo in caso di mantenimento in servizio dell’apprendista.</a:t>
            </a:r>
          </a:p>
          <a:p>
            <a:pPr marL="457200" indent="-457200" algn="just"/>
            <a:endParaRPr lang="it-IT" altLang="it-IT" sz="2000">
              <a:solidFill>
                <a:schemeClr val="bg1"/>
              </a:solidFill>
            </a:endParaRPr>
          </a:p>
          <a:p>
            <a:pPr marL="457200" indent="-457200" algn="just"/>
            <a:r>
              <a:rPr lang="it-IT" altLang="it-IT" sz="2000">
                <a:solidFill>
                  <a:schemeClr val="bg1"/>
                </a:solidFill>
              </a:rPr>
              <a:t>Nella Circolare n. 48/2018, l’INPS precisa che:</a:t>
            </a:r>
          </a:p>
          <a:p>
            <a:pPr marL="457200" indent="-457200" algn="just">
              <a:buFont typeface="Arial" charset="0"/>
              <a:buChar char="•"/>
            </a:pPr>
            <a:r>
              <a:rPr lang="it-IT" altLang="it-IT" sz="2000">
                <a:solidFill>
                  <a:schemeClr val="bg1"/>
                </a:solidFill>
              </a:rPr>
              <a:t>qualora la durata del rapporto di apprendistato sia pari o superiore a 12 mesi, l’incentivo Occupazione NEET spetta in misura piena;</a:t>
            </a:r>
          </a:p>
          <a:p>
            <a:pPr marL="457200" indent="-457200" algn="just"/>
            <a:r>
              <a:rPr lang="it-IT" altLang="it-IT" sz="2000">
                <a:solidFill>
                  <a:schemeClr val="bg1"/>
                </a:solidFill>
              </a:rPr>
              <a:t> </a:t>
            </a:r>
          </a:p>
        </p:txBody>
      </p:sp>
      <p:pic>
        <p:nvPicPr>
          <p:cNvPr id="39219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321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3219"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4"/>
            </a:pPr>
            <a:r>
              <a:rPr lang="it-IT" altLang="it-IT" sz="2400" b="1" i="1">
                <a:solidFill>
                  <a:srgbClr val="0070C0"/>
                </a:solidFill>
                <a:cs typeface="Tahoma" pitchFamily="34" charset="0"/>
              </a:rPr>
              <a:t>Misura e durata dell’incentivo</a:t>
            </a:r>
          </a:p>
          <a:p>
            <a:pPr marL="457200" indent="-457200" algn="just"/>
            <a:endParaRPr lang="it-IT" altLang="it-IT" sz="2000">
              <a:solidFill>
                <a:schemeClr val="bg1"/>
              </a:solidFill>
            </a:endParaRPr>
          </a:p>
          <a:p>
            <a:pPr marL="457200" indent="-457200" algn="just">
              <a:buFont typeface="Arial" charset="0"/>
              <a:buChar char="•"/>
            </a:pPr>
            <a:r>
              <a:rPr lang="it-IT" altLang="it-IT" sz="2000">
                <a:solidFill>
                  <a:schemeClr val="bg1"/>
                </a:solidFill>
              </a:rPr>
              <a:t>qualora la durata del rapporto di apprendistato sia inferiore a 12 mesi, l’importo del beneficio spettante deve essere proporzionalmente ridotto in base all’effettiva durata dello stesso. Ad esempio, nel caso di un rapporto di apprendistato per il quale è previsto un periodo formativo di durata pari a 6 mesi, l’importo massimo dell’incentivo spettante è pari a 4.030 euro (quindi il limite massimo di esonero di 8.060 euro deve essere riproporzionato in funzione della durata del contratto di apprendistato, qualora inferiore a 12 mesi).</a:t>
            </a:r>
          </a:p>
          <a:p>
            <a:pPr marL="457200" indent="-457200" algn="just"/>
            <a:r>
              <a:rPr lang="it-IT" altLang="it-IT" sz="2000">
                <a:solidFill>
                  <a:schemeClr val="bg1"/>
                </a:solidFill>
              </a:rPr>
              <a:t>Da ultimo, l’INPS sottolinea che l’esonero legato alla fruizione dell’incentivo Occupazione NEET è limitato ai primi 12 mesi del rapporto. Per gli anni di apprendistato successivi al primo, pertanto, il datore di lavoro applicherà le aliquote contributive già previste per l’apprendistato.</a:t>
            </a:r>
          </a:p>
        </p:txBody>
      </p:sp>
      <p:pic>
        <p:nvPicPr>
          <p:cNvPr id="393220"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424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4243"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5"/>
            </a:pPr>
            <a:r>
              <a:rPr lang="it-IT" altLang="it-IT" sz="2400" b="1" i="1">
                <a:solidFill>
                  <a:schemeClr val="bg1"/>
                </a:solidFill>
                <a:cs typeface="Tahoma" pitchFamily="34" charset="0"/>
              </a:rPr>
              <a:t>Condizioni di spettanza dell’incentivo</a:t>
            </a:r>
          </a:p>
          <a:p>
            <a:pPr marL="457200" indent="-457200" algn="just"/>
            <a:endParaRPr lang="it-IT" altLang="it-IT" sz="2000">
              <a:solidFill>
                <a:schemeClr val="bg1"/>
              </a:solidFill>
            </a:endParaRPr>
          </a:p>
          <a:p>
            <a:pPr marL="457200" indent="-457200"/>
            <a:r>
              <a:rPr lang="it-IT" altLang="it-IT" sz="2000">
                <a:solidFill>
                  <a:schemeClr val="bg1"/>
                </a:solidFill>
              </a:rPr>
              <a:t>Il diritto alla fruizione dell’incentivo è subordinato alle seguenti condizioni:</a:t>
            </a:r>
          </a:p>
          <a:p>
            <a:pPr marL="457200" indent="-457200"/>
            <a:endParaRPr lang="it-IT" altLang="it-IT" sz="2000">
              <a:solidFill>
                <a:schemeClr val="bg1"/>
              </a:solidFill>
            </a:endParaRPr>
          </a:p>
          <a:p>
            <a:pPr marL="457200" indent="-457200" algn="just">
              <a:buFont typeface="Arial" charset="0"/>
              <a:buChar char="•"/>
            </a:pPr>
            <a:r>
              <a:rPr lang="it-IT" altLang="it-IT" sz="2000">
                <a:solidFill>
                  <a:schemeClr val="bg1"/>
                </a:solidFill>
              </a:rPr>
              <a:t>Rispetto delle condizioni previste dall’articolo 1, commi 1175 e 1176, della legge 296/2006, ossia</a:t>
            </a:r>
          </a:p>
          <a:p>
            <a:pPr marL="457200" indent="-457200" algn="just"/>
            <a:endParaRPr lang="it-IT" altLang="it-IT" sz="2000">
              <a:solidFill>
                <a:schemeClr val="bg1"/>
              </a:solidFill>
            </a:endParaRPr>
          </a:p>
          <a:p>
            <a:pPr marL="457200" indent="-457200" algn="just">
              <a:buFont typeface="Calibri" pitchFamily="34" charset="0"/>
              <a:buAutoNum type="romanLcPeriod"/>
            </a:pPr>
            <a:r>
              <a:rPr lang="en-US" altLang="it-IT" sz="2000">
                <a:solidFill>
                  <a:schemeClr val="bg1"/>
                </a:solidFill>
              </a:rPr>
              <a:t>adempimento degli obblighi contributivi;</a:t>
            </a:r>
            <a:endParaRPr lang="it-IT" altLang="it-IT" sz="2000">
              <a:solidFill>
                <a:schemeClr val="bg1"/>
              </a:solidFill>
            </a:endParaRPr>
          </a:p>
          <a:p>
            <a:pPr marL="457200" indent="-457200" algn="just">
              <a:buFont typeface="Calibri" pitchFamily="34" charset="0"/>
              <a:buAutoNum type="romanLcPeriod"/>
            </a:pPr>
            <a:r>
              <a:rPr lang="it-IT" altLang="it-IT" sz="2000">
                <a:solidFill>
                  <a:schemeClr val="bg1"/>
                </a:solidFill>
              </a:rPr>
              <a:t>osservanza delle norme poste a tutela delle condizioni di lavoro;</a:t>
            </a:r>
          </a:p>
          <a:p>
            <a:pPr marL="457200" indent="-457200" algn="just">
              <a:buFont typeface="Calibri" pitchFamily="34" charset="0"/>
              <a:buAutoNum type="romanLcPeriod"/>
            </a:pPr>
            <a:r>
              <a:rPr lang="it-IT" altLang="it-IT" sz="2000">
                <a:solidFill>
                  <a:schemeClr val="bg1"/>
                </a:solidFill>
              </a:rPr>
              <a:t>rispetto, fermi restando gli altri obblighi di legge, degli accordi e contratti collettivi nazionali, nonché di quelli regionali, territoriali o aziendali, laddove sottoscritti, stipulati dalle  organizzazioni sindacali dei datori di lavoro e dei lavoratori comparativamente più rappresentative sul piano nazionale;</a:t>
            </a:r>
          </a:p>
          <a:p>
            <a:pPr marL="457200" indent="-457200" algn="just">
              <a:buFont typeface="Calibri" pitchFamily="34" charset="0"/>
              <a:buAutoNum type="romanLcPeriod"/>
            </a:pPr>
            <a:endParaRPr lang="it-IT" altLang="it-IT" sz="2000">
              <a:solidFill>
                <a:schemeClr val="bg1"/>
              </a:solidFill>
            </a:endParaRPr>
          </a:p>
          <a:p>
            <a:pPr marL="457200" indent="-457200" algn="just"/>
            <a:r>
              <a:rPr lang="it-IT" altLang="it-IT" sz="2000">
                <a:solidFill>
                  <a:schemeClr val="bg1"/>
                </a:solidFill>
              </a:rPr>
              <a:t> </a:t>
            </a:r>
          </a:p>
          <a:p>
            <a:pPr marL="457200" indent="-457200"/>
            <a:endParaRPr lang="it-IT" altLang="it-IT" sz="2000">
              <a:solidFill>
                <a:schemeClr val="bg1"/>
              </a:solidFill>
            </a:endParaRPr>
          </a:p>
        </p:txBody>
      </p:sp>
      <p:pic>
        <p:nvPicPr>
          <p:cNvPr id="394244"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526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5267"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5"/>
            </a:pPr>
            <a:r>
              <a:rPr lang="it-IT" altLang="it-IT" sz="2400" b="1" i="1">
                <a:solidFill>
                  <a:srgbClr val="0070C0"/>
                </a:solidFill>
                <a:cs typeface="Tahoma" pitchFamily="34" charset="0"/>
              </a:rPr>
              <a:t>Condizioni di spettanza dell’incentivo</a:t>
            </a:r>
          </a:p>
          <a:p>
            <a:pPr marL="457200" indent="-457200" algn="just"/>
            <a:endParaRPr lang="it-IT" altLang="it-IT" sz="2000">
              <a:solidFill>
                <a:schemeClr val="bg1"/>
              </a:solidFill>
            </a:endParaRPr>
          </a:p>
          <a:p>
            <a:pPr marL="457200" indent="-457200" algn="just">
              <a:buFont typeface="Arial" charset="0"/>
              <a:buChar char="•"/>
            </a:pPr>
            <a:r>
              <a:rPr lang="it-IT" altLang="it-IT" sz="2000">
                <a:solidFill>
                  <a:schemeClr val="bg1"/>
                </a:solidFill>
              </a:rPr>
              <a:t>applicazione dei principi generali in materia di incentivi all’occupazione stabiliti, da ultimo, dall’articolo 31 del decreto legislativo n. 150/2015 e già illustrati nella citata circolare n. 48/2018 al paragrafo 6</a:t>
            </a:r>
          </a:p>
          <a:p>
            <a:pPr marL="457200" indent="-457200" algn="just">
              <a:buFont typeface="Arial" charset="0"/>
              <a:buChar char="•"/>
            </a:pPr>
            <a:endParaRPr lang="it-IT" altLang="it-IT" sz="2000">
              <a:solidFill>
                <a:schemeClr val="bg1"/>
              </a:solidFill>
            </a:endParaRPr>
          </a:p>
          <a:p>
            <a:pPr marL="457200" indent="-457200" algn="just">
              <a:buFont typeface="Arial" charset="0"/>
              <a:buChar char="•"/>
            </a:pPr>
            <a:endParaRPr lang="it-IT" altLang="it-IT" sz="2000">
              <a:solidFill>
                <a:schemeClr val="bg1"/>
              </a:solidFill>
            </a:endParaRPr>
          </a:p>
          <a:p>
            <a:pPr marL="457200" indent="-457200" algn="just">
              <a:buFont typeface="Arial" charset="0"/>
              <a:buChar char="•"/>
            </a:pPr>
            <a:endParaRPr lang="it-IT" altLang="it-IT" sz="2000">
              <a:solidFill>
                <a:schemeClr val="bg1"/>
              </a:solidFill>
            </a:endParaRPr>
          </a:p>
          <a:p>
            <a:pPr marL="457200" indent="-457200" algn="just"/>
            <a:endParaRPr lang="it-IT" altLang="it-IT" sz="2000">
              <a:solidFill>
                <a:schemeClr val="bg1"/>
              </a:solidFill>
            </a:endParaRPr>
          </a:p>
          <a:p>
            <a:pPr marL="457200" indent="-457200" algn="just"/>
            <a:r>
              <a:rPr lang="it-IT" altLang="it-IT" sz="2000">
                <a:solidFill>
                  <a:schemeClr val="bg1"/>
                </a:solidFill>
              </a:rPr>
              <a:t> </a:t>
            </a:r>
          </a:p>
          <a:p>
            <a:pPr marL="457200" indent="-457200"/>
            <a:endParaRPr lang="it-IT" altLang="it-IT" sz="2000">
              <a:solidFill>
                <a:schemeClr val="bg1"/>
              </a:solidFill>
            </a:endParaRPr>
          </a:p>
        </p:txBody>
      </p:sp>
      <p:pic>
        <p:nvPicPr>
          <p:cNvPr id="395268"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reccia giù 1"/>
          <p:cNvSpPr/>
          <p:nvPr/>
        </p:nvSpPr>
        <p:spPr>
          <a:xfrm>
            <a:off x="4060825" y="3933825"/>
            <a:ext cx="484188" cy="6477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defRPr/>
            </a:pPr>
            <a:endParaRPr lang="it-IT" altLang="it-IT" sz="1800">
              <a:solidFill>
                <a:srgbClr val="FFFFFF"/>
              </a:solidFill>
              <a:cs typeface="Arial" pitchFamily="34" charset="0"/>
            </a:endParaRPr>
          </a:p>
        </p:txBody>
      </p:sp>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629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6291"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5"/>
            </a:pPr>
            <a:r>
              <a:rPr lang="it-IT" altLang="it-IT" sz="2400" b="1" i="1">
                <a:solidFill>
                  <a:srgbClr val="0070C0"/>
                </a:solidFill>
                <a:cs typeface="Tahoma" pitchFamily="34" charset="0"/>
              </a:rPr>
              <a:t>Condizioni di spettanza dell’incentivo</a:t>
            </a:r>
          </a:p>
          <a:p>
            <a:pPr marL="457200" indent="-457200" algn="just"/>
            <a:endParaRPr lang="it-IT" altLang="it-IT" sz="2000">
              <a:solidFill>
                <a:schemeClr val="bg1"/>
              </a:solidFill>
            </a:endParaRPr>
          </a:p>
          <a:p>
            <a:pPr marL="457200" indent="-457200" algn="just"/>
            <a:r>
              <a:rPr lang="it-IT" altLang="it-IT" sz="2000" b="1">
                <a:solidFill>
                  <a:schemeClr val="bg1"/>
                </a:solidFill>
              </a:rPr>
              <a:t>a. Assunzione derivante da un obbligo preesistente</a:t>
            </a:r>
          </a:p>
          <a:p>
            <a:pPr marL="457200" indent="-457200" algn="just"/>
            <a:r>
              <a:rPr lang="it-IT" altLang="it-IT" sz="2000">
                <a:solidFill>
                  <a:schemeClr val="bg1"/>
                </a:solidFill>
              </a:rPr>
              <a:t>L’incentivo in parola non spetta qualora l’assunzione costituisca </a:t>
            </a:r>
            <a:r>
              <a:rPr lang="it-IT" altLang="it-IT" sz="2000" b="1">
                <a:solidFill>
                  <a:schemeClr val="bg1"/>
                </a:solidFill>
              </a:rPr>
              <a:t>attuazione di un obbligo preesistente</a:t>
            </a:r>
            <a:r>
              <a:rPr lang="it-IT" altLang="it-IT" sz="2000">
                <a:solidFill>
                  <a:schemeClr val="bg1"/>
                </a:solidFill>
              </a:rPr>
              <a:t>, derivante dalla legge o dal contratto collettivo, anche nel caso in cui il lavoratore avente diritto all’assunzione venga assunto mediante contratto di somministrazione (art. 31, comma 1, lett. a) del D.Lgs n. 150/2015).</a:t>
            </a:r>
          </a:p>
          <a:p>
            <a:pPr marL="457200" indent="-457200" algn="just"/>
            <a:r>
              <a:rPr lang="it-IT" altLang="it-IT" sz="2000" u="sng">
                <a:solidFill>
                  <a:schemeClr val="bg1"/>
                </a:solidFill>
              </a:rPr>
              <a:t>Si pensi </a:t>
            </a:r>
            <a:r>
              <a:rPr lang="it-IT" altLang="it-IT" sz="2000">
                <a:solidFill>
                  <a:schemeClr val="bg1"/>
                </a:solidFill>
              </a:rPr>
              <a:t>al caso, ad esempio, delle </a:t>
            </a:r>
            <a:r>
              <a:rPr lang="it-IT" altLang="it-IT" sz="2000" u="sng">
                <a:solidFill>
                  <a:schemeClr val="bg1"/>
                </a:solidFill>
              </a:rPr>
              <a:t>disposizioni collettive </a:t>
            </a:r>
            <a:r>
              <a:rPr lang="it-IT" altLang="it-IT" sz="2000">
                <a:solidFill>
                  <a:schemeClr val="bg1"/>
                </a:solidFill>
              </a:rPr>
              <a:t>applicabili alle imprese di pulizia, per le quali l’azienda che subentra ad un’altra in un appalto di servizi è obbligata ad assumere i dipendenti della precedente azienda: in tal caso, quindi, tali nuove assunzioni non possono portare alla fruizione dell’incentivo, qualora  vi  fossero lavoratori interessati.</a:t>
            </a:r>
          </a:p>
          <a:p>
            <a:pPr marL="457200" indent="-457200" algn="just">
              <a:buFont typeface="Arial" charset="0"/>
              <a:buChar char="•"/>
            </a:pPr>
            <a:endParaRPr lang="it-IT" altLang="it-IT" sz="2000">
              <a:solidFill>
                <a:schemeClr val="bg1"/>
              </a:solidFill>
            </a:endParaRPr>
          </a:p>
          <a:p>
            <a:pPr marL="457200" indent="-457200" algn="just">
              <a:buFont typeface="Arial" charset="0"/>
              <a:buChar char="•"/>
            </a:pPr>
            <a:endParaRPr lang="it-IT" altLang="it-IT" sz="2000">
              <a:solidFill>
                <a:schemeClr val="bg1"/>
              </a:solidFill>
            </a:endParaRPr>
          </a:p>
          <a:p>
            <a:pPr marL="457200" indent="-457200" algn="just">
              <a:buFont typeface="Arial" charset="0"/>
              <a:buChar char="•"/>
            </a:pPr>
            <a:endParaRPr lang="it-IT" altLang="it-IT" sz="2000">
              <a:solidFill>
                <a:schemeClr val="bg1"/>
              </a:solidFill>
            </a:endParaRPr>
          </a:p>
          <a:p>
            <a:pPr marL="457200" indent="-457200" algn="just"/>
            <a:endParaRPr lang="it-IT" altLang="it-IT" sz="2000">
              <a:solidFill>
                <a:schemeClr val="bg1"/>
              </a:solidFill>
            </a:endParaRPr>
          </a:p>
          <a:p>
            <a:pPr marL="457200" indent="-457200" algn="just"/>
            <a:r>
              <a:rPr lang="it-IT" altLang="it-IT" sz="2000">
                <a:solidFill>
                  <a:schemeClr val="bg1"/>
                </a:solidFill>
              </a:rPr>
              <a:t> </a:t>
            </a:r>
          </a:p>
          <a:p>
            <a:pPr marL="457200" indent="-457200"/>
            <a:endParaRPr lang="it-IT" altLang="it-IT" sz="2000">
              <a:solidFill>
                <a:schemeClr val="bg1"/>
              </a:solidFill>
            </a:endParaRPr>
          </a:p>
        </p:txBody>
      </p:sp>
      <p:pic>
        <p:nvPicPr>
          <p:cNvPr id="39629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731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7315"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5"/>
            </a:pPr>
            <a:r>
              <a:rPr lang="it-IT" altLang="it-IT" sz="2400" b="1" i="1">
                <a:solidFill>
                  <a:srgbClr val="0070C0"/>
                </a:solidFill>
                <a:cs typeface="Tahoma" pitchFamily="34" charset="0"/>
              </a:rPr>
              <a:t>Condizioni di spettanza dell’incentivo</a:t>
            </a:r>
          </a:p>
          <a:p>
            <a:pPr marL="457200" indent="-457200" algn="just"/>
            <a:endParaRPr lang="it-IT" altLang="it-IT" sz="2000">
              <a:solidFill>
                <a:schemeClr val="bg1"/>
              </a:solidFill>
            </a:endParaRPr>
          </a:p>
          <a:p>
            <a:pPr marL="457200" indent="-457200" algn="just"/>
            <a:r>
              <a:rPr lang="it-IT" altLang="it-IT" sz="2000">
                <a:solidFill>
                  <a:schemeClr val="bg1"/>
                </a:solidFill>
              </a:rPr>
              <a:t>Per quanto riguarda, invece, gli obblighi di natura legislativa che </a:t>
            </a:r>
            <a:r>
              <a:rPr lang="it-IT" altLang="it-IT" sz="2000" b="1">
                <a:solidFill>
                  <a:schemeClr val="bg1"/>
                </a:solidFill>
              </a:rPr>
              <a:t>impediscono </a:t>
            </a:r>
            <a:r>
              <a:rPr lang="it-IT" altLang="it-IT" sz="2000">
                <a:solidFill>
                  <a:schemeClr val="bg1"/>
                </a:solidFill>
              </a:rPr>
              <a:t>la </a:t>
            </a:r>
            <a:r>
              <a:rPr lang="it-IT" altLang="it-IT" sz="2000" b="1">
                <a:solidFill>
                  <a:schemeClr val="bg1"/>
                </a:solidFill>
              </a:rPr>
              <a:t>fruizione </a:t>
            </a:r>
            <a:r>
              <a:rPr lang="it-IT" altLang="it-IT" sz="2000">
                <a:solidFill>
                  <a:schemeClr val="bg1"/>
                </a:solidFill>
              </a:rPr>
              <a:t>dell’</a:t>
            </a:r>
            <a:r>
              <a:rPr lang="it-IT" altLang="it-IT" sz="2000" b="1">
                <a:solidFill>
                  <a:schemeClr val="bg1"/>
                </a:solidFill>
              </a:rPr>
              <a:t>incentivo</a:t>
            </a:r>
            <a:r>
              <a:rPr lang="it-IT" altLang="it-IT" sz="2000">
                <a:solidFill>
                  <a:schemeClr val="bg1"/>
                </a:solidFill>
              </a:rPr>
              <a:t>, l’INPS, nella Circolare n. 48/2018, indica i seguenti:</a:t>
            </a:r>
          </a:p>
          <a:p>
            <a:pPr marL="457200" indent="-457200" algn="just">
              <a:buFont typeface="Arial" charset="0"/>
              <a:buChar char="•"/>
            </a:pPr>
            <a:r>
              <a:rPr lang="it-IT" altLang="it-IT" sz="2000">
                <a:solidFill>
                  <a:schemeClr val="bg1"/>
                </a:solidFill>
              </a:rPr>
              <a:t>il </a:t>
            </a:r>
            <a:r>
              <a:rPr lang="it-IT" altLang="it-IT" sz="2000" b="1">
                <a:solidFill>
                  <a:schemeClr val="bg1"/>
                </a:solidFill>
              </a:rPr>
              <a:t>rispetto del diritto di precedenza</a:t>
            </a:r>
            <a:r>
              <a:rPr lang="it-IT" altLang="it-IT" sz="2000">
                <a:solidFill>
                  <a:schemeClr val="bg1"/>
                </a:solidFill>
              </a:rPr>
              <a:t>, quindi il caso in cui il datore di lavoro privato, in attuazione dell’obbligo ex art. 24 del D.Lgs n. 81/2015, assuma a tempo indeterminato e con le medesime mansioni, entro i successivi dodici mesi, il lavoratore che, nell’esecuzione di uno o più contratti a tempo determinato presso la stessa azienda, ha prestato attività lavorativa per un periodo superiore a sei mesi. Medesimo principio vale per i casi di trasformazione di un rapporto di lavoro a termine in un rapporto a tempo indeterminato;</a:t>
            </a:r>
          </a:p>
          <a:p>
            <a:pPr marL="457200" indent="-457200" algn="just"/>
            <a:r>
              <a:rPr lang="it-IT" altLang="it-IT" sz="2000">
                <a:solidFill>
                  <a:schemeClr val="bg1"/>
                </a:solidFill>
              </a:rPr>
              <a:t> </a:t>
            </a:r>
          </a:p>
        </p:txBody>
      </p:sp>
      <p:pic>
        <p:nvPicPr>
          <p:cNvPr id="39731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833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8339"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5"/>
            </a:pPr>
            <a:r>
              <a:rPr lang="it-IT" altLang="it-IT" sz="2400" b="1" i="1">
                <a:solidFill>
                  <a:srgbClr val="0070C0"/>
                </a:solidFill>
                <a:cs typeface="Tahoma" pitchFamily="34" charset="0"/>
              </a:rPr>
              <a:t>Condizioni di spettanza dell’incentivo</a:t>
            </a:r>
          </a:p>
          <a:p>
            <a:pPr marL="457200" indent="-457200" algn="just"/>
            <a:endParaRPr lang="it-IT" altLang="it-IT" sz="2000">
              <a:solidFill>
                <a:schemeClr val="bg1"/>
              </a:solidFill>
            </a:endParaRPr>
          </a:p>
          <a:p>
            <a:pPr marL="457200" indent="-457200" algn="just">
              <a:buFont typeface="Arial" charset="0"/>
              <a:buChar char="•"/>
            </a:pPr>
            <a:r>
              <a:rPr lang="it-IT" altLang="it-IT" sz="2000">
                <a:solidFill>
                  <a:schemeClr val="bg1"/>
                </a:solidFill>
              </a:rPr>
              <a:t>l’</a:t>
            </a:r>
            <a:r>
              <a:rPr lang="it-IT" altLang="it-IT" sz="2000" b="1">
                <a:solidFill>
                  <a:schemeClr val="bg1"/>
                </a:solidFill>
              </a:rPr>
              <a:t>affitto </a:t>
            </a:r>
            <a:r>
              <a:rPr lang="it-IT" altLang="it-IT" sz="2000">
                <a:solidFill>
                  <a:schemeClr val="bg1"/>
                </a:solidFill>
              </a:rPr>
              <a:t>o l’</a:t>
            </a:r>
            <a:r>
              <a:rPr lang="it-IT" altLang="it-IT" sz="2000" b="1">
                <a:solidFill>
                  <a:schemeClr val="bg1"/>
                </a:solidFill>
              </a:rPr>
              <a:t>acquisto </a:t>
            </a:r>
            <a:r>
              <a:rPr lang="it-IT" altLang="it-IT" sz="2000">
                <a:solidFill>
                  <a:schemeClr val="bg1"/>
                </a:solidFill>
              </a:rPr>
              <a:t>di </a:t>
            </a:r>
            <a:r>
              <a:rPr lang="it-IT" altLang="it-IT" sz="2000" b="1">
                <a:solidFill>
                  <a:schemeClr val="bg1"/>
                </a:solidFill>
              </a:rPr>
              <a:t>aziende </a:t>
            </a:r>
            <a:r>
              <a:rPr lang="it-IT" altLang="it-IT" sz="2000">
                <a:solidFill>
                  <a:schemeClr val="bg1"/>
                </a:solidFill>
              </a:rPr>
              <a:t>o di </a:t>
            </a:r>
            <a:r>
              <a:rPr lang="it-IT" altLang="it-IT" sz="2000" b="1">
                <a:solidFill>
                  <a:schemeClr val="bg1"/>
                </a:solidFill>
              </a:rPr>
              <a:t>ramo d’azienda</a:t>
            </a:r>
            <a:r>
              <a:rPr lang="it-IT" altLang="it-IT" sz="2000">
                <a:solidFill>
                  <a:schemeClr val="bg1"/>
                </a:solidFill>
              </a:rPr>
              <a:t>, laddove il datore di lavoro  privato, in attuazione di quanto previsto dall’art. 47, comma 6, della Legge n. 428/1990, entro un anno dalla data del trasferimento aziendale (o nel periodo più lungo previsto dall’accordo collettivo, stipulato ai sensi del comma 5 dello stesso articolo), assuma a tempo indeterminato lavoratori che non sono passati immediatamente alle sue dipendenze;</a:t>
            </a:r>
          </a:p>
          <a:p>
            <a:pPr marL="457200" indent="-457200" algn="just">
              <a:buFont typeface="Arial" charset="0"/>
              <a:buChar char="•"/>
            </a:pPr>
            <a:r>
              <a:rPr lang="it-IT" altLang="it-IT" sz="2000">
                <a:solidFill>
                  <a:schemeClr val="bg1"/>
                </a:solidFill>
              </a:rPr>
              <a:t>le </a:t>
            </a:r>
            <a:r>
              <a:rPr lang="it-IT" altLang="it-IT" sz="2000" b="1">
                <a:solidFill>
                  <a:schemeClr val="bg1"/>
                </a:solidFill>
              </a:rPr>
              <a:t>assunzioni obbligatorie </a:t>
            </a:r>
            <a:r>
              <a:rPr lang="it-IT" altLang="it-IT" sz="2000">
                <a:solidFill>
                  <a:schemeClr val="bg1"/>
                </a:solidFill>
              </a:rPr>
              <a:t>di </a:t>
            </a:r>
            <a:r>
              <a:rPr lang="it-IT" altLang="it-IT" sz="2000" b="1">
                <a:solidFill>
                  <a:schemeClr val="bg1"/>
                </a:solidFill>
              </a:rPr>
              <a:t>lavoratori disabili</a:t>
            </a:r>
            <a:r>
              <a:rPr lang="it-IT" altLang="it-IT" sz="2000">
                <a:solidFill>
                  <a:schemeClr val="bg1"/>
                </a:solidFill>
              </a:rPr>
              <a:t>, effettuate ai sensi dell’art. 3 della Legge n. 68/1999.</a:t>
            </a:r>
          </a:p>
          <a:p>
            <a:pPr marL="457200" indent="-457200" algn="just"/>
            <a:br>
              <a:rPr lang="it-IT" altLang="it-IT" sz="2000">
                <a:solidFill>
                  <a:schemeClr val="bg1"/>
                </a:solidFill>
              </a:rPr>
            </a:br>
            <a:endParaRPr lang="it-IT" altLang="it-IT" sz="2000">
              <a:solidFill>
                <a:schemeClr val="bg1"/>
              </a:solidFill>
            </a:endParaRPr>
          </a:p>
          <a:p>
            <a:pPr marL="457200" indent="-457200" algn="just">
              <a:buFont typeface="Arial" charset="0"/>
              <a:buChar char="•"/>
            </a:pPr>
            <a:endParaRPr lang="it-IT" altLang="it-IT" sz="2000">
              <a:solidFill>
                <a:schemeClr val="bg1"/>
              </a:solidFill>
            </a:endParaRPr>
          </a:p>
          <a:p>
            <a:pPr marL="457200" indent="-457200" algn="just">
              <a:buFont typeface="Arial" charset="0"/>
              <a:buChar char="•"/>
            </a:pPr>
            <a:endParaRPr lang="it-IT" altLang="it-IT" sz="2000">
              <a:solidFill>
                <a:schemeClr val="bg1"/>
              </a:solidFill>
            </a:endParaRPr>
          </a:p>
          <a:p>
            <a:pPr marL="457200" indent="-457200" algn="just"/>
            <a:endParaRPr lang="it-IT" altLang="it-IT" sz="2000">
              <a:solidFill>
                <a:schemeClr val="bg1"/>
              </a:solidFill>
            </a:endParaRPr>
          </a:p>
          <a:p>
            <a:pPr marL="457200" indent="-457200" algn="just"/>
            <a:r>
              <a:rPr lang="it-IT" altLang="it-IT" sz="2000">
                <a:solidFill>
                  <a:schemeClr val="bg1"/>
                </a:solidFill>
              </a:rPr>
              <a:t> </a:t>
            </a:r>
          </a:p>
          <a:p>
            <a:pPr marL="457200" indent="-457200" algn="just"/>
            <a:endParaRPr lang="it-IT" altLang="it-IT" sz="2000">
              <a:solidFill>
                <a:schemeClr val="bg1"/>
              </a:solidFill>
            </a:endParaRPr>
          </a:p>
        </p:txBody>
      </p:sp>
      <p:pic>
        <p:nvPicPr>
          <p:cNvPr id="398340"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6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63"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5"/>
            </a:pPr>
            <a:r>
              <a:rPr lang="it-IT" altLang="it-IT" sz="2400" b="1" i="1">
                <a:solidFill>
                  <a:srgbClr val="0070C0"/>
                </a:solidFill>
                <a:cs typeface="Tahoma" pitchFamily="34" charset="0"/>
              </a:rPr>
              <a:t>Condizioni di spettanza dell’incentivo</a:t>
            </a:r>
          </a:p>
          <a:p>
            <a:pPr marL="457200" indent="-457200" algn="just"/>
            <a:endParaRPr lang="it-IT" altLang="it-IT" sz="2000">
              <a:solidFill>
                <a:schemeClr val="bg1"/>
              </a:solidFill>
            </a:endParaRPr>
          </a:p>
          <a:p>
            <a:pPr marL="457200" indent="-457200" algn="just"/>
            <a:r>
              <a:rPr lang="it-IT" altLang="it-IT" sz="2000" b="1">
                <a:solidFill>
                  <a:schemeClr val="bg1"/>
                </a:solidFill>
              </a:rPr>
              <a:t>b. Violazione del diritto di precedenza di un altro lavoratore</a:t>
            </a:r>
          </a:p>
          <a:p>
            <a:pPr marL="457200" indent="-457200" algn="just"/>
            <a:r>
              <a:rPr lang="it-IT" altLang="it-IT" sz="2000">
                <a:solidFill>
                  <a:schemeClr val="bg1"/>
                </a:solidFill>
              </a:rPr>
              <a:t>L’incentivo Occupazione NEET </a:t>
            </a:r>
            <a:r>
              <a:rPr lang="it-IT" altLang="it-IT" sz="2000" b="1">
                <a:solidFill>
                  <a:schemeClr val="bg1"/>
                </a:solidFill>
              </a:rPr>
              <a:t>non spetta </a:t>
            </a:r>
            <a:r>
              <a:rPr lang="it-IT" altLang="it-IT" sz="2000">
                <a:solidFill>
                  <a:schemeClr val="bg1"/>
                </a:solidFill>
              </a:rPr>
              <a:t>quando l’assunzione a tempo indeterminato di un lavoratore è effettuata in </a:t>
            </a:r>
            <a:r>
              <a:rPr lang="it-IT" altLang="it-IT" sz="2000" b="1">
                <a:solidFill>
                  <a:schemeClr val="bg1"/>
                </a:solidFill>
              </a:rPr>
              <a:t>violazione del diritto di precedenza </a:t>
            </a:r>
            <a:r>
              <a:rPr lang="it-IT" altLang="it-IT" sz="2000">
                <a:solidFill>
                  <a:schemeClr val="bg1"/>
                </a:solidFill>
              </a:rPr>
              <a:t>(fissato dalla legge o dal contratto collettivo), ai sensi dell’art. 31, comma 1, lett. b del D.Lgs n. 150/2015, alla riassunzione </a:t>
            </a:r>
            <a:r>
              <a:rPr lang="it-IT" altLang="it-IT" sz="2000" b="1">
                <a:solidFill>
                  <a:schemeClr val="bg1"/>
                </a:solidFill>
              </a:rPr>
              <a:t>di un altro lavoratore</a:t>
            </a:r>
            <a:endParaRPr lang="it-IT" altLang="it-IT" sz="2000">
              <a:solidFill>
                <a:schemeClr val="bg1"/>
              </a:solidFill>
            </a:endParaRPr>
          </a:p>
          <a:p>
            <a:pPr marL="457200" indent="-457200" algn="just">
              <a:buFont typeface="Arial" charset="0"/>
              <a:buChar char="•"/>
            </a:pPr>
            <a:r>
              <a:rPr lang="it-IT" altLang="it-IT" sz="2000" b="1">
                <a:solidFill>
                  <a:schemeClr val="bg1"/>
                </a:solidFill>
              </a:rPr>
              <a:t>licenziato </a:t>
            </a:r>
            <a:r>
              <a:rPr lang="it-IT" altLang="it-IT" sz="2000">
                <a:solidFill>
                  <a:schemeClr val="bg1"/>
                </a:solidFill>
              </a:rPr>
              <a:t>nell’ambito di un </a:t>
            </a:r>
            <a:r>
              <a:rPr lang="it-IT" altLang="it-IT" sz="2000" b="1">
                <a:solidFill>
                  <a:schemeClr val="bg1"/>
                </a:solidFill>
              </a:rPr>
              <a:t>rapporto a tempo indeterminato </a:t>
            </a:r>
            <a:r>
              <a:rPr lang="it-IT" altLang="it-IT" sz="2000">
                <a:solidFill>
                  <a:schemeClr val="bg1"/>
                </a:solidFill>
              </a:rPr>
              <a:t>ovvero</a:t>
            </a:r>
          </a:p>
          <a:p>
            <a:pPr marL="457200" indent="-457200" algn="just">
              <a:buFont typeface="Arial" charset="0"/>
              <a:buChar char="•"/>
            </a:pPr>
            <a:r>
              <a:rPr lang="it-IT" altLang="it-IT" sz="2000" b="1">
                <a:solidFill>
                  <a:schemeClr val="bg1"/>
                </a:solidFill>
              </a:rPr>
              <a:t>cessato </a:t>
            </a:r>
            <a:r>
              <a:rPr lang="it-IT" altLang="it-IT" sz="2000">
                <a:solidFill>
                  <a:schemeClr val="bg1"/>
                </a:solidFill>
              </a:rPr>
              <a:t>da un </a:t>
            </a:r>
            <a:r>
              <a:rPr lang="it-IT" altLang="it-IT" sz="2000" b="1">
                <a:solidFill>
                  <a:schemeClr val="bg1"/>
                </a:solidFill>
              </a:rPr>
              <a:t>rapporto a termine</a:t>
            </a:r>
            <a:r>
              <a:rPr lang="it-IT" altLang="it-IT" sz="2000">
                <a:solidFill>
                  <a:schemeClr val="bg1"/>
                </a:solidFill>
              </a:rPr>
              <a:t>,</a:t>
            </a:r>
          </a:p>
          <a:p>
            <a:pPr marL="457200" indent="-457200" algn="just"/>
            <a:r>
              <a:rPr lang="it-IT" altLang="it-IT" sz="2000">
                <a:solidFill>
                  <a:schemeClr val="bg1"/>
                </a:solidFill>
              </a:rPr>
              <a:t>che abbia manifestato per iscritto la propria volontà ad essere riassunto, entro i termini previsti (6 mesi dalla cessazione per i lavoratori a tempo indeterminato ovvero 3 mesi per i lavoratori stagionali) - V. Interpello n. 7/2016 del Ministero del Lavoro -</a:t>
            </a:r>
          </a:p>
          <a:p>
            <a:pPr marL="457200" indent="-457200" algn="just"/>
            <a:br>
              <a:rPr lang="it-IT" altLang="it-IT" sz="2000">
                <a:solidFill>
                  <a:schemeClr val="bg1"/>
                </a:solidFill>
              </a:rPr>
            </a:br>
            <a:endParaRPr lang="it-IT" altLang="it-IT" sz="2000">
              <a:solidFill>
                <a:schemeClr val="bg1"/>
              </a:solidFill>
            </a:endParaRPr>
          </a:p>
          <a:p>
            <a:pPr marL="457200" indent="-457200" algn="just">
              <a:buFont typeface="Arial" charset="0"/>
              <a:buChar char="•"/>
            </a:pPr>
            <a:endParaRPr lang="it-IT" altLang="it-IT" sz="2000">
              <a:solidFill>
                <a:schemeClr val="bg1"/>
              </a:solidFill>
            </a:endParaRPr>
          </a:p>
          <a:p>
            <a:pPr marL="457200" indent="-457200" algn="just">
              <a:buFont typeface="Arial" charset="0"/>
              <a:buChar char="•"/>
            </a:pPr>
            <a:endParaRPr lang="it-IT" altLang="it-IT" sz="2000">
              <a:solidFill>
                <a:schemeClr val="bg1"/>
              </a:solidFill>
            </a:endParaRPr>
          </a:p>
          <a:p>
            <a:pPr marL="457200" indent="-457200" algn="just"/>
            <a:endParaRPr lang="it-IT" altLang="it-IT" sz="2000">
              <a:solidFill>
                <a:schemeClr val="bg1"/>
              </a:solidFill>
            </a:endParaRPr>
          </a:p>
          <a:p>
            <a:pPr marL="457200" indent="-457200" algn="just"/>
            <a:r>
              <a:rPr lang="it-IT" altLang="it-IT" sz="2000">
                <a:solidFill>
                  <a:schemeClr val="bg1"/>
                </a:solidFill>
              </a:rPr>
              <a:t> </a:t>
            </a:r>
          </a:p>
          <a:p>
            <a:pPr marL="457200" indent="-457200" algn="just"/>
            <a:endParaRPr lang="it-IT" altLang="it-IT" sz="2000">
              <a:solidFill>
                <a:schemeClr val="bg1"/>
              </a:solidFill>
            </a:endParaRPr>
          </a:p>
        </p:txBody>
      </p:sp>
      <p:pic>
        <p:nvPicPr>
          <p:cNvPr id="399364"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038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0387"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5"/>
            </a:pPr>
            <a:r>
              <a:rPr lang="it-IT" altLang="it-IT" sz="2400" b="1" i="1">
                <a:solidFill>
                  <a:srgbClr val="0070C0"/>
                </a:solidFill>
                <a:cs typeface="Tahoma" pitchFamily="34" charset="0"/>
              </a:rPr>
              <a:t>Condizioni di spettanza dell’incentivo</a:t>
            </a:r>
          </a:p>
          <a:p>
            <a:pPr marL="457200" indent="-457200" algn="just"/>
            <a:endParaRPr lang="it-IT" altLang="it-IT" sz="1000">
              <a:solidFill>
                <a:schemeClr val="bg1"/>
              </a:solidFill>
            </a:endParaRPr>
          </a:p>
          <a:p>
            <a:pPr marL="457200" indent="-457200" algn="just"/>
            <a:r>
              <a:rPr lang="it-IT" altLang="it-IT" sz="2000" b="1">
                <a:solidFill>
                  <a:schemeClr val="bg1"/>
                </a:solidFill>
              </a:rPr>
              <a:t>c. Assunzione da parte di datore di lavoro che abbia in atto sospensioni dell’attività lavorativa per crisi o riorganizzazione</a:t>
            </a:r>
          </a:p>
          <a:p>
            <a:pPr marL="457200" indent="-457200" algn="just"/>
            <a:r>
              <a:rPr lang="it-IT" altLang="it-IT" sz="2000">
                <a:solidFill>
                  <a:schemeClr val="bg1"/>
                </a:solidFill>
              </a:rPr>
              <a:t>In base all’art. 31, coma 1, lett. c) del D.Lgs n. 150/2015, quando l’assunzione è effettuata da un datore di lavoro interessato (ovvero l’utilizzatore, in caso di somministrazione) da </a:t>
            </a:r>
            <a:r>
              <a:rPr lang="it-IT" altLang="it-IT" sz="2000" b="1">
                <a:solidFill>
                  <a:schemeClr val="bg1"/>
                </a:solidFill>
              </a:rPr>
              <a:t>sospensioni dal lavoro </a:t>
            </a:r>
            <a:r>
              <a:rPr lang="it-IT" altLang="it-IT" sz="2000">
                <a:solidFill>
                  <a:schemeClr val="bg1"/>
                </a:solidFill>
              </a:rPr>
              <a:t>con interventi di </a:t>
            </a:r>
            <a:r>
              <a:rPr lang="it-IT" altLang="it-IT" sz="2000" b="1">
                <a:solidFill>
                  <a:schemeClr val="bg1"/>
                </a:solidFill>
              </a:rPr>
              <a:t>integrazione salariale straordinaria </a:t>
            </a:r>
            <a:r>
              <a:rPr lang="it-IT" altLang="it-IT" sz="2000">
                <a:solidFill>
                  <a:schemeClr val="bg1"/>
                </a:solidFill>
              </a:rPr>
              <a:t>e/o in </a:t>
            </a:r>
            <a:r>
              <a:rPr lang="it-IT" altLang="it-IT" sz="2000" b="1">
                <a:solidFill>
                  <a:schemeClr val="bg1"/>
                </a:solidFill>
              </a:rPr>
              <a:t>deroga</a:t>
            </a:r>
            <a:r>
              <a:rPr lang="it-IT" altLang="it-IT" sz="2000">
                <a:solidFill>
                  <a:schemeClr val="bg1"/>
                </a:solidFill>
              </a:rPr>
              <a:t>, l’incentivo Occupazione NEET </a:t>
            </a:r>
            <a:r>
              <a:rPr lang="it-IT" altLang="it-IT" sz="2000" b="1">
                <a:solidFill>
                  <a:schemeClr val="bg1"/>
                </a:solidFill>
              </a:rPr>
              <a:t>non spetta</a:t>
            </a:r>
            <a:r>
              <a:rPr lang="it-IT" altLang="it-IT" sz="2000">
                <a:solidFill>
                  <a:schemeClr val="bg1"/>
                </a:solidFill>
              </a:rPr>
              <a:t>.</a:t>
            </a:r>
          </a:p>
          <a:p>
            <a:pPr marL="457200" indent="-457200" algn="just"/>
            <a:r>
              <a:rPr lang="it-IT" altLang="it-IT" sz="2000">
                <a:solidFill>
                  <a:schemeClr val="bg1"/>
                </a:solidFill>
              </a:rPr>
              <a:t>Sono fatti salvi i casi in cui l’assunzione sia finalizzata all’acquisizione di professionalità diverse rispetto a quelle in possesso dei lavoratori interessati dai predetti provvedimenti.</a:t>
            </a:r>
          </a:p>
          <a:p>
            <a:pPr marL="457200" indent="-457200" algn="just"/>
            <a:r>
              <a:rPr lang="it-IT" altLang="it-IT" sz="2000">
                <a:solidFill>
                  <a:schemeClr val="bg1"/>
                </a:solidFill>
              </a:rPr>
              <a:t>Il rispetto della presente condizione, inoltre, interessa esclusivamente le assunzioni riferite all’unità produttiva coinvolta dai sopra citati interventi di integrazione salariale.</a:t>
            </a:r>
          </a:p>
          <a:p>
            <a:pPr marL="457200" indent="-457200" algn="just"/>
            <a:br>
              <a:rPr lang="it-IT" altLang="it-IT" sz="2000">
                <a:solidFill>
                  <a:schemeClr val="bg1"/>
                </a:solidFill>
              </a:rPr>
            </a:br>
            <a:endParaRPr lang="it-IT" altLang="it-IT" sz="2000">
              <a:solidFill>
                <a:schemeClr val="bg1"/>
              </a:solidFill>
            </a:endParaRPr>
          </a:p>
          <a:p>
            <a:pPr marL="457200" indent="-457200" algn="just">
              <a:buFont typeface="Arial" charset="0"/>
              <a:buChar char="•"/>
            </a:pPr>
            <a:endParaRPr lang="it-IT" altLang="it-IT" sz="2000">
              <a:solidFill>
                <a:schemeClr val="bg1"/>
              </a:solidFill>
            </a:endParaRPr>
          </a:p>
          <a:p>
            <a:pPr marL="457200" indent="-457200" algn="just">
              <a:buFont typeface="Arial" charset="0"/>
              <a:buChar char="•"/>
            </a:pPr>
            <a:endParaRPr lang="it-IT" altLang="it-IT" sz="2000">
              <a:solidFill>
                <a:schemeClr val="bg1"/>
              </a:solidFill>
            </a:endParaRPr>
          </a:p>
          <a:p>
            <a:pPr marL="457200" indent="-457200" algn="just"/>
            <a:endParaRPr lang="it-IT" altLang="it-IT" sz="2000">
              <a:solidFill>
                <a:schemeClr val="bg1"/>
              </a:solidFill>
            </a:endParaRPr>
          </a:p>
          <a:p>
            <a:pPr marL="457200" indent="-457200" algn="just"/>
            <a:r>
              <a:rPr lang="it-IT" altLang="it-IT" sz="2000">
                <a:solidFill>
                  <a:schemeClr val="bg1"/>
                </a:solidFill>
              </a:rPr>
              <a:t> </a:t>
            </a:r>
          </a:p>
          <a:p>
            <a:pPr marL="457200" indent="-457200" algn="just"/>
            <a:endParaRPr lang="it-IT" altLang="it-IT" sz="2000">
              <a:solidFill>
                <a:schemeClr val="bg1"/>
              </a:solidFill>
            </a:endParaRPr>
          </a:p>
        </p:txBody>
      </p:sp>
      <p:pic>
        <p:nvPicPr>
          <p:cNvPr id="400388"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141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1411"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5"/>
            </a:pPr>
            <a:r>
              <a:rPr lang="it-IT" altLang="it-IT" sz="2400" b="1" i="1">
                <a:solidFill>
                  <a:srgbClr val="0070C0"/>
                </a:solidFill>
                <a:cs typeface="Tahoma" pitchFamily="34" charset="0"/>
              </a:rPr>
              <a:t>Condizioni di spettanza dell’incentivo</a:t>
            </a:r>
          </a:p>
          <a:p>
            <a:pPr marL="457200" indent="-457200" algn="just"/>
            <a:endParaRPr lang="it-IT" altLang="it-IT" sz="1000">
              <a:solidFill>
                <a:schemeClr val="bg1"/>
              </a:solidFill>
            </a:endParaRPr>
          </a:p>
          <a:p>
            <a:pPr marL="457200" indent="-457200" algn="just"/>
            <a:r>
              <a:rPr lang="it-IT" altLang="it-IT" sz="2000" b="1">
                <a:solidFill>
                  <a:schemeClr val="bg1"/>
                </a:solidFill>
              </a:rPr>
              <a:t>d. Assunzione da parte di un datore di lavoro che presenta assetti proprietari sostanzialmente coincidenti</a:t>
            </a:r>
          </a:p>
          <a:p>
            <a:pPr marL="457200" indent="-457200" algn="just"/>
            <a:r>
              <a:rPr lang="it-IT" altLang="it-IT" sz="2000">
                <a:solidFill>
                  <a:schemeClr val="bg1"/>
                </a:solidFill>
              </a:rPr>
              <a:t>Quando l’assunzione riguarda lavoratori licenziati, nei sei mesi precedenti, da parte di un datore di lavoro che, alla data del licenziamento, presentava elementi di relazione con il datore di lavoro che assume, sotto il profilo della sostanziale </a:t>
            </a:r>
            <a:r>
              <a:rPr lang="it-IT" altLang="it-IT" sz="2000" b="1">
                <a:solidFill>
                  <a:schemeClr val="bg1"/>
                </a:solidFill>
              </a:rPr>
              <a:t>coincidenza </a:t>
            </a:r>
            <a:r>
              <a:rPr lang="it-IT" altLang="it-IT" sz="2000">
                <a:solidFill>
                  <a:schemeClr val="bg1"/>
                </a:solidFill>
              </a:rPr>
              <a:t>degli </a:t>
            </a:r>
            <a:r>
              <a:rPr lang="it-IT" altLang="it-IT" sz="2000" b="1">
                <a:solidFill>
                  <a:schemeClr val="bg1"/>
                </a:solidFill>
              </a:rPr>
              <a:t>assetti proprietari </a:t>
            </a:r>
            <a:r>
              <a:rPr lang="it-IT" altLang="it-IT" sz="2000">
                <a:solidFill>
                  <a:schemeClr val="bg1"/>
                </a:solidFill>
              </a:rPr>
              <a:t>ovvero della </a:t>
            </a:r>
            <a:r>
              <a:rPr lang="it-IT" altLang="it-IT" sz="2000" b="1">
                <a:solidFill>
                  <a:schemeClr val="bg1"/>
                </a:solidFill>
              </a:rPr>
              <a:t>sussistenza di rapporti di controllo o collegamento</a:t>
            </a:r>
            <a:r>
              <a:rPr lang="it-IT" altLang="it-IT" sz="2000">
                <a:solidFill>
                  <a:schemeClr val="bg1"/>
                </a:solidFill>
              </a:rPr>
              <a:t>, l’incentivo Occupazione NEET </a:t>
            </a:r>
            <a:r>
              <a:rPr lang="it-IT" altLang="it-IT" sz="2000" b="1">
                <a:solidFill>
                  <a:schemeClr val="bg1"/>
                </a:solidFill>
              </a:rPr>
              <a:t>non spetta </a:t>
            </a:r>
            <a:r>
              <a:rPr lang="it-IT" altLang="it-IT" sz="2000">
                <a:solidFill>
                  <a:schemeClr val="bg1"/>
                </a:solidFill>
              </a:rPr>
              <a:t>(art. 31, comma 1, lett. d), D.Lgs n. 150/2015).</a:t>
            </a:r>
          </a:p>
          <a:p>
            <a:pPr marL="457200" indent="-457200" algn="just"/>
            <a:r>
              <a:rPr lang="it-IT" altLang="it-IT" sz="2000">
                <a:solidFill>
                  <a:schemeClr val="bg1"/>
                </a:solidFill>
              </a:rPr>
              <a:t>In caso di ricorso alla somministrazione di lavoro, tale condizione si applica all’impresa utilizzatrice.</a:t>
            </a:r>
          </a:p>
          <a:p>
            <a:pPr marL="457200" indent="-457200" algn="just"/>
            <a:br>
              <a:rPr lang="it-IT" altLang="it-IT" sz="2000">
                <a:solidFill>
                  <a:schemeClr val="bg1"/>
                </a:solidFill>
              </a:rPr>
            </a:br>
            <a:endParaRPr lang="it-IT" altLang="it-IT" sz="2000">
              <a:solidFill>
                <a:schemeClr val="bg1"/>
              </a:solidFill>
            </a:endParaRPr>
          </a:p>
          <a:p>
            <a:pPr marL="457200" indent="-457200" algn="just">
              <a:buFont typeface="Arial" charset="0"/>
              <a:buChar char="•"/>
            </a:pPr>
            <a:endParaRPr lang="it-IT" altLang="it-IT" sz="2000">
              <a:solidFill>
                <a:schemeClr val="bg1"/>
              </a:solidFill>
            </a:endParaRPr>
          </a:p>
          <a:p>
            <a:pPr marL="457200" indent="-457200" algn="just">
              <a:buFont typeface="Arial" charset="0"/>
              <a:buChar char="•"/>
            </a:pPr>
            <a:endParaRPr lang="it-IT" altLang="it-IT" sz="2000">
              <a:solidFill>
                <a:schemeClr val="bg1"/>
              </a:solidFill>
            </a:endParaRPr>
          </a:p>
          <a:p>
            <a:pPr marL="457200" indent="-457200" algn="just"/>
            <a:endParaRPr lang="it-IT" altLang="it-IT" sz="2000">
              <a:solidFill>
                <a:schemeClr val="bg1"/>
              </a:solidFill>
            </a:endParaRPr>
          </a:p>
          <a:p>
            <a:pPr marL="457200" indent="-457200" algn="just"/>
            <a:r>
              <a:rPr lang="it-IT" altLang="it-IT" sz="2000">
                <a:solidFill>
                  <a:schemeClr val="bg1"/>
                </a:solidFill>
              </a:rPr>
              <a:t> </a:t>
            </a:r>
          </a:p>
          <a:p>
            <a:pPr marL="457200" indent="-457200" algn="just"/>
            <a:endParaRPr lang="it-IT" altLang="it-IT" sz="2000">
              <a:solidFill>
                <a:schemeClr val="bg1"/>
              </a:solidFill>
            </a:endParaRPr>
          </a:p>
        </p:txBody>
      </p:sp>
      <p:pic>
        <p:nvPicPr>
          <p:cNvPr id="40141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243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2435"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5"/>
            </a:pPr>
            <a:r>
              <a:rPr lang="it-IT" altLang="it-IT" sz="2400" b="1" i="1">
                <a:solidFill>
                  <a:srgbClr val="0070C0"/>
                </a:solidFill>
                <a:cs typeface="Tahoma" pitchFamily="34" charset="0"/>
              </a:rPr>
              <a:t>Condizioni di spettanza dell’incentivo</a:t>
            </a:r>
          </a:p>
          <a:p>
            <a:pPr marL="457200" indent="-457200" algn="just"/>
            <a:endParaRPr lang="it-IT" altLang="it-IT" sz="1000">
              <a:solidFill>
                <a:schemeClr val="bg1"/>
              </a:solidFill>
            </a:endParaRPr>
          </a:p>
          <a:p>
            <a:pPr marL="457200" indent="-457200" algn="just"/>
            <a:r>
              <a:rPr lang="it-IT" altLang="it-IT" sz="2000" b="1">
                <a:solidFill>
                  <a:schemeClr val="bg1"/>
                </a:solidFill>
              </a:rPr>
              <a:t>e. Incentivi in caso di somministrazione</a:t>
            </a:r>
          </a:p>
          <a:p>
            <a:pPr marL="457200" indent="-457200" algn="just"/>
            <a:r>
              <a:rPr lang="it-IT" altLang="it-IT" sz="2000">
                <a:solidFill>
                  <a:schemeClr val="bg1"/>
                </a:solidFill>
              </a:rPr>
              <a:t>In caso di ricorso al contratto di somministrazione, l’art. 31, comma 1, lett. e), del D.Lgs n. 150/2015 prevede che i benefici economici eventualmente connessi all’assunzione siano trasferiti all’utilizzatore.</a:t>
            </a:r>
          </a:p>
          <a:p>
            <a:pPr marL="457200" indent="-457200" algn="just"/>
            <a:r>
              <a:rPr lang="it-IT" altLang="it-IT" sz="2000">
                <a:solidFill>
                  <a:schemeClr val="bg1"/>
                </a:solidFill>
              </a:rPr>
              <a:t>Pertanto, nel caso di assunzione mediante contratto di somministrazione di un lavoratore che dà diritto alla fruizione dell’incentivo in parola, questo </a:t>
            </a:r>
            <a:r>
              <a:rPr lang="it-IT" altLang="it-IT" sz="2000" b="1">
                <a:solidFill>
                  <a:schemeClr val="bg1"/>
                </a:solidFill>
              </a:rPr>
              <a:t>spetta </a:t>
            </a:r>
            <a:r>
              <a:rPr lang="it-IT" altLang="it-IT" sz="2000">
                <a:solidFill>
                  <a:schemeClr val="bg1"/>
                </a:solidFill>
              </a:rPr>
              <a:t>all’</a:t>
            </a:r>
            <a:r>
              <a:rPr lang="it-IT" altLang="it-IT" sz="2000" b="1">
                <a:solidFill>
                  <a:schemeClr val="bg1"/>
                </a:solidFill>
              </a:rPr>
              <a:t>azienda utilizzatrice</a:t>
            </a:r>
            <a:r>
              <a:rPr lang="it-IT" altLang="it-IT" sz="2000">
                <a:solidFill>
                  <a:schemeClr val="bg1"/>
                </a:solidFill>
              </a:rPr>
              <a:t>, e non all’Agenzia per il lavoro.</a:t>
            </a:r>
          </a:p>
          <a:p>
            <a:pPr marL="457200" indent="-457200" algn="just"/>
            <a:br>
              <a:rPr lang="it-IT" altLang="it-IT" sz="2000">
                <a:solidFill>
                  <a:schemeClr val="bg1"/>
                </a:solidFill>
              </a:rPr>
            </a:br>
            <a:endParaRPr lang="it-IT" altLang="it-IT" sz="2000">
              <a:solidFill>
                <a:schemeClr val="bg1"/>
              </a:solidFill>
            </a:endParaRPr>
          </a:p>
          <a:p>
            <a:pPr marL="457200" indent="-457200" algn="just">
              <a:buFont typeface="Arial" charset="0"/>
              <a:buChar char="•"/>
            </a:pPr>
            <a:endParaRPr lang="it-IT" altLang="it-IT" sz="2000">
              <a:solidFill>
                <a:schemeClr val="bg1"/>
              </a:solidFill>
            </a:endParaRPr>
          </a:p>
          <a:p>
            <a:pPr marL="457200" indent="-457200" algn="just">
              <a:buFont typeface="Arial" charset="0"/>
              <a:buChar char="•"/>
            </a:pPr>
            <a:endParaRPr lang="it-IT" altLang="it-IT" sz="2000">
              <a:solidFill>
                <a:schemeClr val="bg1"/>
              </a:solidFill>
            </a:endParaRPr>
          </a:p>
          <a:p>
            <a:pPr marL="457200" indent="-457200" algn="just"/>
            <a:endParaRPr lang="it-IT" altLang="it-IT" sz="2000">
              <a:solidFill>
                <a:schemeClr val="bg1"/>
              </a:solidFill>
            </a:endParaRPr>
          </a:p>
          <a:p>
            <a:pPr marL="457200" indent="-457200" algn="just"/>
            <a:r>
              <a:rPr lang="it-IT" altLang="it-IT" sz="2000">
                <a:solidFill>
                  <a:schemeClr val="bg1"/>
                </a:solidFill>
              </a:rPr>
              <a:t> </a:t>
            </a:r>
          </a:p>
          <a:p>
            <a:pPr marL="457200" indent="-457200" algn="just"/>
            <a:endParaRPr lang="it-IT" altLang="it-IT" sz="2000">
              <a:solidFill>
                <a:schemeClr val="bg1"/>
              </a:solidFill>
            </a:endParaRPr>
          </a:p>
        </p:txBody>
      </p:sp>
      <p:pic>
        <p:nvPicPr>
          <p:cNvPr id="40243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345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3459"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5"/>
            </a:pPr>
            <a:r>
              <a:rPr lang="it-IT" altLang="it-IT" sz="2400" b="1" i="1">
                <a:solidFill>
                  <a:srgbClr val="0070C0"/>
                </a:solidFill>
                <a:cs typeface="Tahoma" pitchFamily="34" charset="0"/>
              </a:rPr>
              <a:t>Condizioni di spettanza dell’incentivo</a:t>
            </a:r>
          </a:p>
          <a:p>
            <a:pPr marL="457200" indent="-457200" algn="just"/>
            <a:endParaRPr lang="it-IT" altLang="it-IT" sz="1000">
              <a:solidFill>
                <a:schemeClr val="bg1"/>
              </a:solidFill>
            </a:endParaRPr>
          </a:p>
          <a:p>
            <a:pPr marL="457200" indent="-457200" algn="just"/>
            <a:r>
              <a:rPr lang="it-IT" altLang="it-IT" sz="2000" b="1">
                <a:solidFill>
                  <a:schemeClr val="bg1"/>
                </a:solidFill>
              </a:rPr>
              <a:t>f. Invio tardivo dell’Unilav</a:t>
            </a:r>
          </a:p>
          <a:p>
            <a:pPr marL="457200" indent="-457200" algn="just"/>
            <a:r>
              <a:rPr lang="it-IT" altLang="it-IT" sz="2000">
                <a:solidFill>
                  <a:schemeClr val="bg1"/>
                </a:solidFill>
              </a:rPr>
              <a:t>Da ultimo, il comma 3 dell’art. 31 del D.Lgs n. 150/2015 dispone che qualora l’inoltro dell’Unilav inerente l’assunzione a tempo indeterminato risulti effettuato decorsi i termini di legge, l’incentivo Occupazione NEET </a:t>
            </a:r>
            <a:r>
              <a:rPr lang="it-IT" altLang="it-IT" sz="2000" b="1">
                <a:solidFill>
                  <a:schemeClr val="bg1"/>
                </a:solidFill>
              </a:rPr>
              <a:t>non spetta </a:t>
            </a:r>
            <a:r>
              <a:rPr lang="it-IT" altLang="it-IT" sz="2000">
                <a:solidFill>
                  <a:schemeClr val="bg1"/>
                </a:solidFill>
              </a:rPr>
              <a:t>in relazione al periodo compreso fra la data di decorrenza del rapporto di lavoro agevolato e quella dell’inoltro tardivo della comunicazione obbligatoria.</a:t>
            </a:r>
          </a:p>
          <a:p>
            <a:pPr marL="457200" indent="-457200" algn="just"/>
            <a:br>
              <a:rPr lang="it-IT" altLang="it-IT" sz="2000">
                <a:solidFill>
                  <a:schemeClr val="bg1"/>
                </a:solidFill>
              </a:rPr>
            </a:br>
            <a:endParaRPr lang="it-IT" altLang="it-IT" sz="2000">
              <a:solidFill>
                <a:schemeClr val="bg1"/>
              </a:solidFill>
            </a:endParaRPr>
          </a:p>
          <a:p>
            <a:pPr marL="457200" indent="-457200" algn="just">
              <a:buFont typeface="Arial" charset="0"/>
              <a:buChar char="•"/>
            </a:pPr>
            <a:endParaRPr lang="it-IT" altLang="it-IT" sz="2000">
              <a:solidFill>
                <a:schemeClr val="bg1"/>
              </a:solidFill>
            </a:endParaRPr>
          </a:p>
          <a:p>
            <a:pPr marL="457200" indent="-457200" algn="just">
              <a:buFont typeface="Arial" charset="0"/>
              <a:buChar char="•"/>
            </a:pPr>
            <a:endParaRPr lang="it-IT" altLang="it-IT" sz="2000">
              <a:solidFill>
                <a:schemeClr val="bg1"/>
              </a:solidFill>
            </a:endParaRPr>
          </a:p>
          <a:p>
            <a:pPr marL="457200" indent="-457200" algn="just"/>
            <a:endParaRPr lang="it-IT" altLang="it-IT" sz="2000">
              <a:solidFill>
                <a:schemeClr val="bg1"/>
              </a:solidFill>
            </a:endParaRPr>
          </a:p>
          <a:p>
            <a:pPr marL="457200" indent="-457200" algn="just"/>
            <a:r>
              <a:rPr lang="it-IT" altLang="it-IT" sz="2000">
                <a:solidFill>
                  <a:schemeClr val="bg1"/>
                </a:solidFill>
              </a:rPr>
              <a:t> </a:t>
            </a:r>
          </a:p>
          <a:p>
            <a:pPr marL="457200" indent="-457200" algn="just"/>
            <a:endParaRPr lang="it-IT" altLang="it-IT" sz="2000">
              <a:solidFill>
                <a:schemeClr val="bg1"/>
              </a:solidFill>
            </a:endParaRPr>
          </a:p>
        </p:txBody>
      </p:sp>
      <p:pic>
        <p:nvPicPr>
          <p:cNvPr id="403460"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448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4483"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6"/>
            </a:pPr>
            <a:r>
              <a:rPr lang="it-IT" altLang="it-IT" sz="2400" b="1" i="1">
                <a:solidFill>
                  <a:schemeClr val="bg1"/>
                </a:solidFill>
                <a:cs typeface="Tahoma" pitchFamily="34" charset="0"/>
              </a:rPr>
              <a:t>Compatibilità con la normativa europea in materia di aiuti di stato</a:t>
            </a:r>
          </a:p>
          <a:p>
            <a:pPr marL="457200" indent="-457200" algn="just" eaLnBrk="1" hangingPunct="1"/>
            <a:endParaRPr lang="it-IT" altLang="it-IT" sz="2000" b="1" i="1">
              <a:solidFill>
                <a:schemeClr val="bg1"/>
              </a:solidFill>
              <a:cs typeface="Tahoma" pitchFamily="34" charset="0"/>
            </a:endParaRPr>
          </a:p>
          <a:p>
            <a:pPr marL="457200" indent="-457200" algn="just" eaLnBrk="1" hangingPunct="1"/>
            <a:r>
              <a:rPr lang="it-IT" altLang="it-IT" sz="2000">
                <a:solidFill>
                  <a:schemeClr val="bg1"/>
                </a:solidFill>
                <a:cs typeface="Tahoma" pitchFamily="34" charset="0"/>
              </a:rPr>
              <a:t>L’</a:t>
            </a:r>
            <a:r>
              <a:rPr lang="it-IT" altLang="it-IT" sz="2000">
                <a:solidFill>
                  <a:schemeClr val="bg1"/>
                </a:solidFill>
              </a:rPr>
              <a:t>incentivo Occupazione NEET 2019”, parimenti all’incentivo dell’anno scorso, </a:t>
            </a:r>
            <a:r>
              <a:rPr lang="it-IT" altLang="it-IT" sz="2000" b="1">
                <a:solidFill>
                  <a:schemeClr val="bg1"/>
                </a:solidFill>
              </a:rPr>
              <a:t>deve rispettare </a:t>
            </a:r>
            <a:r>
              <a:rPr lang="it-IT" altLang="it-IT" sz="2000">
                <a:solidFill>
                  <a:schemeClr val="bg1"/>
                </a:solidFill>
              </a:rPr>
              <a:t>le previsioni europee in materia di aiuti di Stato contenute nel Regolamento UE n. 1407/2013.</a:t>
            </a:r>
          </a:p>
          <a:p>
            <a:pPr marL="457200" indent="-457200" algn="just" eaLnBrk="1" hangingPunct="1"/>
            <a:endParaRPr lang="it-IT" altLang="it-IT" sz="2000">
              <a:solidFill>
                <a:schemeClr val="bg1"/>
              </a:solidFill>
            </a:endParaRPr>
          </a:p>
          <a:p>
            <a:pPr marL="457200" indent="-457200" algn="just"/>
            <a:r>
              <a:rPr lang="it-IT" altLang="it-IT" sz="2000">
                <a:solidFill>
                  <a:schemeClr val="bg1"/>
                </a:solidFill>
              </a:rPr>
              <a:t> L’incentivo in esame è pertanto </a:t>
            </a:r>
            <a:r>
              <a:rPr lang="it-IT" altLang="it-IT" sz="2000" b="1">
                <a:solidFill>
                  <a:schemeClr val="bg1"/>
                </a:solidFill>
              </a:rPr>
              <a:t>classificabile come “aiuto di stato” </a:t>
            </a:r>
            <a:r>
              <a:rPr lang="it-IT" altLang="it-IT" sz="2000">
                <a:solidFill>
                  <a:schemeClr val="bg1"/>
                </a:solidFill>
              </a:rPr>
              <a:t>e lo stesso risulta legittimamente fruito, con riferimento al singolo rapporto di lavoro:</a:t>
            </a:r>
          </a:p>
          <a:p>
            <a:pPr marL="457200" indent="-457200" algn="just">
              <a:buFont typeface="Arial" charset="0"/>
              <a:buChar char="•"/>
            </a:pPr>
            <a:r>
              <a:rPr lang="it-IT" altLang="it-IT" sz="2000">
                <a:solidFill>
                  <a:schemeClr val="bg1"/>
                </a:solidFill>
              </a:rPr>
              <a:t>qualora non vengano superati i limiti di cui agli articoli 107 e 108 del Regolamento UE n. 1407/2013 (</a:t>
            </a:r>
            <a:r>
              <a:rPr lang="it-IT" altLang="it-IT" sz="2000" b="1">
                <a:solidFill>
                  <a:schemeClr val="bg1"/>
                </a:solidFill>
              </a:rPr>
              <a:t>regime “</a:t>
            </a:r>
            <a:r>
              <a:rPr lang="it-IT" altLang="it-IT" sz="2000" b="1" i="1">
                <a:solidFill>
                  <a:schemeClr val="bg1"/>
                </a:solidFill>
              </a:rPr>
              <a:t>de minimis</a:t>
            </a:r>
            <a:r>
              <a:rPr lang="it-IT" altLang="it-IT" sz="2000" b="1">
                <a:solidFill>
                  <a:schemeClr val="bg1"/>
                </a:solidFill>
              </a:rPr>
              <a:t>”</a:t>
            </a:r>
            <a:r>
              <a:rPr lang="it-IT" altLang="it-IT" sz="2000">
                <a:solidFill>
                  <a:schemeClr val="bg1"/>
                </a:solidFill>
              </a:rPr>
              <a:t>), oppure, </a:t>
            </a:r>
            <a:r>
              <a:rPr lang="it-IT" altLang="it-IT" sz="2000" b="1" u="sng">
                <a:solidFill>
                  <a:schemeClr val="bg1"/>
                </a:solidFill>
              </a:rPr>
              <a:t>in alternativa</a:t>
            </a:r>
            <a:r>
              <a:rPr lang="it-IT" altLang="it-IT" sz="2000">
                <a:solidFill>
                  <a:schemeClr val="bg1"/>
                </a:solidFill>
              </a:rPr>
              <a:t>, può essere fruito </a:t>
            </a:r>
          </a:p>
          <a:p>
            <a:pPr marL="457200" indent="-457200" algn="just"/>
            <a:endParaRPr lang="it-IT" altLang="it-IT" sz="2000">
              <a:solidFill>
                <a:schemeClr val="bg1"/>
              </a:solidFill>
            </a:endParaRPr>
          </a:p>
          <a:p>
            <a:pPr marL="457200" indent="-457200" algn="just"/>
            <a:r>
              <a:rPr lang="it-IT" altLang="it-IT" sz="2000">
                <a:solidFill>
                  <a:schemeClr val="bg1"/>
                </a:solidFill>
              </a:rPr>
              <a:t> </a:t>
            </a:r>
          </a:p>
          <a:p>
            <a:pPr marL="457200" indent="-457200" algn="just"/>
            <a:endParaRPr lang="it-IT" altLang="it-IT" sz="2000">
              <a:solidFill>
                <a:schemeClr val="bg1"/>
              </a:solidFill>
            </a:endParaRPr>
          </a:p>
        </p:txBody>
      </p:sp>
      <p:pic>
        <p:nvPicPr>
          <p:cNvPr id="404484"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550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5507"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6"/>
            </a:pPr>
            <a:r>
              <a:rPr lang="it-IT" altLang="it-IT" sz="2400" b="1" i="1">
                <a:solidFill>
                  <a:srgbClr val="0070C0"/>
                </a:solidFill>
                <a:cs typeface="Tahoma" pitchFamily="34" charset="0"/>
              </a:rPr>
              <a:t>Compatibilità con la normativa europea in materia di aiuti di stato</a:t>
            </a:r>
          </a:p>
          <a:p>
            <a:pPr marL="457200" indent="-457200" algn="just" eaLnBrk="1" hangingPunct="1"/>
            <a:endParaRPr lang="it-IT" altLang="it-IT" sz="2000" b="1" i="1">
              <a:solidFill>
                <a:schemeClr val="bg1"/>
              </a:solidFill>
              <a:cs typeface="Tahoma" pitchFamily="34" charset="0"/>
            </a:endParaRPr>
          </a:p>
          <a:p>
            <a:pPr marL="457200" indent="-457200" algn="just">
              <a:buFont typeface="Arial" charset="0"/>
              <a:buChar char="•"/>
            </a:pPr>
            <a:r>
              <a:rPr lang="it-IT" altLang="it-IT" sz="2000" b="1">
                <a:solidFill>
                  <a:schemeClr val="bg1"/>
                </a:solidFill>
              </a:rPr>
              <a:t>oltre il regime “de minimis”</a:t>
            </a:r>
            <a:r>
              <a:rPr lang="it-IT" altLang="it-IT" sz="2000">
                <a:solidFill>
                  <a:schemeClr val="bg1"/>
                </a:solidFill>
              </a:rPr>
              <a:t>, solo se</a:t>
            </a:r>
          </a:p>
          <a:p>
            <a:pPr marL="457200" indent="-457200" algn="just">
              <a:buFont typeface="Calibri" pitchFamily="34" charset="0"/>
              <a:buAutoNum type="romanLcPeriod"/>
            </a:pPr>
            <a:r>
              <a:rPr lang="it-IT" altLang="it-IT" sz="2000">
                <a:solidFill>
                  <a:schemeClr val="bg1"/>
                </a:solidFill>
              </a:rPr>
              <a:t>l’assunzione (o la trasformazione a tempo indeterminato del rapporto a termine) realizzi un </a:t>
            </a:r>
            <a:r>
              <a:rPr lang="it-IT" altLang="it-IT" sz="2000" b="1">
                <a:solidFill>
                  <a:schemeClr val="bg1"/>
                </a:solidFill>
              </a:rPr>
              <a:t>incremento occupazionale netto </a:t>
            </a:r>
            <a:r>
              <a:rPr lang="it-IT" altLang="it-IT" sz="2000">
                <a:solidFill>
                  <a:schemeClr val="bg1"/>
                </a:solidFill>
              </a:rPr>
              <a:t>(ULA), rispetto alla media dei 12 mesi precedenti;</a:t>
            </a:r>
          </a:p>
          <a:p>
            <a:pPr marL="457200" indent="-457200" algn="just">
              <a:buFont typeface="Calibri" pitchFamily="34" charset="0"/>
              <a:buAutoNum type="romanLcPeriod"/>
            </a:pPr>
            <a:r>
              <a:rPr lang="it-IT" altLang="it-IT" sz="2000">
                <a:solidFill>
                  <a:schemeClr val="bg1"/>
                </a:solidFill>
              </a:rPr>
              <a:t>in caso di </a:t>
            </a:r>
            <a:r>
              <a:rPr lang="it-IT" altLang="it-IT" sz="2000" b="1">
                <a:solidFill>
                  <a:schemeClr val="bg1"/>
                </a:solidFill>
              </a:rPr>
              <a:t>lavoratore tra 25 e 29 anni di età</a:t>
            </a:r>
            <a:r>
              <a:rPr lang="it-IT" altLang="it-IT" sz="2000">
                <a:solidFill>
                  <a:schemeClr val="bg1"/>
                </a:solidFill>
              </a:rPr>
              <a:t>, oltre all’</a:t>
            </a:r>
            <a:r>
              <a:rPr lang="it-IT" altLang="it-IT" sz="2000" b="1">
                <a:solidFill>
                  <a:schemeClr val="bg1"/>
                </a:solidFill>
              </a:rPr>
              <a:t>incremento occupazionale netto</a:t>
            </a:r>
            <a:r>
              <a:rPr lang="it-IT" altLang="it-IT" sz="2000">
                <a:solidFill>
                  <a:schemeClr val="bg1"/>
                </a:solidFill>
              </a:rPr>
              <a:t>, ricorra </a:t>
            </a:r>
            <a:r>
              <a:rPr lang="it-IT" altLang="it-IT" sz="2000" b="1">
                <a:solidFill>
                  <a:schemeClr val="bg1"/>
                </a:solidFill>
              </a:rPr>
              <a:t>almeno una delle seguenti condizioni</a:t>
            </a:r>
            <a:r>
              <a:rPr lang="it-IT" altLang="it-IT" sz="2000">
                <a:solidFill>
                  <a:schemeClr val="bg1"/>
                </a:solidFill>
              </a:rPr>
              <a:t>:</a:t>
            </a:r>
          </a:p>
          <a:p>
            <a:pPr marL="800100" lvl="1" indent="-342900" algn="just">
              <a:buFont typeface="Courier New" pitchFamily="49" charset="0"/>
              <a:buChar char="o"/>
            </a:pPr>
            <a:r>
              <a:rPr lang="it-IT" altLang="it-IT" sz="2000">
                <a:solidFill>
                  <a:schemeClr val="bg1"/>
                </a:solidFill>
              </a:rPr>
              <a:t>il lavoratore sia privo di impiego regolarmente retribuito da almeno 6 mesi;</a:t>
            </a:r>
          </a:p>
          <a:p>
            <a:pPr marL="800100" lvl="1" indent="-342900" algn="just">
              <a:buFont typeface="Courier New" pitchFamily="49" charset="0"/>
              <a:buChar char="o"/>
            </a:pPr>
            <a:r>
              <a:rPr lang="it-IT" altLang="it-IT" sz="2000">
                <a:solidFill>
                  <a:schemeClr val="bg1"/>
                </a:solidFill>
              </a:rPr>
              <a:t>il lavoratore non sia in possesso di un diploma di istruzione secondaria di secondo grado, o di una qualifica o diploma di istruzione e formazione professionale;</a:t>
            </a:r>
          </a:p>
        </p:txBody>
      </p:sp>
      <p:pic>
        <p:nvPicPr>
          <p:cNvPr id="405508"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653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2913" y="2952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6531"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6"/>
            </a:pPr>
            <a:r>
              <a:rPr lang="it-IT" altLang="it-IT" sz="2400" b="1" i="1">
                <a:solidFill>
                  <a:srgbClr val="0070C0"/>
                </a:solidFill>
                <a:cs typeface="Tahoma" pitchFamily="34" charset="0"/>
              </a:rPr>
              <a:t>Compatibilità con la normativa europea in materia di aiuti di stato</a:t>
            </a:r>
          </a:p>
          <a:p>
            <a:pPr marL="457200" indent="-457200" algn="just" eaLnBrk="1" hangingPunct="1"/>
            <a:endParaRPr lang="it-IT" altLang="it-IT" sz="2000" b="1" i="1">
              <a:solidFill>
                <a:schemeClr val="bg1"/>
              </a:solidFill>
              <a:cs typeface="Tahoma" pitchFamily="34" charset="0"/>
            </a:endParaRPr>
          </a:p>
          <a:p>
            <a:pPr marL="800100" lvl="1" indent="-342900" algn="just">
              <a:buFont typeface="Courier New" pitchFamily="49" charset="0"/>
              <a:buChar char="o"/>
            </a:pPr>
            <a:r>
              <a:rPr lang="it-IT" altLang="it-IT" sz="2000">
                <a:solidFill>
                  <a:schemeClr val="bg1"/>
                </a:solidFill>
              </a:rPr>
              <a:t>il lavoratore abbia completato la formazione a tempo pieno da non più di due anni e non abbia ancora trovato il primo impiego regolarmente retribuito;</a:t>
            </a:r>
          </a:p>
          <a:p>
            <a:pPr marL="800100" lvl="1" indent="-342900" algn="just">
              <a:buFont typeface="Courier New" pitchFamily="49" charset="0"/>
              <a:buChar char="o"/>
            </a:pPr>
            <a:r>
              <a:rPr lang="it-IT" altLang="it-IT" sz="2000">
                <a:solidFill>
                  <a:schemeClr val="bg1"/>
                </a:solidFill>
              </a:rPr>
              <a:t>il lavoratore sia occupato in professioni o settori caratterizzati da un tasso di disparità uomo-donna che supera almeno del 25% la disparità media uomo -donna in tutti i settori economici </a:t>
            </a:r>
          </a:p>
          <a:p>
            <a:pPr marL="800100" lvl="1" indent="-342900" algn="just">
              <a:buFont typeface="Courier New" pitchFamily="49" charset="0"/>
              <a:buChar char="o"/>
            </a:pPr>
            <a:r>
              <a:rPr lang="it-IT" altLang="it-IT" sz="2000">
                <a:solidFill>
                  <a:schemeClr val="bg1"/>
                </a:solidFill>
              </a:rPr>
              <a:t>il lavoratore sia occupato in settori economici in cui sia riscontrato il citato differenziale pari ad almeno il 25%.</a:t>
            </a:r>
          </a:p>
          <a:p>
            <a:pPr marL="800100" lvl="1" indent="-342900" algn="just">
              <a:buFont typeface="Courier New" pitchFamily="49" charset="0"/>
              <a:buChar char="o"/>
            </a:pPr>
            <a:endParaRPr lang="it-IT" altLang="it-IT" sz="2000">
              <a:solidFill>
                <a:schemeClr val="bg1"/>
              </a:solidFill>
            </a:endParaRPr>
          </a:p>
          <a:p>
            <a:pPr marL="457200" indent="-457200" algn="just"/>
            <a:r>
              <a:rPr lang="it-IT" altLang="it-IT" sz="2000">
                <a:solidFill>
                  <a:schemeClr val="bg1"/>
                </a:solidFill>
              </a:rPr>
              <a:t> </a:t>
            </a:r>
          </a:p>
          <a:p>
            <a:pPr marL="457200" indent="-457200" algn="just"/>
            <a:endParaRPr lang="it-IT" altLang="it-IT" sz="2000">
              <a:solidFill>
                <a:schemeClr val="bg1"/>
              </a:solidFill>
            </a:endParaRPr>
          </a:p>
        </p:txBody>
      </p:sp>
      <p:pic>
        <p:nvPicPr>
          <p:cNvPr id="40653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755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7555"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6"/>
            </a:pPr>
            <a:r>
              <a:rPr lang="it-IT" altLang="it-IT" sz="2400" b="1" i="1">
                <a:solidFill>
                  <a:srgbClr val="0070C0"/>
                </a:solidFill>
                <a:cs typeface="Tahoma" pitchFamily="34" charset="0"/>
              </a:rPr>
              <a:t>Compatibilità con la normativa europea in materia di aiuti di stato</a:t>
            </a:r>
          </a:p>
          <a:p>
            <a:pPr marL="0" lvl="1" algn="just"/>
            <a:endParaRPr lang="it-IT" altLang="it-IT" sz="2000" b="1" i="1">
              <a:solidFill>
                <a:schemeClr val="bg1"/>
              </a:solidFill>
              <a:cs typeface="Tahoma" pitchFamily="34" charset="0"/>
            </a:endParaRPr>
          </a:p>
          <a:p>
            <a:pPr marL="0" lvl="1" algn="just"/>
            <a:r>
              <a:rPr lang="it-IT" altLang="it-IT" sz="2000" b="1">
                <a:solidFill>
                  <a:schemeClr val="bg1"/>
                </a:solidFill>
              </a:rPr>
              <a:t>Incremento occupazionale netto</a:t>
            </a:r>
            <a:endParaRPr lang="it-IT" altLang="it-IT" sz="2000">
              <a:solidFill>
                <a:schemeClr val="bg1"/>
              </a:solidFill>
            </a:endParaRPr>
          </a:p>
          <a:p>
            <a:pPr marL="457200" indent="-457200" algn="just"/>
            <a:r>
              <a:rPr lang="it-IT" altLang="it-IT" sz="2000">
                <a:solidFill>
                  <a:schemeClr val="bg1"/>
                </a:solidFill>
              </a:rPr>
              <a:t>Ai fini della determinazione dell’incremento occupazionale il numero dei dipendenti è calcolato in Unità di Lavoro Annuo (U.L.A.), secondo il criterio convenzionale proprio del diritto comunitario. </a:t>
            </a:r>
          </a:p>
          <a:p>
            <a:pPr marL="457200" indent="-457200" algn="just"/>
            <a:r>
              <a:rPr lang="it-IT" altLang="it-IT" sz="2000">
                <a:solidFill>
                  <a:schemeClr val="bg1"/>
                </a:solidFill>
              </a:rPr>
              <a:t>Ai sensi dell’articolo 2, paragrafo 32, del Regolamento (UE) n. 651/2014, l’incremento occupazionale netto deve intendersi come “</a:t>
            </a:r>
            <a:r>
              <a:rPr lang="it-IT" altLang="it-IT" sz="2000" i="1">
                <a:solidFill>
                  <a:schemeClr val="bg1"/>
                </a:solidFill>
              </a:rPr>
              <a:t>l’aumento netto del numero di dipendenti dello stabilimento rispetto alla media relativa ad un periodo di riferimento; i posti di lavoro soppressi in tale periodo devono essere dedotti e il numero di lavoratori occupati a tempo pieno, a tempo parziale o stagionalmente va calcolato considerando le frazioni di unità di lavoro-anno</a:t>
            </a:r>
            <a:r>
              <a:rPr lang="it-IT" altLang="it-IT" sz="2000">
                <a:solidFill>
                  <a:schemeClr val="bg1"/>
                </a:solidFill>
              </a:rPr>
              <a:t>”. </a:t>
            </a:r>
          </a:p>
          <a:p>
            <a:pPr marL="457200" indent="-457200" algn="just"/>
            <a:r>
              <a:rPr lang="it-IT" altLang="it-IT" sz="2000">
                <a:solidFill>
                  <a:schemeClr val="bg1"/>
                </a:solidFill>
              </a:rPr>
              <a:t> </a:t>
            </a:r>
          </a:p>
        </p:txBody>
      </p:sp>
      <p:pic>
        <p:nvPicPr>
          <p:cNvPr id="40755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857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8579" name="Sottotitolo 2"/>
          <p:cNvSpPr>
            <a:spLocks noGrp="1"/>
          </p:cNvSpPr>
          <p:nvPr>
            <p:ph type="subTitle" idx="1"/>
          </p:nvPr>
        </p:nvSpPr>
        <p:spPr>
          <a:xfrm>
            <a:off x="442913" y="1412776"/>
            <a:ext cx="8296275" cy="5329337"/>
          </a:xfrm>
        </p:spPr>
        <p:txBody>
          <a:bodyPr/>
          <a:lstStyle/>
          <a:p>
            <a:pPr marL="457200" indent="-457200" eaLnBrk="1" hangingPunct="1">
              <a:buFont typeface="Calibri" pitchFamily="34" charset="0"/>
              <a:buAutoNum type="arabicPeriod" startAt="6"/>
            </a:pPr>
            <a:r>
              <a:rPr lang="it-IT" altLang="it-IT" sz="2400" b="1" i="1">
                <a:solidFill>
                  <a:srgbClr val="0070C0"/>
                </a:solidFill>
                <a:cs typeface="Tahoma" pitchFamily="34" charset="0"/>
              </a:rPr>
              <a:t>Compatibilità con la normativa europea in materia di aiuti di stato</a:t>
            </a:r>
            <a:endParaRPr lang="it-IT" altLang="it-IT" sz="2000">
              <a:solidFill>
                <a:schemeClr val="bg1"/>
              </a:solidFill>
            </a:endParaRPr>
          </a:p>
          <a:p>
            <a:pPr marL="457200" indent="-457200" algn="just"/>
            <a:r>
              <a:rPr lang="it-IT" altLang="it-IT" sz="2000">
                <a:solidFill>
                  <a:schemeClr val="bg1"/>
                </a:solidFill>
              </a:rPr>
              <a:t>Come chiarito dalla giurisprudenza comunitaria (cfr. Corte di Giustizia UE, Sezione II, sentenza 2 aprile 2009, n. C-415/07), nell’operare la valutazione dell’incremento dell’occupazione “</a:t>
            </a:r>
            <a:r>
              <a:rPr lang="it-IT" altLang="it-IT" sz="2000" i="1">
                <a:solidFill>
                  <a:schemeClr val="bg1"/>
                </a:solidFill>
              </a:rPr>
              <a:t>si deve porre a raffronto il numero medio di unità lavoro – anno dell’anno precedente all’assunzione con il numero medio di unità lavoro - anno dell’anno successivo all’assunzione”. </a:t>
            </a:r>
            <a:endParaRPr lang="it-IT" altLang="it-IT" sz="2000">
              <a:solidFill>
                <a:schemeClr val="bg1"/>
              </a:solidFill>
            </a:endParaRPr>
          </a:p>
          <a:p>
            <a:pPr marL="457200" indent="-457200" algn="just"/>
            <a:r>
              <a:rPr lang="it-IT" altLang="it-IT" sz="2000">
                <a:solidFill>
                  <a:schemeClr val="bg1"/>
                </a:solidFill>
              </a:rPr>
              <a:t>Il principio espresso dalla sentenza della Corte di Giustizia sopra citata, come già chiarito nell’interpello n. 34/2014 del Ministero del Lavoro e delle Politiche Sociali, deve essere inteso nel senso che l’impresa deve verificare l’effettiva forza lavoro presente nei dodici mesi successivi all’assunzione agevolata e non una occupazione “stimata”. Pertanto, l’incremento occupazionale dei dodici mesi successivi va verificato tenendo in considerazione l’effettiva forza occupazionale media al termine del periodo dei dodici mesi e non la forza lavoro “stimata” al momento dell’assunzione. </a:t>
            </a:r>
          </a:p>
        </p:txBody>
      </p:sp>
      <p:pic>
        <p:nvPicPr>
          <p:cNvPr id="408580"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0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03"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6"/>
            </a:pPr>
            <a:r>
              <a:rPr lang="it-IT" altLang="it-IT" sz="2400" b="1" i="1">
                <a:solidFill>
                  <a:srgbClr val="0070C0"/>
                </a:solidFill>
                <a:cs typeface="Tahoma" pitchFamily="34" charset="0"/>
              </a:rPr>
              <a:t>Compatibilità con la normativa europea in materia di aiuti di stato</a:t>
            </a:r>
          </a:p>
          <a:p>
            <a:pPr marL="457200" indent="-457200" eaLnBrk="1" hangingPunct="1">
              <a:buFont typeface="Calibri" pitchFamily="34" charset="0"/>
              <a:buAutoNum type="arabicPeriod" startAt="6"/>
            </a:pPr>
            <a:endParaRPr lang="it-IT" altLang="it-IT" sz="2000">
              <a:solidFill>
                <a:schemeClr val="bg1"/>
              </a:solidFill>
            </a:endParaRPr>
          </a:p>
          <a:p>
            <a:pPr marL="457200" indent="-457200" algn="just"/>
            <a:r>
              <a:rPr lang="it-IT" altLang="it-IT" sz="2000">
                <a:solidFill>
                  <a:schemeClr val="bg1"/>
                </a:solidFill>
              </a:rPr>
              <a:t>Per tale motivo, qualora al termine dell’anno successivo all’assunzione si riscontri un incremento occupazionale netto in termini di U.L.A., le quote mensili di incentivo eventualmente già godute si “consolidano”; in caso contrario, l’incentivo non può essere legittimamente riconosciuto e il datore di lavoro è tenuto alla restituzione delle singole quote di incentivo eventualmente già godute in mancanza del rispetto del requisito richiesto mediante le procedure di regolarizzazione. </a:t>
            </a:r>
          </a:p>
          <a:p>
            <a:pPr marL="457200" indent="-457200" algn="just"/>
            <a:endParaRPr lang="it-IT" altLang="it-IT" sz="2000">
              <a:solidFill>
                <a:schemeClr val="bg1"/>
              </a:solidFill>
            </a:endParaRPr>
          </a:p>
          <a:p>
            <a:pPr marL="457200" indent="-457200" algn="just"/>
            <a:r>
              <a:rPr lang="it-IT" altLang="it-IT" sz="2000">
                <a:solidFill>
                  <a:schemeClr val="bg1"/>
                </a:solidFill>
              </a:rPr>
              <a:t> </a:t>
            </a:r>
          </a:p>
        </p:txBody>
      </p:sp>
      <p:pic>
        <p:nvPicPr>
          <p:cNvPr id="409604"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62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627"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6"/>
            </a:pPr>
            <a:r>
              <a:rPr lang="it-IT" altLang="it-IT" sz="2400" b="1" i="1">
                <a:solidFill>
                  <a:srgbClr val="0070C0"/>
                </a:solidFill>
                <a:cs typeface="Tahoma" pitchFamily="34" charset="0"/>
              </a:rPr>
              <a:t>Compatibilità con la normativa europea in materia di aiuti di stato</a:t>
            </a:r>
          </a:p>
          <a:p>
            <a:pPr marL="457200" indent="-457200" algn="just"/>
            <a:endParaRPr lang="it-IT" altLang="it-IT" sz="2000">
              <a:solidFill>
                <a:schemeClr val="bg1"/>
              </a:solidFill>
            </a:endParaRPr>
          </a:p>
          <a:p>
            <a:pPr marL="457200" indent="-457200" algn="just"/>
            <a:r>
              <a:rPr lang="it-IT" altLang="it-IT" sz="2000">
                <a:solidFill>
                  <a:schemeClr val="bg1"/>
                </a:solidFill>
              </a:rPr>
              <a:t>Si precisa, sul punto, che l’agevolazione in argomento, in forza del disposto dell’articolo 32, del  Regolamento (UE) n. 651/2014, è comunque applicabile qualora l’incremento occupazionale netto non si realizzi in quanto il posto o i posti di lavoro precedentemente occupato/occupati si sia/siano reso/resi vacante/vacanti a seguito di: </a:t>
            </a:r>
          </a:p>
          <a:p>
            <a:pPr marL="457200" indent="-457200" algn="just"/>
            <a:r>
              <a:rPr lang="it-IT" altLang="it-IT" sz="2000">
                <a:solidFill>
                  <a:schemeClr val="bg1"/>
                </a:solidFill>
              </a:rPr>
              <a:t>-  dimissioni volontarie; </a:t>
            </a:r>
          </a:p>
          <a:p>
            <a:pPr marL="457200" indent="-457200" algn="just"/>
            <a:r>
              <a:rPr lang="it-IT" altLang="it-IT" sz="2000">
                <a:solidFill>
                  <a:schemeClr val="bg1"/>
                </a:solidFill>
              </a:rPr>
              <a:t>-  invalidità; </a:t>
            </a:r>
          </a:p>
          <a:p>
            <a:pPr marL="457200" indent="-457200" algn="just"/>
            <a:r>
              <a:rPr lang="it-IT" altLang="it-IT" sz="2000">
                <a:solidFill>
                  <a:schemeClr val="bg1"/>
                </a:solidFill>
              </a:rPr>
              <a:t>-  pensionamento per raggiunti limiti d’età`; </a:t>
            </a:r>
          </a:p>
          <a:p>
            <a:pPr marL="457200" indent="-457200" algn="just"/>
            <a:r>
              <a:rPr lang="it-IT" altLang="it-IT" sz="2000">
                <a:solidFill>
                  <a:schemeClr val="bg1"/>
                </a:solidFill>
              </a:rPr>
              <a:t>-  riduzione volontaria dell’orario di lavoro; </a:t>
            </a:r>
          </a:p>
          <a:p>
            <a:pPr marL="457200" indent="-457200" algn="just"/>
            <a:r>
              <a:rPr lang="it-IT" altLang="it-IT" sz="2000">
                <a:solidFill>
                  <a:schemeClr val="bg1"/>
                </a:solidFill>
              </a:rPr>
              <a:t>-  licenziamento per giusta causa. </a:t>
            </a:r>
          </a:p>
        </p:txBody>
      </p:sp>
      <p:pic>
        <p:nvPicPr>
          <p:cNvPr id="410628"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165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651"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6"/>
            </a:pPr>
            <a:r>
              <a:rPr lang="it-IT" altLang="it-IT" sz="2400" b="1" i="1">
                <a:solidFill>
                  <a:srgbClr val="0070C0"/>
                </a:solidFill>
                <a:cs typeface="Tahoma" pitchFamily="34" charset="0"/>
              </a:rPr>
              <a:t>Compatibilità con la normativa europea in materia di aiuti di stato</a:t>
            </a:r>
          </a:p>
          <a:p>
            <a:pPr marL="457200" indent="-457200" algn="just"/>
            <a:endParaRPr lang="it-IT" altLang="it-IT" sz="2000">
              <a:solidFill>
                <a:schemeClr val="bg1"/>
              </a:solidFill>
            </a:endParaRPr>
          </a:p>
          <a:p>
            <a:pPr marL="457200" indent="-457200" algn="just"/>
            <a:r>
              <a:rPr lang="it-IT" altLang="it-IT" sz="2000">
                <a:solidFill>
                  <a:schemeClr val="bg1"/>
                </a:solidFill>
              </a:rPr>
              <a:t>Come espressamente previsto dall’articolo 31, comma 1, lettera f) del d.lgs. n. 150/2015 e ribadito all’articolo 7, comma 3, del decreto direttoriale n. 3/2018, il calcolo della forza lavoro mediamente occupata deve essere effettuato per ogni mese, avuto riguardo alla nozione di “impresa unica” di cui all’articolo 2, paragrafo 2, del Regolamento (UE) n. 1408/2013 del 18 dicembre 2013. </a:t>
            </a:r>
          </a:p>
          <a:p>
            <a:pPr marL="457200" indent="-457200" algn="just"/>
            <a:r>
              <a:rPr lang="it-IT" altLang="it-IT" sz="2000">
                <a:solidFill>
                  <a:schemeClr val="bg1"/>
                </a:solidFill>
              </a:rPr>
              <a:t>L’incremento deve, pertanto, essere valutato in relazione all’intera organizzazione del datore di lavoro e non rispetto alla singola unità produttiva presso cui si svolge la prestazione di lavoro. </a:t>
            </a:r>
          </a:p>
          <a:p>
            <a:pPr marL="457200" indent="-457200" algn="just"/>
            <a:r>
              <a:rPr lang="it-IT" altLang="it-IT" sz="2000">
                <a:solidFill>
                  <a:schemeClr val="bg1"/>
                </a:solidFill>
              </a:rPr>
              <a:t>  </a:t>
            </a:r>
          </a:p>
        </p:txBody>
      </p:sp>
      <p:pic>
        <p:nvPicPr>
          <p:cNvPr id="41165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267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2675"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6"/>
            </a:pPr>
            <a:r>
              <a:rPr lang="it-IT" altLang="it-IT" sz="2400" b="1" i="1">
                <a:solidFill>
                  <a:srgbClr val="0070C0"/>
                </a:solidFill>
                <a:cs typeface="Tahoma" pitchFamily="34" charset="0"/>
              </a:rPr>
              <a:t>Compatibilità con la normativa europea in materia di aiuti di stato</a:t>
            </a:r>
          </a:p>
          <a:p>
            <a:pPr marL="457200" indent="-457200" algn="just"/>
            <a:endParaRPr lang="it-IT" altLang="it-IT" sz="2000">
              <a:solidFill>
                <a:schemeClr val="bg1"/>
              </a:solidFill>
            </a:endParaRPr>
          </a:p>
          <a:p>
            <a:pPr marL="457200" indent="-457200" algn="just"/>
            <a:r>
              <a:rPr lang="it-IT" altLang="it-IT" sz="2000">
                <a:solidFill>
                  <a:schemeClr val="bg1"/>
                </a:solidFill>
              </a:rPr>
              <a:t>Per la valutazione dell’incremento occupazionale è necessario considerare le varie tipologie di lavoratori a tempo determinato e indeterminato, escludendo, ovviamente, le prestazioni di lavoro cosiddetto occasionale di cui all’articolo 54</a:t>
            </a:r>
            <a:r>
              <a:rPr lang="it-IT" altLang="it-IT" sz="2000" i="1">
                <a:solidFill>
                  <a:schemeClr val="bg1"/>
                </a:solidFill>
              </a:rPr>
              <a:t>-bis </a:t>
            </a:r>
            <a:r>
              <a:rPr lang="it-IT" altLang="it-IT" sz="2000">
                <a:solidFill>
                  <a:schemeClr val="bg1"/>
                </a:solidFill>
              </a:rPr>
              <a:t>del d.l. n. 50/2017. </a:t>
            </a:r>
          </a:p>
          <a:p>
            <a:pPr marL="457200" indent="-457200" algn="just"/>
            <a:r>
              <a:rPr lang="it-IT" altLang="it-IT" sz="2000">
                <a:solidFill>
                  <a:schemeClr val="bg1"/>
                </a:solidFill>
              </a:rPr>
              <a:t>Il lavoratore assunto - o utilizzato mediante somministrazione - in sostituzione di un lavoratore assente non deve essere computato nella base di calcolo, mentre va computato il lavoratore sostituito. </a:t>
            </a:r>
          </a:p>
          <a:p>
            <a:pPr marL="457200" indent="-457200" algn="just"/>
            <a:r>
              <a:rPr lang="it-IT" altLang="it-IT" sz="2000">
                <a:solidFill>
                  <a:schemeClr val="bg1"/>
                </a:solidFill>
              </a:rPr>
              <a:t> </a:t>
            </a:r>
          </a:p>
        </p:txBody>
      </p:sp>
      <p:pic>
        <p:nvPicPr>
          <p:cNvPr id="41267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369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3699"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6"/>
            </a:pPr>
            <a:r>
              <a:rPr lang="it-IT" altLang="it-IT" sz="2400" b="1" i="1">
                <a:solidFill>
                  <a:srgbClr val="0070C0"/>
                </a:solidFill>
                <a:cs typeface="Tahoma" pitchFamily="34" charset="0"/>
              </a:rPr>
              <a:t>Compatibilità con la normativa europea in materia di aiuti di stato</a:t>
            </a:r>
          </a:p>
          <a:p>
            <a:pPr marL="457200" indent="-457200" algn="just"/>
            <a:endParaRPr lang="it-IT" altLang="it-IT" sz="2000">
              <a:solidFill>
                <a:schemeClr val="bg1"/>
              </a:solidFill>
            </a:endParaRPr>
          </a:p>
          <a:p>
            <a:pPr marL="457200" indent="-457200" algn="just"/>
            <a:r>
              <a:rPr lang="it-IT" altLang="it-IT" sz="2000">
                <a:solidFill>
                  <a:schemeClr val="bg1"/>
                </a:solidFill>
              </a:rPr>
              <a:t> </a:t>
            </a:r>
          </a:p>
          <a:p>
            <a:pPr marL="457200" indent="-457200" algn="just"/>
            <a:r>
              <a:rPr lang="it-IT" altLang="it-IT" sz="2000">
                <a:solidFill>
                  <a:schemeClr val="bg1"/>
                </a:solidFill>
              </a:rPr>
              <a:t>Il rispetto dell’eventuale requisito dell’incremento occupazionale – che, si ribadisce, è richiesto solo nelle ipotesi in cui si intende godere dell’incentivo oltre i limiti degli aiuti </a:t>
            </a:r>
            <a:r>
              <a:rPr lang="it-IT" altLang="it-IT" sz="2000" i="1">
                <a:solidFill>
                  <a:schemeClr val="bg1"/>
                </a:solidFill>
              </a:rPr>
              <a:t>de minimis </a:t>
            </a:r>
            <a:r>
              <a:rPr lang="it-IT" altLang="it-IT" sz="2000">
                <a:solidFill>
                  <a:schemeClr val="bg1"/>
                </a:solidFill>
              </a:rPr>
              <a:t>- deve essere verificato in concreto, in relazione a ogni singola assunzione per la quale s’intende fruire dell’incentivo. </a:t>
            </a:r>
          </a:p>
          <a:p>
            <a:pPr marL="457200" indent="-457200" algn="just"/>
            <a:r>
              <a:rPr lang="it-IT" altLang="it-IT" sz="2000">
                <a:solidFill>
                  <a:schemeClr val="bg1"/>
                </a:solidFill>
              </a:rPr>
              <a:t>Il venir meno dell’incremento fa perdere il beneficio per il mese di calendario di riferimento; l’eventuale ripristino dell’incremento per i mesi successivi consente, invece, la fruizione del beneficio dal mese di ripristino fino alla sua originaria scadenza, ma non consente di recuperare il beneficio perso. </a:t>
            </a:r>
          </a:p>
        </p:txBody>
      </p:sp>
      <p:pic>
        <p:nvPicPr>
          <p:cNvPr id="413700"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47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4723"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7"/>
            </a:pPr>
            <a:r>
              <a:rPr lang="it-IT" altLang="it-IT" sz="2400" b="1" i="1">
                <a:solidFill>
                  <a:schemeClr val="bg1"/>
                </a:solidFill>
                <a:cs typeface="Tahoma" pitchFamily="34" charset="0"/>
              </a:rPr>
              <a:t>Coordinamento con altri incentivi</a:t>
            </a:r>
          </a:p>
          <a:p>
            <a:pPr marL="457200" indent="-457200" algn="just"/>
            <a:endParaRPr lang="it-IT" altLang="it-IT" sz="2000">
              <a:solidFill>
                <a:schemeClr val="bg1"/>
              </a:solidFill>
            </a:endParaRPr>
          </a:p>
          <a:p>
            <a:pPr marL="457200" indent="-457200" algn="just"/>
            <a:r>
              <a:rPr lang="it-IT" altLang="it-IT" sz="2000">
                <a:solidFill>
                  <a:schemeClr val="bg1"/>
                </a:solidFill>
              </a:rPr>
              <a:t>L’articolo 8 del decreto direttoriale n. 3/2018 prevede la possibilità di cumulare l’incentivo Occupazione NEET con l’incentivo strutturale all’occupazione giovanile stabile introdotto dalla legge n. 205/2017 (legge di bilancio 2018).  </a:t>
            </a:r>
          </a:p>
          <a:p>
            <a:pPr marL="457200" indent="-457200" algn="just"/>
            <a:endParaRPr lang="it-IT" altLang="it-IT" sz="2000">
              <a:solidFill>
                <a:schemeClr val="bg1"/>
              </a:solidFill>
            </a:endParaRPr>
          </a:p>
          <a:p>
            <a:pPr marL="457200" indent="-457200" algn="just"/>
            <a:r>
              <a:rPr lang="it-IT" altLang="it-IT" sz="2000">
                <a:solidFill>
                  <a:schemeClr val="bg1"/>
                </a:solidFill>
              </a:rPr>
              <a:t>Al  riguardo l’INPS precisa che non osta al cumulo con  la suddetta misura il disposto di cui all’articolo 1, comma 114, della legge n. 205/2017, che prevede la non cumulabilità “</a:t>
            </a:r>
            <a:r>
              <a:rPr lang="it-IT" altLang="it-IT" sz="2000" i="1">
                <a:solidFill>
                  <a:schemeClr val="bg1"/>
                </a:solidFill>
              </a:rPr>
              <a:t>con altri esoneri o riduzioni delle  aliquote  di  finanziamento  previsti dalla normativa vigente, limitatamente al periodo di applicazione degli stessi</a:t>
            </a:r>
            <a:r>
              <a:rPr lang="it-IT" altLang="it-IT" sz="2000">
                <a:solidFill>
                  <a:schemeClr val="bg1"/>
                </a:solidFill>
              </a:rPr>
              <a:t>”. </a:t>
            </a:r>
            <a:r>
              <a:rPr lang="it-IT" altLang="it-IT" sz="2000" u="sng">
                <a:solidFill>
                  <a:schemeClr val="bg1"/>
                </a:solidFill>
              </a:rPr>
              <a:t>Tale disposto, infatti, si applica agli strumenti previgenti e non  a quelli introdotti successivamente  alla sua entrata in vigore.</a:t>
            </a:r>
          </a:p>
        </p:txBody>
      </p:sp>
      <p:pic>
        <p:nvPicPr>
          <p:cNvPr id="414724"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reccia giù 1"/>
          <p:cNvSpPr/>
          <p:nvPr/>
        </p:nvSpPr>
        <p:spPr>
          <a:xfrm>
            <a:off x="4060825" y="3725863"/>
            <a:ext cx="484188" cy="5762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defRPr/>
            </a:pPr>
            <a:endParaRPr lang="it-IT" altLang="it-IT" sz="1800">
              <a:solidFill>
                <a:srgbClr val="FFFFFF"/>
              </a:solidFill>
              <a:cs typeface="Arial" pitchFamily="34" charset="0"/>
            </a:endParaRPr>
          </a:p>
        </p:txBody>
      </p:sp>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574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5747"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7"/>
            </a:pPr>
            <a:r>
              <a:rPr lang="it-IT" altLang="it-IT" sz="2400" b="1" i="1">
                <a:solidFill>
                  <a:srgbClr val="0070C0"/>
                </a:solidFill>
                <a:cs typeface="Tahoma" pitchFamily="34" charset="0"/>
              </a:rPr>
              <a:t>Coordinamento con altri incentivi</a:t>
            </a:r>
          </a:p>
          <a:p>
            <a:pPr marL="457200" indent="-457200" algn="just"/>
            <a:endParaRPr lang="it-IT" altLang="it-IT" sz="2000">
              <a:solidFill>
                <a:schemeClr val="bg1"/>
              </a:solidFill>
            </a:endParaRPr>
          </a:p>
          <a:p>
            <a:pPr marL="457200" indent="-457200" algn="just"/>
            <a:r>
              <a:rPr lang="it-IT" altLang="it-IT" sz="2000">
                <a:solidFill>
                  <a:schemeClr val="bg1"/>
                </a:solidFill>
              </a:rPr>
              <a:t>L’INPS, nella Circolare n. 54/2019, indica che, nell’ipotesi di cumulo tra l’incentivo strutturale e l’incentivo Occupazione NEET, la soglia massima annuale di esonero della contribuzione datoriale per quest’ultimo incentivo è pari a 5.060 euro (8.060 euro totali per l’incentivo Occupazione NEET, cui va sottratto l’importo massimo riconoscibile di 3.000 euro per l’esonero previsto dalla Legge di Bilancio 2018), per un ammontare massimo, riparametrato su base mensile, pari ad 421,66 euro (euro 5.060,00/12) e, per rapporti di lavoro instaurati ovvero risolti nel corso del mese, per un importo massimo di 13,60 euro (euro 421,66/31) per ogni giorno di fruizione dell’esonero contributivo.</a:t>
            </a:r>
          </a:p>
        </p:txBody>
      </p:sp>
      <p:pic>
        <p:nvPicPr>
          <p:cNvPr id="415748"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677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6771"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7"/>
            </a:pPr>
            <a:r>
              <a:rPr lang="it-IT" altLang="it-IT" sz="2400" b="1" i="1">
                <a:solidFill>
                  <a:srgbClr val="0070C0"/>
                </a:solidFill>
                <a:cs typeface="Tahoma" pitchFamily="34" charset="0"/>
              </a:rPr>
              <a:t>Coordinamento con altri incentivi</a:t>
            </a:r>
          </a:p>
          <a:p>
            <a:pPr marL="457200" indent="-457200" algn="just"/>
            <a:endParaRPr lang="it-IT" altLang="it-IT" sz="2000">
              <a:solidFill>
                <a:schemeClr val="bg1"/>
              </a:solidFill>
            </a:endParaRPr>
          </a:p>
          <a:p>
            <a:pPr marL="457200" indent="-457200" algn="just"/>
            <a:r>
              <a:rPr lang="it-IT" altLang="it-IT" sz="2000">
                <a:solidFill>
                  <a:schemeClr val="bg1"/>
                </a:solidFill>
              </a:rPr>
              <a:t>Pertanto, qualora per un datore di lavoro assuma un lavoratore che rispetta i requisiti sia per l’accesso all’incentivo strutturale all’occupazione giovanile stabile che dell’incentivo Occupazione NEET, per i primi 12 mesi dall’assunzione, questi potrà godere di un incentivo pari a:</a:t>
            </a:r>
          </a:p>
          <a:p>
            <a:pPr marL="457200" indent="-457200" algn="just">
              <a:buFont typeface="Arial" charset="0"/>
              <a:buChar char="•"/>
            </a:pPr>
            <a:r>
              <a:rPr lang="it-IT" altLang="it-IT" sz="2000">
                <a:solidFill>
                  <a:schemeClr val="bg1"/>
                </a:solidFill>
              </a:rPr>
              <a:t>il 50% dei contributi previdenziali esonerabili, fino ad un massimo di 250,00 euro al mese, con riferimento all’incentivo strutturale all’occupazione giovanile stabile, a cui va sommato</a:t>
            </a:r>
          </a:p>
          <a:p>
            <a:pPr marL="457200" indent="-457200" algn="just">
              <a:buFont typeface="Arial" charset="0"/>
              <a:buChar char="•"/>
            </a:pPr>
            <a:r>
              <a:rPr lang="it-IT" altLang="it-IT" sz="2000">
                <a:solidFill>
                  <a:schemeClr val="bg1"/>
                </a:solidFill>
              </a:rPr>
              <a:t>un ulteriore importo in relazione all’incentivo Occupazione NEET, calcolato come di seguito:</a:t>
            </a:r>
          </a:p>
          <a:p>
            <a:pPr marL="457200" indent="-457200"/>
            <a:br>
              <a:rPr lang="it-IT" altLang="it-IT" sz="2000">
                <a:solidFill>
                  <a:srgbClr val="FFFFFF"/>
                </a:solidFill>
              </a:rPr>
            </a:br>
            <a:endParaRPr lang="it-IT" altLang="it-IT" sz="2000">
              <a:solidFill>
                <a:schemeClr val="bg1"/>
              </a:solidFill>
            </a:endParaRPr>
          </a:p>
        </p:txBody>
      </p:sp>
      <p:pic>
        <p:nvPicPr>
          <p:cNvPr id="41677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779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7795"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7"/>
            </a:pPr>
            <a:r>
              <a:rPr lang="it-IT" altLang="it-IT" sz="2400" b="1" i="1">
                <a:solidFill>
                  <a:srgbClr val="0070C0"/>
                </a:solidFill>
                <a:cs typeface="Tahoma" pitchFamily="34" charset="0"/>
              </a:rPr>
              <a:t>Coordinamento con altri incentivi</a:t>
            </a:r>
          </a:p>
          <a:p>
            <a:pPr marL="457200" indent="-457200" algn="just"/>
            <a:endParaRPr lang="it-IT" altLang="it-IT" sz="2000">
              <a:solidFill>
                <a:schemeClr val="bg1"/>
              </a:solidFill>
            </a:endParaRPr>
          </a:p>
          <a:p>
            <a:pPr marL="457200" indent="-457200" algn="just">
              <a:buFont typeface="Arial" charset="0"/>
              <a:buChar char="•"/>
            </a:pPr>
            <a:r>
              <a:rPr lang="it-IT" altLang="it-IT" sz="2000">
                <a:solidFill>
                  <a:schemeClr val="bg1"/>
                </a:solidFill>
              </a:rPr>
              <a:t>se il 50% dei contributi previdenziali è inferiore a 250,00 euro, il 50% dei contributi previdenziali;</a:t>
            </a:r>
          </a:p>
          <a:p>
            <a:pPr marL="457200" indent="-457200" algn="just">
              <a:buFont typeface="Arial" charset="0"/>
              <a:buChar char="•"/>
            </a:pPr>
            <a:r>
              <a:rPr lang="it-IT" altLang="it-IT" sz="2000">
                <a:solidFill>
                  <a:schemeClr val="bg1"/>
                </a:solidFill>
              </a:rPr>
              <a:t>se il 50% dei contributi previdenziali è superiore a 250,00 euro, il minore tra l’importo massimo mensile esonerabile per la quota residua dell’incentivo Occupazione NEET, pari a 421,66 euro, e l’importo ottenuto sottraendo al 100% dei contributi l’importo di 250,00 euro.</a:t>
            </a:r>
          </a:p>
          <a:p>
            <a:pPr marL="457200" indent="-457200"/>
            <a:br>
              <a:rPr lang="it-IT" altLang="it-IT" sz="2000">
                <a:solidFill>
                  <a:srgbClr val="FFFFFF"/>
                </a:solidFill>
              </a:rPr>
            </a:br>
            <a:endParaRPr lang="it-IT" altLang="it-IT" sz="2000">
              <a:solidFill>
                <a:schemeClr val="bg1"/>
              </a:solidFill>
            </a:endParaRPr>
          </a:p>
        </p:txBody>
      </p:sp>
      <p:pic>
        <p:nvPicPr>
          <p:cNvPr id="41779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881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8819"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7"/>
            </a:pPr>
            <a:r>
              <a:rPr lang="it-IT" altLang="it-IT" sz="2400" b="1" i="1">
                <a:solidFill>
                  <a:srgbClr val="0070C0"/>
                </a:solidFill>
                <a:cs typeface="Tahoma" pitchFamily="34" charset="0"/>
              </a:rPr>
              <a:t>Coordinamento con altri incentivi</a:t>
            </a:r>
          </a:p>
          <a:p>
            <a:pPr marL="457200" indent="-457200" algn="just"/>
            <a:endParaRPr lang="it-IT" altLang="it-IT" sz="2000">
              <a:solidFill>
                <a:schemeClr val="bg1"/>
              </a:solidFill>
            </a:endParaRPr>
          </a:p>
          <a:p>
            <a:pPr marL="457200" indent="-457200" algn="just"/>
            <a:endParaRPr lang="it-IT" altLang="it-IT" sz="2000">
              <a:solidFill>
                <a:schemeClr val="bg1"/>
              </a:solidFill>
            </a:endParaRPr>
          </a:p>
        </p:txBody>
      </p:sp>
      <p:pic>
        <p:nvPicPr>
          <p:cNvPr id="418820"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Tabella 1"/>
          <p:cNvGraphicFramePr>
            <a:graphicFrameLocks noGrp="1"/>
          </p:cNvGraphicFramePr>
          <p:nvPr/>
        </p:nvGraphicFramePr>
        <p:xfrm>
          <a:off x="755650" y="2439988"/>
          <a:ext cx="7632700" cy="3868737"/>
        </p:xfrm>
        <a:graphic>
          <a:graphicData uri="http://schemas.openxmlformats.org/drawingml/2006/table">
            <a:tbl>
              <a:tblPr/>
              <a:tblGrid>
                <a:gridCol w="7632700">
                  <a:extLst>
                    <a:ext uri="{9D8B030D-6E8A-4147-A177-3AD203B41FA5}">
                      <a16:colId xmlns:a16="http://schemas.microsoft.com/office/drawing/2014/main" val="20000"/>
                    </a:ext>
                  </a:extLst>
                </a:gridCol>
              </a:tblGrid>
              <a:tr h="495300">
                <a:tc>
                  <a:txBody>
                    <a:bodyPr/>
                    <a:lstStyle>
                      <a:lvl1pPr marL="349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34925" marR="0" lvl="0" indent="0" algn="l" defTabSz="914400" rtl="0" eaLnBrk="1" fontAlgn="base" latinLnBrk="0" hangingPunct="1">
                        <a:lnSpc>
                          <a:spcPct val="100000"/>
                        </a:lnSpc>
                        <a:spcBef>
                          <a:spcPts val="275"/>
                        </a:spcBef>
                        <a:spcAft>
                          <a:spcPct val="0"/>
                        </a:spcAft>
                        <a:buClrTx/>
                        <a:buSzTx/>
                        <a:buFontTx/>
                        <a:buNone/>
                        <a:tabLst/>
                      </a:pPr>
                      <a:r>
                        <a:rPr kumimoji="0" lang="en-US" altLang="it-IT" sz="1600" b="1" i="0" u="none" strike="noStrike" cap="none" normalizeH="0" baseline="0">
                          <a:ln>
                            <a:noFill/>
                          </a:ln>
                          <a:solidFill>
                            <a:schemeClr val="bg1"/>
                          </a:solidFill>
                          <a:effectLst/>
                          <a:latin typeface="Calibri" pitchFamily="34" charset="0"/>
                          <a:cs typeface="Arial" pitchFamily="34" charset="0"/>
                        </a:rPr>
                        <a:t>Esempio 1</a:t>
                      </a:r>
                      <a:endParaRPr kumimoji="0" lang="it-IT" altLang="it-IT" sz="1600" b="1" i="0" u="none" strike="noStrike" cap="none" normalizeH="0" baseline="0">
                        <a:ln>
                          <a:noFill/>
                        </a:ln>
                        <a:solidFill>
                          <a:schemeClr val="bg1"/>
                        </a:solidFill>
                        <a:effectLst/>
                        <a:latin typeface="Calibri"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C6D9F1"/>
                    </a:solidFill>
                  </a:tcPr>
                </a:tc>
                <a:extLst>
                  <a:ext uri="{0D108BD9-81ED-4DB2-BD59-A6C34878D82A}">
                    <a16:rowId xmlns:a16="http://schemas.microsoft.com/office/drawing/2014/main" val="10000"/>
                  </a:ext>
                </a:extLst>
              </a:tr>
              <a:tr h="2290762">
                <a:tc>
                  <a:txBody>
                    <a:bodyPr/>
                    <a:lstStyle>
                      <a:lvl1pPr marL="349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34925" marR="0" lvl="0" indent="0" algn="just" defTabSz="914400" rtl="0" eaLnBrk="1" fontAlgn="base" latinLnBrk="0" hangingPunct="1">
                        <a:lnSpc>
                          <a:spcPct val="100000"/>
                        </a:lnSpc>
                        <a:spcBef>
                          <a:spcPts val="275"/>
                        </a:spcBef>
                        <a:spcAft>
                          <a:spcPct val="0"/>
                        </a:spcAft>
                        <a:buClrTx/>
                        <a:buSzTx/>
                        <a:buFontTx/>
                        <a:buNone/>
                        <a:tabLst/>
                      </a:pPr>
                      <a:r>
                        <a:rPr kumimoji="0" lang="it-IT" altLang="it-IT" sz="1600" b="1" i="0" u="none" strike="noStrike" cap="none" normalizeH="0" baseline="0">
                          <a:ln>
                            <a:noFill/>
                          </a:ln>
                          <a:solidFill>
                            <a:schemeClr val="bg1"/>
                          </a:solidFill>
                          <a:effectLst/>
                          <a:latin typeface="Calibri" pitchFamily="34" charset="0"/>
                          <a:cs typeface="Arial" pitchFamily="34" charset="0"/>
                        </a:rPr>
                        <a:t>Si ipotizzi che la contribuzione previdenziale a carico del datore di lavoro sia pari a 400,00 euro mensili.</a:t>
                      </a:r>
                    </a:p>
                    <a:p>
                      <a:pPr marL="34925" marR="0" lvl="0" indent="0" algn="just" defTabSz="914400" rtl="0" eaLnBrk="1" fontAlgn="base" latinLnBrk="0" hangingPunct="1">
                        <a:lnSpc>
                          <a:spcPct val="100000"/>
                        </a:lnSpc>
                        <a:spcBef>
                          <a:spcPct val="0"/>
                        </a:spcBef>
                        <a:spcAft>
                          <a:spcPct val="0"/>
                        </a:spcAft>
                        <a:buClrTx/>
                        <a:buSzTx/>
                        <a:buFontTx/>
                        <a:buNone/>
                        <a:tabLst/>
                      </a:pPr>
                      <a:r>
                        <a:rPr kumimoji="0" lang="it-IT" altLang="it-IT" sz="1600" b="1" i="0" u="none" strike="noStrike" cap="none" normalizeH="0" baseline="0">
                          <a:ln>
                            <a:noFill/>
                          </a:ln>
                          <a:solidFill>
                            <a:schemeClr val="bg1"/>
                          </a:solidFill>
                          <a:effectLst/>
                          <a:latin typeface="Calibri" pitchFamily="34" charset="0"/>
                          <a:cs typeface="Arial" pitchFamily="34" charset="0"/>
                        </a:rPr>
                        <a:t>Il datore di lavoro potrà, per il 50% della contribuzione a suo carico, fruire dell’esonero introdotto dalla Legge di Bilancio 2018 per un importo massimo mensile pari a 200 euro (pari cioè al 50% dei contributi totali).</a:t>
                      </a:r>
                    </a:p>
                    <a:p>
                      <a:pPr marL="34925" marR="0" lvl="0" indent="0" algn="just" defTabSz="914400" rtl="0" eaLnBrk="1" fontAlgn="base" latinLnBrk="0" hangingPunct="1">
                        <a:lnSpc>
                          <a:spcPct val="100000"/>
                        </a:lnSpc>
                        <a:spcBef>
                          <a:spcPts val="275"/>
                        </a:spcBef>
                        <a:spcAft>
                          <a:spcPct val="0"/>
                        </a:spcAft>
                        <a:buClrTx/>
                        <a:buSzTx/>
                        <a:buFontTx/>
                        <a:buNone/>
                        <a:tabLst/>
                      </a:pPr>
                      <a:r>
                        <a:rPr kumimoji="0" lang="it-IT" altLang="it-IT" sz="1600" b="1" i="0" u="none" strike="noStrike" cap="none" normalizeH="0" baseline="0">
                          <a:ln>
                            <a:noFill/>
                          </a:ln>
                          <a:solidFill>
                            <a:schemeClr val="bg1"/>
                          </a:solidFill>
                          <a:effectLst/>
                          <a:latin typeface="Calibri" pitchFamily="34" charset="0"/>
                          <a:cs typeface="Arial" pitchFamily="34" charset="0"/>
                        </a:rPr>
                        <a:t>Il datore di lavoro potrà, inoltre, fruire, per la restante quota di contribuzione a suo carico, dell’incentivo Occupazione NEET, per un ammontare mensile pari a 200 euro.</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C6D9F1"/>
                    </a:solidFill>
                  </a:tcPr>
                </a:tc>
                <a:extLst>
                  <a:ext uri="{0D108BD9-81ED-4DB2-BD59-A6C34878D82A}">
                    <a16:rowId xmlns:a16="http://schemas.microsoft.com/office/drawing/2014/main" val="10001"/>
                  </a:ext>
                </a:extLst>
              </a:tr>
              <a:tr h="1082675">
                <a:tc>
                  <a:txBody>
                    <a:bodyPr/>
                    <a:lstStyle>
                      <a:lvl1pPr marL="349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34925" marR="0" lvl="0" indent="0" algn="l" defTabSz="914400" rtl="0" eaLnBrk="1" fontAlgn="base" latinLnBrk="0" hangingPunct="1">
                        <a:lnSpc>
                          <a:spcPct val="100000"/>
                        </a:lnSpc>
                        <a:spcBef>
                          <a:spcPts val="275"/>
                        </a:spcBef>
                        <a:spcAft>
                          <a:spcPct val="0"/>
                        </a:spcAft>
                        <a:buClrTx/>
                        <a:buSzTx/>
                        <a:buFontTx/>
                        <a:buNone/>
                        <a:tabLst/>
                      </a:pPr>
                      <a:r>
                        <a:rPr kumimoji="0" lang="it-IT" altLang="it-IT" sz="1600" b="1" i="0" u="none" strike="noStrike" cap="none" normalizeH="0" baseline="0">
                          <a:ln>
                            <a:noFill/>
                          </a:ln>
                          <a:solidFill>
                            <a:schemeClr val="bg1"/>
                          </a:solidFill>
                          <a:effectLst/>
                          <a:latin typeface="Calibri" pitchFamily="34" charset="0"/>
                          <a:cs typeface="Arial" pitchFamily="34" charset="0"/>
                        </a:rPr>
                        <a:t>Nell’Esempio 1, il totale dell’esonero spettante al datore di lavoro è pari a 400 euro, di cui:</a:t>
                      </a:r>
                    </a:p>
                    <a:p>
                      <a:pPr marL="34925" marR="0" lvl="0" indent="0" algn="l" defTabSz="914400" rtl="0" eaLnBrk="1" fontAlgn="base" latinLnBrk="0" hangingPunct="1">
                        <a:lnSpc>
                          <a:spcPct val="100000"/>
                        </a:lnSpc>
                        <a:spcBef>
                          <a:spcPct val="0"/>
                        </a:spcBef>
                        <a:spcAft>
                          <a:spcPct val="0"/>
                        </a:spcAft>
                        <a:buClrTx/>
                        <a:buSzPts val="1100"/>
                        <a:buFont typeface="Symbol" pitchFamily="18" charset="2"/>
                        <a:buChar char=""/>
                        <a:tabLst/>
                      </a:pPr>
                      <a:r>
                        <a:rPr kumimoji="0" lang="it-IT" altLang="it-IT" sz="1600" b="1" i="0" u="none" strike="noStrike" cap="none" normalizeH="0" baseline="0">
                          <a:ln>
                            <a:noFill/>
                          </a:ln>
                          <a:solidFill>
                            <a:schemeClr val="bg1"/>
                          </a:solidFill>
                          <a:effectLst/>
                          <a:latin typeface="Calibri" pitchFamily="34" charset="0"/>
                          <a:cs typeface="Arial" pitchFamily="34" charset="0"/>
                        </a:rPr>
                        <a:t>200 euro, per la quota parte relativa all’esonero strutturale;</a:t>
                      </a:r>
                    </a:p>
                    <a:p>
                      <a:pPr marL="34925" marR="0" lvl="0" indent="0" algn="l" defTabSz="914400" rtl="0" eaLnBrk="1" fontAlgn="base" latinLnBrk="0" hangingPunct="1">
                        <a:lnSpc>
                          <a:spcPct val="100000"/>
                        </a:lnSpc>
                        <a:spcBef>
                          <a:spcPts val="275"/>
                        </a:spcBef>
                        <a:spcAft>
                          <a:spcPct val="0"/>
                        </a:spcAft>
                        <a:buClrTx/>
                        <a:buSzPts val="1100"/>
                        <a:buFont typeface="Symbol" pitchFamily="18" charset="2"/>
                        <a:buChar char=""/>
                        <a:tabLst/>
                      </a:pPr>
                      <a:r>
                        <a:rPr kumimoji="0" lang="it-IT" altLang="it-IT" sz="1600" b="1" i="0" u="none" strike="noStrike" cap="none" normalizeH="0" baseline="0">
                          <a:ln>
                            <a:noFill/>
                          </a:ln>
                          <a:solidFill>
                            <a:schemeClr val="bg1"/>
                          </a:solidFill>
                          <a:effectLst/>
                          <a:latin typeface="Calibri" pitchFamily="34" charset="0"/>
                          <a:cs typeface="Arial" pitchFamily="34" charset="0"/>
                        </a:rPr>
                        <a:t>200 euro, per la quota parte relativa all’incentivo Occupazione NEET.</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6D9F1"/>
                    </a:solidFill>
                  </a:tcPr>
                </a:tc>
                <a:extLst>
                  <a:ext uri="{0D108BD9-81ED-4DB2-BD59-A6C34878D82A}">
                    <a16:rowId xmlns:a16="http://schemas.microsoft.com/office/drawing/2014/main" val="10002"/>
                  </a:ext>
                </a:extLst>
              </a:tr>
            </a:tbl>
          </a:graphicData>
        </a:graphic>
      </p:graphicFrame>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4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43"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7"/>
            </a:pPr>
            <a:r>
              <a:rPr lang="it-IT" altLang="it-IT" sz="2400" b="1" i="1">
                <a:solidFill>
                  <a:srgbClr val="0070C0"/>
                </a:solidFill>
                <a:cs typeface="Tahoma" pitchFamily="34" charset="0"/>
              </a:rPr>
              <a:t>Coordinamento con altri incentivi</a:t>
            </a:r>
          </a:p>
          <a:p>
            <a:pPr marL="457200" indent="-457200" algn="just"/>
            <a:endParaRPr lang="it-IT" altLang="it-IT" sz="2000">
              <a:solidFill>
                <a:schemeClr val="bg1"/>
              </a:solidFill>
            </a:endParaRPr>
          </a:p>
          <a:p>
            <a:pPr marL="457200" indent="-457200" algn="just"/>
            <a:endParaRPr lang="it-IT" altLang="it-IT" sz="2000">
              <a:solidFill>
                <a:schemeClr val="bg1"/>
              </a:solidFill>
            </a:endParaRPr>
          </a:p>
        </p:txBody>
      </p:sp>
      <p:pic>
        <p:nvPicPr>
          <p:cNvPr id="419844"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Tabella 2"/>
          <p:cNvGraphicFramePr>
            <a:graphicFrameLocks noGrp="1"/>
          </p:cNvGraphicFramePr>
          <p:nvPr/>
        </p:nvGraphicFramePr>
        <p:xfrm>
          <a:off x="582613" y="2439988"/>
          <a:ext cx="8016875" cy="3971925"/>
        </p:xfrm>
        <a:graphic>
          <a:graphicData uri="http://schemas.openxmlformats.org/drawingml/2006/table">
            <a:tbl>
              <a:tblPr/>
              <a:tblGrid>
                <a:gridCol w="8016875">
                  <a:extLst>
                    <a:ext uri="{9D8B030D-6E8A-4147-A177-3AD203B41FA5}">
                      <a16:colId xmlns:a16="http://schemas.microsoft.com/office/drawing/2014/main" val="20000"/>
                    </a:ext>
                  </a:extLst>
                </a:gridCol>
              </a:tblGrid>
              <a:tr h="366713">
                <a:tc>
                  <a:txBody>
                    <a:bodyPr/>
                    <a:lstStyle>
                      <a:lvl1pPr marL="349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34925" marR="0" lvl="0" indent="0" algn="l" defTabSz="914400" rtl="0" eaLnBrk="1" fontAlgn="base" latinLnBrk="0" hangingPunct="1">
                        <a:lnSpc>
                          <a:spcPct val="100000"/>
                        </a:lnSpc>
                        <a:spcBef>
                          <a:spcPts val="275"/>
                        </a:spcBef>
                        <a:spcAft>
                          <a:spcPct val="0"/>
                        </a:spcAft>
                        <a:buClrTx/>
                        <a:buSzTx/>
                        <a:buFontTx/>
                        <a:buNone/>
                        <a:tabLst/>
                      </a:pPr>
                      <a:r>
                        <a:rPr kumimoji="0" lang="en-US" altLang="it-IT" sz="1600" b="1" i="0" u="none" strike="noStrike" cap="none" normalizeH="0" baseline="0">
                          <a:ln>
                            <a:noFill/>
                          </a:ln>
                          <a:solidFill>
                            <a:schemeClr val="bg1"/>
                          </a:solidFill>
                          <a:effectLst/>
                          <a:latin typeface="Calibri" pitchFamily="34" charset="0"/>
                          <a:cs typeface="Arial" pitchFamily="34" charset="0"/>
                        </a:rPr>
                        <a:t>Esempio 2</a:t>
                      </a:r>
                      <a:endParaRPr kumimoji="0" lang="it-IT" altLang="it-IT" sz="1600" b="1" i="0" u="none" strike="noStrike" cap="none" normalizeH="0" baseline="0">
                        <a:ln>
                          <a:noFill/>
                        </a:ln>
                        <a:solidFill>
                          <a:schemeClr val="bg1"/>
                        </a:solidFill>
                        <a:effectLst/>
                        <a:latin typeface="Calibri"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C6D9F1"/>
                    </a:solidFill>
                  </a:tcPr>
                </a:tc>
                <a:extLst>
                  <a:ext uri="{0D108BD9-81ED-4DB2-BD59-A6C34878D82A}">
                    <a16:rowId xmlns:a16="http://schemas.microsoft.com/office/drawing/2014/main" val="10000"/>
                  </a:ext>
                </a:extLst>
              </a:tr>
              <a:tr h="2697162">
                <a:tc>
                  <a:txBody>
                    <a:bodyPr/>
                    <a:lstStyle>
                      <a:lvl1pPr marL="349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34925" marR="0" lvl="0" indent="0" algn="just" defTabSz="914400" rtl="0" eaLnBrk="1" fontAlgn="base" latinLnBrk="0" hangingPunct="1">
                        <a:lnSpc>
                          <a:spcPct val="100000"/>
                        </a:lnSpc>
                        <a:spcBef>
                          <a:spcPts val="275"/>
                        </a:spcBef>
                        <a:spcAft>
                          <a:spcPct val="0"/>
                        </a:spcAft>
                        <a:buClrTx/>
                        <a:buSzTx/>
                        <a:buFontTx/>
                        <a:buNone/>
                        <a:tabLst/>
                      </a:pPr>
                      <a:r>
                        <a:rPr kumimoji="0" lang="it-IT" altLang="it-IT" sz="1600" b="1" i="0" u="none" strike="noStrike" cap="none" normalizeH="0" baseline="0">
                          <a:ln>
                            <a:noFill/>
                          </a:ln>
                          <a:solidFill>
                            <a:schemeClr val="bg1"/>
                          </a:solidFill>
                          <a:effectLst/>
                          <a:latin typeface="Calibri" pitchFamily="34" charset="0"/>
                          <a:cs typeface="Arial" pitchFamily="34" charset="0"/>
                        </a:rPr>
                        <a:t>Si ipotizzi che la contribuzione previdenziale a carico del datore di lavoro sia pari a 600,00 euro mensili.</a:t>
                      </a:r>
                    </a:p>
                    <a:p>
                      <a:pPr marL="34925" marR="0" lvl="0" indent="0" algn="just" defTabSz="914400" rtl="0" eaLnBrk="1" fontAlgn="base" latinLnBrk="0" hangingPunct="1">
                        <a:lnSpc>
                          <a:spcPct val="100000"/>
                        </a:lnSpc>
                        <a:spcBef>
                          <a:spcPct val="0"/>
                        </a:spcBef>
                        <a:spcAft>
                          <a:spcPct val="0"/>
                        </a:spcAft>
                        <a:buClrTx/>
                        <a:buSzTx/>
                        <a:buFontTx/>
                        <a:buNone/>
                        <a:tabLst/>
                      </a:pPr>
                      <a:r>
                        <a:rPr kumimoji="0" lang="it-IT" altLang="it-IT" sz="1600" b="1" i="0" u="none" strike="noStrike" cap="none" normalizeH="0" baseline="0">
                          <a:ln>
                            <a:noFill/>
                          </a:ln>
                          <a:solidFill>
                            <a:schemeClr val="bg1"/>
                          </a:solidFill>
                          <a:effectLst/>
                          <a:latin typeface="Calibri" pitchFamily="34" charset="0"/>
                          <a:cs typeface="Arial" pitchFamily="34" charset="0"/>
                        </a:rPr>
                        <a:t>Il datore di lavoro potrà, per il 50% della contribuzione a suo carico, fruire dell’esonero introdotto dalla Legge di Bilancio 2018. Tuttavia, poiché l’esonero per l’assunzione di giovani, per ogni singolo mese, non può superare il massimale di 250 euro, l’importo fruibile non potrà superare tale soglia.</a:t>
                      </a:r>
                    </a:p>
                    <a:p>
                      <a:pPr marL="34925" marR="0" lvl="0" indent="0" algn="just" defTabSz="914400" rtl="0" eaLnBrk="1" fontAlgn="base" latinLnBrk="0" hangingPunct="1">
                        <a:lnSpc>
                          <a:spcPct val="100000"/>
                        </a:lnSpc>
                        <a:spcBef>
                          <a:spcPts val="275"/>
                        </a:spcBef>
                        <a:spcAft>
                          <a:spcPct val="0"/>
                        </a:spcAft>
                        <a:buClrTx/>
                        <a:buSzTx/>
                        <a:buFontTx/>
                        <a:buNone/>
                        <a:tabLst/>
                      </a:pPr>
                      <a:r>
                        <a:rPr kumimoji="0" lang="it-IT" altLang="it-IT" sz="1600" b="1" i="0" u="none" strike="noStrike" cap="none" normalizeH="0" baseline="0">
                          <a:ln>
                            <a:noFill/>
                          </a:ln>
                          <a:solidFill>
                            <a:schemeClr val="bg1"/>
                          </a:solidFill>
                          <a:effectLst/>
                          <a:latin typeface="Calibri" pitchFamily="34" charset="0"/>
                          <a:cs typeface="Arial" pitchFamily="34" charset="0"/>
                        </a:rPr>
                        <a:t>Il datore di lavoro potrà, comunque, fruire, per la restante quota di contribuzione a suo carico, dell’incentivo Occupazione NEET, esponendo a tale titolo l’importo complessivo pari  a 350 euro (50 euro non conguagliati con l’esonero, più 300 euro, pari al 50% della contribuzione datoriale).</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C6D9F1"/>
                    </a:solidFill>
                  </a:tcPr>
                </a:tc>
                <a:extLst>
                  <a:ext uri="{0D108BD9-81ED-4DB2-BD59-A6C34878D82A}">
                    <a16:rowId xmlns:a16="http://schemas.microsoft.com/office/drawing/2014/main" val="10001"/>
                  </a:ext>
                </a:extLst>
              </a:tr>
              <a:tr h="908050">
                <a:tc>
                  <a:txBody>
                    <a:bodyPr/>
                    <a:lstStyle>
                      <a:lvl1pPr marL="349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34925" marR="0" lvl="0" indent="0" algn="l" defTabSz="914400" rtl="0" eaLnBrk="1" fontAlgn="base" latinLnBrk="0" hangingPunct="1">
                        <a:lnSpc>
                          <a:spcPct val="100000"/>
                        </a:lnSpc>
                        <a:spcBef>
                          <a:spcPts val="275"/>
                        </a:spcBef>
                        <a:spcAft>
                          <a:spcPct val="0"/>
                        </a:spcAft>
                        <a:buClrTx/>
                        <a:buSzTx/>
                        <a:buFontTx/>
                        <a:buNone/>
                        <a:tabLst/>
                      </a:pPr>
                      <a:r>
                        <a:rPr kumimoji="0" lang="it-IT" altLang="it-IT" sz="1600" b="1" i="0" u="none" strike="noStrike" cap="none" normalizeH="0" baseline="0">
                          <a:ln>
                            <a:noFill/>
                          </a:ln>
                          <a:solidFill>
                            <a:schemeClr val="bg1"/>
                          </a:solidFill>
                          <a:effectLst/>
                          <a:latin typeface="Calibri" pitchFamily="34" charset="0"/>
                          <a:cs typeface="Arial" pitchFamily="34" charset="0"/>
                        </a:rPr>
                        <a:t>Nell’Esempio 2, il totale dell’esonero spettante al datore di lavoro è pari a 600 euro, di cui:</a:t>
                      </a:r>
                    </a:p>
                    <a:p>
                      <a:pPr marL="34925" marR="0" lvl="0" indent="0" algn="l" defTabSz="914400" rtl="0" eaLnBrk="1" fontAlgn="base" latinLnBrk="0" hangingPunct="1">
                        <a:lnSpc>
                          <a:spcPct val="100000"/>
                        </a:lnSpc>
                        <a:spcBef>
                          <a:spcPct val="0"/>
                        </a:spcBef>
                        <a:spcAft>
                          <a:spcPct val="0"/>
                        </a:spcAft>
                        <a:buClrTx/>
                        <a:buSzPts val="1100"/>
                        <a:buFont typeface="Symbol" pitchFamily="18" charset="2"/>
                        <a:buChar char=""/>
                        <a:tabLst/>
                      </a:pPr>
                      <a:r>
                        <a:rPr kumimoji="0" lang="it-IT" altLang="it-IT" sz="1600" b="1" i="0" u="none" strike="noStrike" cap="none" normalizeH="0" baseline="0">
                          <a:ln>
                            <a:noFill/>
                          </a:ln>
                          <a:solidFill>
                            <a:schemeClr val="bg1"/>
                          </a:solidFill>
                          <a:effectLst/>
                          <a:latin typeface="Calibri" pitchFamily="34" charset="0"/>
                          <a:cs typeface="Arial" pitchFamily="34" charset="0"/>
                        </a:rPr>
                        <a:t>250 euro, per la quota parte relativa all’esonero strutturale;</a:t>
                      </a:r>
                    </a:p>
                    <a:p>
                      <a:pPr marL="34925" marR="0" lvl="0" indent="0" algn="l" defTabSz="914400" rtl="0" eaLnBrk="1" fontAlgn="base" latinLnBrk="0" hangingPunct="1">
                        <a:lnSpc>
                          <a:spcPct val="100000"/>
                        </a:lnSpc>
                        <a:spcBef>
                          <a:spcPts val="275"/>
                        </a:spcBef>
                        <a:spcAft>
                          <a:spcPct val="0"/>
                        </a:spcAft>
                        <a:buClrTx/>
                        <a:buSzPts val="1100"/>
                        <a:buFont typeface="Symbol" pitchFamily="18" charset="2"/>
                        <a:buChar char=""/>
                        <a:tabLst/>
                      </a:pPr>
                      <a:r>
                        <a:rPr kumimoji="0" lang="it-IT" altLang="it-IT" sz="1600" b="1" i="0" u="none" strike="noStrike" cap="none" normalizeH="0" baseline="0">
                          <a:ln>
                            <a:noFill/>
                          </a:ln>
                          <a:solidFill>
                            <a:schemeClr val="bg1"/>
                          </a:solidFill>
                          <a:effectLst/>
                          <a:latin typeface="Calibri" pitchFamily="34" charset="0"/>
                          <a:cs typeface="Arial" pitchFamily="34" charset="0"/>
                        </a:rPr>
                        <a:t>350 euro, per la quota parte relativa all’incentivo Occupazione NEET.</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6D9F1"/>
                    </a:solidFill>
                  </a:tcPr>
                </a:tc>
                <a:extLst>
                  <a:ext uri="{0D108BD9-81ED-4DB2-BD59-A6C34878D82A}">
                    <a16:rowId xmlns:a16="http://schemas.microsoft.com/office/drawing/2014/main" val="10002"/>
                  </a:ext>
                </a:extLst>
              </a:tr>
            </a:tbl>
          </a:graphicData>
        </a:graphic>
      </p:graphicFrame>
      <p:sp>
        <p:nvSpPr>
          <p:cNvPr id="8" name="CasellaDiTesto 7"/>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086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0867"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7"/>
            </a:pPr>
            <a:r>
              <a:rPr lang="it-IT" altLang="it-IT" sz="2400" b="1" i="1">
                <a:solidFill>
                  <a:srgbClr val="0070C0"/>
                </a:solidFill>
                <a:cs typeface="Tahoma" pitchFamily="34" charset="0"/>
              </a:rPr>
              <a:t>Coordinamento con altri incentivi</a:t>
            </a:r>
          </a:p>
          <a:p>
            <a:pPr marL="457200" indent="-457200" algn="just"/>
            <a:endParaRPr lang="it-IT" altLang="it-IT" sz="2000">
              <a:solidFill>
                <a:schemeClr val="bg1"/>
              </a:solidFill>
            </a:endParaRPr>
          </a:p>
          <a:p>
            <a:pPr marL="457200" indent="-457200" algn="just"/>
            <a:endParaRPr lang="it-IT" altLang="it-IT" sz="2000">
              <a:solidFill>
                <a:schemeClr val="bg1"/>
              </a:solidFill>
            </a:endParaRPr>
          </a:p>
        </p:txBody>
      </p:sp>
      <p:pic>
        <p:nvPicPr>
          <p:cNvPr id="420868"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Tabella 1"/>
          <p:cNvGraphicFramePr>
            <a:graphicFrameLocks noGrp="1"/>
          </p:cNvGraphicFramePr>
          <p:nvPr/>
        </p:nvGraphicFramePr>
        <p:xfrm>
          <a:off x="684213" y="2439988"/>
          <a:ext cx="7775575" cy="3259354"/>
        </p:xfrm>
        <a:graphic>
          <a:graphicData uri="http://schemas.openxmlformats.org/drawingml/2006/table">
            <a:tbl>
              <a:tblPr/>
              <a:tblGrid>
                <a:gridCol w="7775575">
                  <a:extLst>
                    <a:ext uri="{9D8B030D-6E8A-4147-A177-3AD203B41FA5}">
                      <a16:colId xmlns:a16="http://schemas.microsoft.com/office/drawing/2014/main" val="20000"/>
                    </a:ext>
                  </a:extLst>
                </a:gridCol>
              </a:tblGrid>
              <a:tr h="295174">
                <a:tc>
                  <a:txBody>
                    <a:bodyPr/>
                    <a:lstStyle>
                      <a:lvl1pPr marL="349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34925" marR="0" lvl="0" indent="0" algn="l" defTabSz="914400" rtl="0" eaLnBrk="1" fontAlgn="base" latinLnBrk="0" hangingPunct="1">
                        <a:lnSpc>
                          <a:spcPct val="100000"/>
                        </a:lnSpc>
                        <a:spcBef>
                          <a:spcPts val="275"/>
                        </a:spcBef>
                        <a:spcAft>
                          <a:spcPct val="0"/>
                        </a:spcAft>
                        <a:buClrTx/>
                        <a:buSzTx/>
                        <a:buFontTx/>
                        <a:buNone/>
                        <a:tabLst/>
                      </a:pPr>
                      <a:r>
                        <a:rPr kumimoji="0" lang="en-US" altLang="it-IT" sz="1600" b="1" i="0" u="none" strike="noStrike" cap="none" normalizeH="0" baseline="0">
                          <a:ln>
                            <a:noFill/>
                          </a:ln>
                          <a:solidFill>
                            <a:schemeClr val="bg1"/>
                          </a:solidFill>
                          <a:effectLst/>
                          <a:latin typeface="Calibri" pitchFamily="34" charset="0"/>
                          <a:cs typeface="Arial" pitchFamily="34" charset="0"/>
                        </a:rPr>
                        <a:t>Esempio 3</a:t>
                      </a:r>
                      <a:endParaRPr kumimoji="0" lang="it-IT" altLang="it-IT" sz="1600" b="1" i="0" u="none" strike="noStrike" cap="none" normalizeH="0" baseline="0">
                        <a:ln>
                          <a:noFill/>
                        </a:ln>
                        <a:solidFill>
                          <a:schemeClr val="bg1"/>
                        </a:solidFill>
                        <a:effectLst/>
                        <a:latin typeface="Calibri" pitchFamily="34" charset="0"/>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C6D9F1"/>
                    </a:solidFill>
                  </a:tcPr>
                </a:tc>
                <a:extLst>
                  <a:ext uri="{0D108BD9-81ED-4DB2-BD59-A6C34878D82A}">
                    <a16:rowId xmlns:a16="http://schemas.microsoft.com/office/drawing/2014/main" val="10000"/>
                  </a:ext>
                </a:extLst>
              </a:tr>
              <a:tr h="2963963">
                <a:tc>
                  <a:txBody>
                    <a:bodyPr/>
                    <a:lstStyle>
                      <a:lvl1pPr marL="349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34925" marR="0" lvl="0" indent="0" algn="just" defTabSz="914400" rtl="0" eaLnBrk="1" fontAlgn="base" latinLnBrk="0" hangingPunct="1">
                        <a:lnSpc>
                          <a:spcPct val="100000"/>
                        </a:lnSpc>
                        <a:spcBef>
                          <a:spcPts val="275"/>
                        </a:spcBef>
                        <a:spcAft>
                          <a:spcPct val="0"/>
                        </a:spcAft>
                        <a:buClrTx/>
                        <a:buSzTx/>
                        <a:buFontTx/>
                        <a:buNone/>
                        <a:tabLst/>
                      </a:pPr>
                      <a:r>
                        <a:rPr kumimoji="0" lang="it-IT" altLang="it-IT" sz="1600" b="1" i="0" u="none" strike="noStrike" cap="none" normalizeH="0" baseline="0">
                          <a:ln>
                            <a:noFill/>
                          </a:ln>
                          <a:solidFill>
                            <a:schemeClr val="bg1"/>
                          </a:solidFill>
                          <a:effectLst/>
                          <a:latin typeface="Calibri" pitchFamily="34" charset="0"/>
                          <a:cs typeface="Arial" pitchFamily="34" charset="0"/>
                        </a:rPr>
                        <a:t>Si ipotizzi che la contribuzione previdenziale a carico del datore di lavoro sia pari a 800,00 euro mensili.</a:t>
                      </a:r>
                    </a:p>
                    <a:p>
                      <a:pPr marL="34925" marR="0" lvl="0" indent="0" algn="just" defTabSz="914400" rtl="0" eaLnBrk="1" fontAlgn="base" latinLnBrk="0" hangingPunct="1">
                        <a:lnSpc>
                          <a:spcPct val="100000"/>
                        </a:lnSpc>
                        <a:spcBef>
                          <a:spcPct val="0"/>
                        </a:spcBef>
                        <a:spcAft>
                          <a:spcPct val="0"/>
                        </a:spcAft>
                        <a:buClrTx/>
                        <a:buSzTx/>
                        <a:buFontTx/>
                        <a:buNone/>
                        <a:tabLst/>
                      </a:pPr>
                      <a:r>
                        <a:rPr kumimoji="0" lang="it-IT" altLang="it-IT" sz="1600" b="1" i="0" u="none" strike="noStrike" cap="none" normalizeH="0" baseline="0">
                          <a:ln>
                            <a:noFill/>
                          </a:ln>
                          <a:solidFill>
                            <a:schemeClr val="bg1"/>
                          </a:solidFill>
                          <a:effectLst/>
                          <a:latin typeface="Calibri" pitchFamily="34" charset="0"/>
                          <a:cs typeface="Arial" pitchFamily="34" charset="0"/>
                        </a:rPr>
                        <a:t>Il datore di lavoro potrà, per il 50% della contribuzione a suo carico, fruire dell’esonero introdotto dalla Legge di Bilancio 2018. Tuttavia, poiché l’esonero prevede un massimale mensile di 250 euro, l’importo fruibile non potrà superare tale soglia.</a:t>
                      </a:r>
                    </a:p>
                    <a:p>
                      <a:pPr marL="34925" marR="0" lvl="0" indent="0" algn="just" defTabSz="914400" rtl="0" eaLnBrk="1" fontAlgn="base" latinLnBrk="0" hangingPunct="1">
                        <a:lnSpc>
                          <a:spcPct val="100000"/>
                        </a:lnSpc>
                        <a:spcBef>
                          <a:spcPts val="275"/>
                        </a:spcBef>
                        <a:spcAft>
                          <a:spcPct val="0"/>
                        </a:spcAft>
                        <a:buClrTx/>
                        <a:buSzTx/>
                        <a:buFontTx/>
                        <a:buNone/>
                        <a:tabLst/>
                      </a:pPr>
                      <a:r>
                        <a:rPr kumimoji="0" lang="it-IT" altLang="it-IT" sz="1600" b="1" i="0" u="none" strike="noStrike" cap="none" normalizeH="0" baseline="0">
                          <a:ln>
                            <a:noFill/>
                          </a:ln>
                          <a:solidFill>
                            <a:schemeClr val="bg1"/>
                          </a:solidFill>
                          <a:effectLst/>
                          <a:latin typeface="Calibri" pitchFamily="34" charset="0"/>
                          <a:cs typeface="Arial" pitchFamily="34" charset="0"/>
                        </a:rPr>
                        <a:t>Il datore di lavoro potrà, comunque, fruire, per la restante quota di contribuzione a suo carico, dell’incentivo Occupazione NEET, nei limiti dell’importo massimo mensile riconoscibile che, come evidenziato poco sopra, in cumulo con l’esonero previsto dalla Legge di Bilancio 2018, ammonta a 421,66 euro. Quindi, rispetto ad una contribuzione datoriale mensile pari a 800 euro, l’importo fruibile a titolo delle due agevolazioni sarà pari a 250 euro per l’esonero strutturale previsto dalla Legge di Bilancio 2018 e 421,66 euro per l’incentivo NEET.</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6D9F1"/>
                    </a:solidFill>
                  </a:tcPr>
                </a:tc>
                <a:extLst>
                  <a:ext uri="{0D108BD9-81ED-4DB2-BD59-A6C34878D82A}">
                    <a16:rowId xmlns:a16="http://schemas.microsoft.com/office/drawing/2014/main" val="10001"/>
                  </a:ext>
                </a:extLst>
              </a:tr>
            </a:tbl>
          </a:graphicData>
        </a:graphic>
      </p:graphicFrame>
      <p:graphicFrame>
        <p:nvGraphicFramePr>
          <p:cNvPr id="4" name="Tabella 3"/>
          <p:cNvGraphicFramePr>
            <a:graphicFrameLocks noGrp="1"/>
          </p:cNvGraphicFramePr>
          <p:nvPr/>
        </p:nvGraphicFramePr>
        <p:xfrm>
          <a:off x="684213" y="5495925"/>
          <a:ext cx="7775575" cy="1111250"/>
        </p:xfrm>
        <a:graphic>
          <a:graphicData uri="http://schemas.openxmlformats.org/drawingml/2006/table">
            <a:tbl>
              <a:tblPr/>
              <a:tblGrid>
                <a:gridCol w="7775575">
                  <a:extLst>
                    <a:ext uri="{9D8B030D-6E8A-4147-A177-3AD203B41FA5}">
                      <a16:colId xmlns:a16="http://schemas.microsoft.com/office/drawing/2014/main" val="20000"/>
                    </a:ext>
                  </a:extLst>
                </a:gridCol>
              </a:tblGrid>
              <a:tr h="1111250">
                <a:tc>
                  <a:txBody>
                    <a:bodyPr/>
                    <a:lstStyle>
                      <a:lvl1pPr marL="349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34925" marR="0" lvl="0" indent="0" algn="l" defTabSz="914400" rtl="0" eaLnBrk="1" fontAlgn="base" latinLnBrk="0" hangingPunct="1">
                        <a:lnSpc>
                          <a:spcPct val="100000"/>
                        </a:lnSpc>
                        <a:spcBef>
                          <a:spcPts val="275"/>
                        </a:spcBef>
                        <a:spcAft>
                          <a:spcPct val="0"/>
                        </a:spcAft>
                        <a:buClrTx/>
                        <a:buSzTx/>
                        <a:buFontTx/>
                        <a:buNone/>
                        <a:tabLst/>
                      </a:pPr>
                      <a:r>
                        <a:rPr kumimoji="0" lang="it-IT" altLang="it-IT" sz="1600" b="1" i="0" u="none" strike="noStrike" cap="none" normalizeH="0" baseline="0">
                          <a:ln>
                            <a:noFill/>
                          </a:ln>
                          <a:solidFill>
                            <a:schemeClr val="bg1"/>
                          </a:solidFill>
                          <a:effectLst/>
                          <a:latin typeface="Calibri" pitchFamily="34" charset="0"/>
                          <a:cs typeface="Arial" pitchFamily="34" charset="0"/>
                        </a:rPr>
                        <a:t>Nell’Esempio 3, il totale dell’esonero spettante al datore di lavoro è pari a 671,66 euro, di cui:</a:t>
                      </a:r>
                    </a:p>
                    <a:p>
                      <a:pPr marL="34925" marR="0" lvl="0" indent="0" algn="l" defTabSz="914400" rtl="0" eaLnBrk="1" fontAlgn="base" latinLnBrk="0" hangingPunct="1">
                        <a:lnSpc>
                          <a:spcPct val="100000"/>
                        </a:lnSpc>
                        <a:spcBef>
                          <a:spcPct val="0"/>
                        </a:spcBef>
                        <a:spcAft>
                          <a:spcPct val="0"/>
                        </a:spcAft>
                        <a:buClrTx/>
                        <a:buSzPts val="1100"/>
                        <a:buFont typeface="Symbol" pitchFamily="18" charset="2"/>
                        <a:buChar char=""/>
                        <a:tabLst/>
                      </a:pPr>
                      <a:r>
                        <a:rPr kumimoji="0" lang="it-IT" altLang="it-IT" sz="1600" b="1" i="0" u="none" strike="noStrike" cap="none" normalizeH="0" baseline="0">
                          <a:ln>
                            <a:noFill/>
                          </a:ln>
                          <a:solidFill>
                            <a:schemeClr val="bg1"/>
                          </a:solidFill>
                          <a:effectLst/>
                          <a:latin typeface="Calibri" pitchFamily="34" charset="0"/>
                          <a:cs typeface="Arial" pitchFamily="34" charset="0"/>
                        </a:rPr>
                        <a:t>250 euro, per la quota parte relativa all’esonero strutturale;</a:t>
                      </a:r>
                    </a:p>
                    <a:p>
                      <a:pPr marL="34925" marR="0" lvl="0" indent="0" algn="l" defTabSz="914400" rtl="0" eaLnBrk="1" fontAlgn="base" latinLnBrk="0" hangingPunct="1">
                        <a:lnSpc>
                          <a:spcPct val="100000"/>
                        </a:lnSpc>
                        <a:spcBef>
                          <a:spcPts val="275"/>
                        </a:spcBef>
                        <a:spcAft>
                          <a:spcPct val="0"/>
                        </a:spcAft>
                        <a:buClrTx/>
                        <a:buSzPts val="1100"/>
                        <a:buFont typeface="Symbol" pitchFamily="18" charset="2"/>
                        <a:buChar char=""/>
                        <a:tabLst/>
                      </a:pPr>
                      <a:r>
                        <a:rPr kumimoji="0" lang="it-IT" altLang="it-IT" sz="1600" b="1" i="0" u="none" strike="noStrike" cap="none" normalizeH="0" baseline="0">
                          <a:ln>
                            <a:noFill/>
                          </a:ln>
                          <a:solidFill>
                            <a:schemeClr val="bg1"/>
                          </a:solidFill>
                          <a:effectLst/>
                          <a:latin typeface="Calibri" pitchFamily="34" charset="0"/>
                          <a:cs typeface="Arial" pitchFamily="34" charset="0"/>
                        </a:rPr>
                        <a:t>421,66 euro, per la quota parte relativa all’incentivo Occupazione NEET.</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C6D9F1"/>
                    </a:solidFill>
                  </a:tcPr>
                </a:tc>
                <a:extLst>
                  <a:ext uri="{0D108BD9-81ED-4DB2-BD59-A6C34878D82A}">
                    <a16:rowId xmlns:a16="http://schemas.microsoft.com/office/drawing/2014/main" val="10000"/>
                  </a:ext>
                </a:extLst>
              </a:tr>
            </a:tbl>
          </a:graphicData>
        </a:graphic>
      </p:graphicFrame>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189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1891"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8"/>
            </a:pPr>
            <a:r>
              <a:rPr lang="it-IT" altLang="it-IT" sz="2400" b="1" i="1">
                <a:solidFill>
                  <a:schemeClr val="bg1"/>
                </a:solidFill>
                <a:cs typeface="Tahoma" pitchFamily="34" charset="0"/>
              </a:rPr>
              <a:t>Procedimento di ammissione all’incentivo</a:t>
            </a:r>
          </a:p>
          <a:p>
            <a:pPr marL="457200" indent="-457200" algn="just"/>
            <a:endParaRPr lang="it-IT" altLang="it-IT" sz="2000">
              <a:solidFill>
                <a:schemeClr val="bg1"/>
              </a:solidFill>
            </a:endParaRPr>
          </a:p>
          <a:p>
            <a:pPr marL="457200" indent="-457200" algn="just"/>
            <a:r>
              <a:rPr lang="it-IT" altLang="it-IT" sz="2000">
                <a:solidFill>
                  <a:schemeClr val="bg1"/>
                </a:solidFill>
              </a:rPr>
              <a:t>Allo scopo di consentire al datore di lavoro di conoscere con certezza la  residua disponibilità  delle risorse prima di effettuare l’eventuale assunzione a tempo indeterminato, il decreto direttoriale dell’ANPAL n. 3/2018 prevede un particolare procedimento per la presentazione dell’istanza, di seguito illustrato. </a:t>
            </a:r>
          </a:p>
          <a:p>
            <a:pPr marL="457200" indent="-457200" algn="just"/>
            <a:r>
              <a:rPr lang="it-IT" altLang="it-IT" sz="2000">
                <a:solidFill>
                  <a:schemeClr val="bg1"/>
                </a:solidFill>
              </a:rPr>
              <a:t> </a:t>
            </a:r>
          </a:p>
          <a:p>
            <a:pPr marL="457200" indent="-457200" algn="just"/>
            <a:r>
              <a:rPr lang="it-IT" altLang="it-IT" sz="2000">
                <a:solidFill>
                  <a:schemeClr val="bg1"/>
                </a:solidFill>
              </a:rPr>
              <a:t>Il datore di lavoro deve inoltrare all’INPS - avvalendosi esclusivamente del modulo di istanza on-line “</a:t>
            </a:r>
            <a:r>
              <a:rPr lang="it-IT" altLang="it-IT" sz="2000" b="1">
                <a:solidFill>
                  <a:schemeClr val="bg1"/>
                </a:solidFill>
              </a:rPr>
              <a:t>NEET</a:t>
            </a:r>
            <a:r>
              <a:rPr lang="it-IT" altLang="it-IT" sz="2000">
                <a:solidFill>
                  <a:schemeClr val="bg1"/>
                </a:solidFill>
              </a:rPr>
              <a:t>”, disponibile all’interno dell’applicazione “Portale delle agevolazioni  (ex  DiResCo)”, sul sito internet </a:t>
            </a:r>
            <a:r>
              <a:rPr lang="it-IT" altLang="it-IT" sz="2000">
                <a:solidFill>
                  <a:schemeClr val="bg1"/>
                </a:solidFill>
                <a:hlinkClick r:id="rId3"/>
              </a:rPr>
              <a:t>www.inps.it.</a:t>
            </a:r>
            <a:r>
              <a:rPr lang="en-US" altLang="it-IT" sz="2000">
                <a:solidFill>
                  <a:schemeClr val="bg1"/>
                </a:solidFill>
              </a:rPr>
              <a:t> - una domanda preliminare  di  ammissione  all’incentivo, indicando i seguenti dati:</a:t>
            </a:r>
            <a:endParaRPr lang="it-IT" altLang="it-IT" sz="2000">
              <a:solidFill>
                <a:schemeClr val="bg1"/>
              </a:solidFill>
            </a:endParaRPr>
          </a:p>
        </p:txBody>
      </p:sp>
      <p:pic>
        <p:nvPicPr>
          <p:cNvPr id="421892"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291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2915"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8"/>
            </a:pPr>
            <a:r>
              <a:rPr lang="it-IT" altLang="it-IT" sz="2400" b="1" i="1">
                <a:solidFill>
                  <a:srgbClr val="0070C0"/>
                </a:solidFill>
                <a:cs typeface="Tahoma" pitchFamily="34" charset="0"/>
              </a:rPr>
              <a:t>Procedimento di ammissione all’incentivo</a:t>
            </a:r>
          </a:p>
          <a:p>
            <a:pPr marL="457200" indent="-457200" algn="just"/>
            <a:endParaRPr lang="it-IT" altLang="it-IT" sz="2000">
              <a:solidFill>
                <a:schemeClr val="bg1"/>
              </a:solidFill>
            </a:endParaRPr>
          </a:p>
          <a:p>
            <a:pPr marL="457200" indent="-457200" algn="just">
              <a:buFont typeface="Arial" charset="0"/>
              <a:buChar char="•"/>
            </a:pPr>
            <a:r>
              <a:rPr lang="it-IT" altLang="it-IT" sz="2000">
                <a:solidFill>
                  <a:schemeClr val="bg1"/>
                </a:solidFill>
              </a:rPr>
              <a:t>il lavoratore nei cui confronti è intervenuta o potrebbe intervenire l’assunzione a tempo indeterminato;</a:t>
            </a:r>
          </a:p>
          <a:p>
            <a:pPr marL="457200" indent="-457200" algn="just">
              <a:buFont typeface="Arial" charset="0"/>
              <a:buChar char="•"/>
            </a:pPr>
            <a:r>
              <a:rPr lang="it-IT" altLang="it-IT" sz="2000">
                <a:solidFill>
                  <a:schemeClr val="bg1"/>
                </a:solidFill>
              </a:rPr>
              <a:t>la regione e la provincia di esecuzione della prestazione lavorativa;</a:t>
            </a:r>
          </a:p>
          <a:p>
            <a:pPr marL="457200" indent="-457200" algn="just">
              <a:buFont typeface="Arial" charset="0"/>
              <a:buChar char="•"/>
            </a:pPr>
            <a:r>
              <a:rPr lang="it-IT" altLang="it-IT" sz="2000">
                <a:solidFill>
                  <a:schemeClr val="bg1"/>
                </a:solidFill>
              </a:rPr>
              <a:t>l’importo della retribuzione </a:t>
            </a:r>
            <a:r>
              <a:rPr lang="it-IT" altLang="it-IT" sz="2000" u="sng">
                <a:solidFill>
                  <a:schemeClr val="bg1"/>
                </a:solidFill>
              </a:rPr>
              <a:t>mensile media,</a:t>
            </a:r>
            <a:r>
              <a:rPr lang="it-IT" altLang="it-IT" sz="2000">
                <a:solidFill>
                  <a:schemeClr val="bg1"/>
                </a:solidFill>
              </a:rPr>
              <a:t> comprensiva dei ratei di tredicesima e quattordicesima mensilità;</a:t>
            </a:r>
          </a:p>
          <a:p>
            <a:pPr marL="457200" indent="-457200" algn="just">
              <a:buFont typeface="Arial" charset="0"/>
              <a:buChar char="•"/>
            </a:pPr>
            <a:r>
              <a:rPr lang="it-IT" altLang="it-IT" sz="2000">
                <a:solidFill>
                  <a:schemeClr val="bg1"/>
                </a:solidFill>
              </a:rPr>
              <a:t>la misura dell’aliquota contributiva datoriale che può essere oggetto di  sgravio.</a:t>
            </a:r>
          </a:p>
          <a:p>
            <a:pPr marL="457200" indent="-457200" algn="just">
              <a:buFont typeface="Arial" charset="0"/>
              <a:buChar char="•"/>
            </a:pPr>
            <a:r>
              <a:rPr lang="it-IT" altLang="it-IT" sz="2000">
                <a:solidFill>
                  <a:schemeClr val="bg1"/>
                </a:solidFill>
              </a:rPr>
              <a:t>se per l’assunzione intende fruire anche  dell’esonero  previsto  dall’articolo 1, comma 100 e ss., della legge n. 205/2017.</a:t>
            </a:r>
          </a:p>
        </p:txBody>
      </p:sp>
      <p:pic>
        <p:nvPicPr>
          <p:cNvPr id="42291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393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3939"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8"/>
            </a:pPr>
            <a:r>
              <a:rPr lang="it-IT" altLang="it-IT" sz="2400" b="1" i="1">
                <a:solidFill>
                  <a:srgbClr val="0070C0"/>
                </a:solidFill>
                <a:cs typeface="Tahoma" pitchFamily="34" charset="0"/>
              </a:rPr>
              <a:t>Procedimento di ammissione all’incentivo</a:t>
            </a:r>
            <a:endParaRPr lang="it-IT" altLang="it-IT" sz="2000">
              <a:solidFill>
                <a:schemeClr val="bg1"/>
              </a:solidFill>
            </a:endParaRPr>
          </a:p>
          <a:p>
            <a:pPr marL="457200" indent="-457200" algn="just"/>
            <a:endParaRPr lang="it-IT" altLang="it-IT" sz="2000">
              <a:solidFill>
                <a:schemeClr val="bg1"/>
              </a:solidFill>
            </a:endParaRPr>
          </a:p>
          <a:p>
            <a:pPr marL="457200" indent="-457200" algn="just"/>
            <a:r>
              <a:rPr lang="it-IT" altLang="it-IT" sz="2000">
                <a:solidFill>
                  <a:schemeClr val="bg1"/>
                </a:solidFill>
              </a:rPr>
              <a:t>L’INPS, mediante i propri sistemi informativi centrali:</a:t>
            </a:r>
          </a:p>
          <a:p>
            <a:pPr marL="457200" indent="-457200" algn="just">
              <a:buFont typeface="Arial" charset="0"/>
              <a:buChar char="•"/>
            </a:pPr>
            <a:r>
              <a:rPr lang="it-IT" altLang="it-IT" sz="2000">
                <a:solidFill>
                  <a:schemeClr val="bg1"/>
                </a:solidFill>
              </a:rPr>
              <a:t>consulta gli archivi informatici dell’Agenzia Nazionale  Politiche  Attive del Lavoro (ANPAL) al fine di conoscere se il soggetto, alla data di assunzione o, nel caso in cui l’assunzione non sia ancora stata effettuata, alla data  di  invio della richiesta per cui si chiede l’incentivo, sia iscritto al Programma “Garanzia giovani”, sia profilato e sia stato preso in carico;</a:t>
            </a:r>
          </a:p>
          <a:p>
            <a:pPr marL="457200" indent="-457200" algn="just">
              <a:buFont typeface="Arial" charset="0"/>
              <a:buChar char="•"/>
            </a:pPr>
            <a:r>
              <a:rPr lang="it-IT" altLang="it-IT" sz="2000">
                <a:solidFill>
                  <a:schemeClr val="bg1"/>
                </a:solidFill>
              </a:rPr>
              <a:t>calcola l’importo dell’incentivo spettante in base all’aliquota contributiva datoriale indicata;</a:t>
            </a:r>
          </a:p>
          <a:p>
            <a:pPr marL="457200" indent="-457200" algn="just">
              <a:buFont typeface="Arial" charset="0"/>
              <a:buChar char="•"/>
            </a:pPr>
            <a:r>
              <a:rPr lang="it-IT" altLang="it-IT" sz="2000">
                <a:solidFill>
                  <a:schemeClr val="bg1"/>
                </a:solidFill>
              </a:rPr>
              <a:t>verifica se sussiste la copertura finanziaria per l’incentivo richiesto;</a:t>
            </a:r>
          </a:p>
          <a:p>
            <a:pPr marL="457200" indent="-457200" algn="just">
              <a:buFont typeface="Arial" charset="0"/>
              <a:buChar char="•"/>
            </a:pPr>
            <a:r>
              <a:rPr lang="it-IT" altLang="it-IT" sz="2000">
                <a:solidFill>
                  <a:schemeClr val="bg1"/>
                </a:solidFill>
              </a:rPr>
              <a:t>informa, mediante comunicazione in calce al medesimo modulo di istanza, che è stato prenotato in favore del datore di lavoro l’importo dell’incentivo per l’assunzione del lavoratore indicato nell’istanza preliminare.</a:t>
            </a:r>
          </a:p>
        </p:txBody>
      </p:sp>
      <p:pic>
        <p:nvPicPr>
          <p:cNvPr id="423940"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496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4963"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8"/>
            </a:pPr>
            <a:r>
              <a:rPr lang="it-IT" altLang="it-IT" sz="2400" b="1" i="1">
                <a:solidFill>
                  <a:srgbClr val="0070C0"/>
                </a:solidFill>
                <a:cs typeface="Tahoma" pitchFamily="34" charset="0"/>
              </a:rPr>
              <a:t>Procedimento di ammissione all’incentivo</a:t>
            </a:r>
            <a:endParaRPr lang="it-IT" altLang="it-IT" sz="2000">
              <a:solidFill>
                <a:schemeClr val="bg1"/>
              </a:solidFill>
            </a:endParaRPr>
          </a:p>
          <a:p>
            <a:pPr marL="457200" indent="-457200" algn="just"/>
            <a:endParaRPr lang="it-IT" altLang="it-IT" sz="2000">
              <a:solidFill>
                <a:schemeClr val="bg1"/>
              </a:solidFill>
            </a:endParaRPr>
          </a:p>
          <a:p>
            <a:pPr marL="457200" indent="-457200" algn="just"/>
            <a:r>
              <a:rPr lang="it-IT" altLang="it-IT" sz="2000" u="sng">
                <a:solidFill>
                  <a:schemeClr val="bg1"/>
                </a:solidFill>
              </a:rPr>
              <a:t>L’istanza di prenotazione dell’incentivo </a:t>
            </a:r>
            <a:r>
              <a:rPr lang="it-IT" altLang="it-IT" sz="2000">
                <a:solidFill>
                  <a:schemeClr val="bg1"/>
                </a:solidFill>
              </a:rPr>
              <a:t>che dovesse essere  inizialmente  non  accolta per  carenza di fondi </a:t>
            </a:r>
            <a:r>
              <a:rPr lang="it-IT" altLang="it-IT" sz="2000" u="sng">
                <a:solidFill>
                  <a:schemeClr val="bg1"/>
                </a:solidFill>
              </a:rPr>
              <a:t>rimarrà valida</a:t>
            </a:r>
            <a:r>
              <a:rPr lang="it-IT" altLang="it-IT" sz="2000">
                <a:solidFill>
                  <a:schemeClr val="bg1"/>
                </a:solidFill>
              </a:rPr>
              <a:t>, mantenendo  la  priorità  acquisita  dalla data di prenotazione, </a:t>
            </a:r>
            <a:r>
              <a:rPr lang="it-IT" altLang="it-IT" sz="2000" u="sng">
                <a:solidFill>
                  <a:schemeClr val="bg1"/>
                </a:solidFill>
              </a:rPr>
              <a:t>per 30 giorni</a:t>
            </a:r>
            <a:r>
              <a:rPr lang="it-IT" altLang="it-IT" sz="2000">
                <a:solidFill>
                  <a:schemeClr val="bg1"/>
                </a:solidFill>
              </a:rPr>
              <a:t>. Se entro tale termine si libereranno delle risorse utili, la richiesta verrà automaticamente accolta, diversamente, trascorsi inutilmente i 30 giorni indicati, l’istanza perderà definitivamente di efficacia e l’interessato dovrà presentare una nuova richiesta di prenotazione.</a:t>
            </a:r>
          </a:p>
        </p:txBody>
      </p:sp>
      <p:pic>
        <p:nvPicPr>
          <p:cNvPr id="424964"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598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5987"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8"/>
            </a:pPr>
            <a:r>
              <a:rPr lang="it-IT" altLang="it-IT" sz="2400" b="1" i="1">
                <a:solidFill>
                  <a:srgbClr val="0070C0"/>
                </a:solidFill>
                <a:cs typeface="Tahoma" pitchFamily="34" charset="0"/>
              </a:rPr>
              <a:t>Procedimento di ammissione all’incentivo</a:t>
            </a:r>
          </a:p>
          <a:p>
            <a:pPr marL="457200" indent="-457200" eaLnBrk="1" hangingPunct="1">
              <a:buFont typeface="Calibri" pitchFamily="34" charset="0"/>
              <a:buAutoNum type="arabicPeriod" startAt="8"/>
            </a:pPr>
            <a:endParaRPr lang="it-IT" altLang="it-IT" sz="2000">
              <a:solidFill>
                <a:schemeClr val="bg1"/>
              </a:solidFill>
            </a:endParaRPr>
          </a:p>
          <a:p>
            <a:pPr marL="457200" indent="-457200" algn="just"/>
            <a:r>
              <a:rPr lang="it-IT" altLang="it-IT" sz="2000">
                <a:solidFill>
                  <a:schemeClr val="bg1"/>
                </a:solidFill>
              </a:rPr>
              <a:t>Analogamente, l’istanza di prenotazione dell’incentivo che dovesse essere inizialmente non accolta in quanto, dalla consultazione dell’archivio dell’ANPAL, risulti che  il  giovane sia  registrato al Programma “Garanzia Giovani”, ma non sia stata completata la  procedura di presa in carico da parte della struttura competente, rimarrà valida - mantenendo la priorità acquisita dalla data di prenotazione - per 30 giorni. Durante tale periodo l’ANPAL, come espressamente previsto dall’articolo 2, comma 3, del decreto direttoriale n. 3/2018, interesserà la Regione presso la quale il giovane ha dato la sua adesione al Programma “Garanzia giovani” ovvero, in caso di scelta plurima, la Regione in cui sarà svolta la prestazione lavorativa.  </a:t>
            </a:r>
          </a:p>
        </p:txBody>
      </p:sp>
      <p:pic>
        <p:nvPicPr>
          <p:cNvPr id="425988"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701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7011"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8"/>
            </a:pPr>
            <a:r>
              <a:rPr lang="it-IT" altLang="it-IT" sz="2400" b="1" i="1">
                <a:solidFill>
                  <a:srgbClr val="0070C0"/>
                </a:solidFill>
                <a:cs typeface="Tahoma" pitchFamily="34" charset="0"/>
              </a:rPr>
              <a:t>Procedimento di ammissione all’incentivo</a:t>
            </a:r>
          </a:p>
          <a:p>
            <a:pPr marL="457200" indent="-457200" eaLnBrk="1" hangingPunct="1">
              <a:buFont typeface="Calibri" pitchFamily="34" charset="0"/>
              <a:buAutoNum type="arabicPeriod" startAt="8"/>
            </a:pPr>
            <a:endParaRPr lang="it-IT" altLang="it-IT" sz="2000">
              <a:solidFill>
                <a:schemeClr val="bg1"/>
              </a:solidFill>
            </a:endParaRPr>
          </a:p>
          <a:p>
            <a:pPr marL="457200" indent="-457200" algn="just"/>
            <a:r>
              <a:rPr lang="it-IT" altLang="it-IT" sz="2000">
                <a:solidFill>
                  <a:schemeClr val="bg1"/>
                </a:solidFill>
              </a:rPr>
              <a:t>A seguito della segnalazione da parte dell’ANPAL, la Regione interessata, entro 15 giorni, provvederà alla presa in carico del giovane. Nelle ipotesi in cui la Regione non provveda al suddetto  adempimento nel termine indicato, l’ANPAL stessa procederà alla presa in carico centralizzata, acquisendo le informazioni mancanti anche mediante autodichiarazione del giovane.</a:t>
            </a:r>
          </a:p>
        </p:txBody>
      </p:sp>
      <p:pic>
        <p:nvPicPr>
          <p:cNvPr id="42701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803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8035"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8"/>
            </a:pPr>
            <a:r>
              <a:rPr lang="it-IT" altLang="it-IT" sz="2400" b="1" i="1">
                <a:solidFill>
                  <a:srgbClr val="0070C0"/>
                </a:solidFill>
                <a:cs typeface="Tahoma" pitchFamily="34" charset="0"/>
              </a:rPr>
              <a:t>Procedimento di ammissione all’incentivo</a:t>
            </a:r>
          </a:p>
          <a:p>
            <a:pPr marL="457200" indent="-457200" algn="just" eaLnBrk="1" hangingPunct="1">
              <a:buFont typeface="Calibri" pitchFamily="34" charset="0"/>
              <a:buAutoNum type="arabicPeriod" startAt="8"/>
            </a:pPr>
            <a:endParaRPr lang="it-IT" altLang="it-IT" sz="2000">
              <a:solidFill>
                <a:schemeClr val="bg1"/>
              </a:solidFill>
            </a:endParaRPr>
          </a:p>
          <a:p>
            <a:pPr marL="457200" indent="-457200" algn="just"/>
            <a:r>
              <a:rPr lang="it-IT" altLang="it-IT" sz="2000">
                <a:solidFill>
                  <a:schemeClr val="bg1"/>
                </a:solidFill>
              </a:rPr>
              <a:t>Pertanto, se entro il suddetto termine di 30 giorni, il  giovane verrà preso in carico da parte  della struttura competente o procederà all’autodichiarazione, la richiesta di riconoscimento dell’agevolazione, se sussisteranno tutti gli altri presupposti  legittimanti,  verrà  automaticamente accolta; diversamente, trascorsi inutilmente i 30 giorni indicati, l’istanza perderà definitivamente di efficacia e l’interessato dovrà presentare una nuova richiesta di prenotazione.</a:t>
            </a:r>
          </a:p>
          <a:p>
            <a:pPr marL="457200" indent="-457200" algn="just"/>
            <a:r>
              <a:rPr lang="it-IT" altLang="it-IT" sz="2000">
                <a:solidFill>
                  <a:schemeClr val="bg1"/>
                </a:solidFill>
              </a:rPr>
              <a:t> </a:t>
            </a:r>
          </a:p>
          <a:p>
            <a:pPr marL="457200" indent="-457200" algn="just"/>
            <a:r>
              <a:rPr lang="it-IT" altLang="it-IT" sz="2000">
                <a:solidFill>
                  <a:schemeClr val="bg1"/>
                </a:solidFill>
              </a:rPr>
              <a:t>Nelle ipotesi in cui l’istanza di prenotazione inviata venga accolta, il datore di lavoro entro 10 giorni di calendario ha l’onere di comunicare, </a:t>
            </a:r>
            <a:r>
              <a:rPr lang="it-IT" altLang="it-IT" sz="2000" u="sng">
                <a:solidFill>
                  <a:schemeClr val="bg1"/>
                </a:solidFill>
              </a:rPr>
              <a:t>a pena di decadenza</a:t>
            </a:r>
            <a:r>
              <a:rPr lang="it-IT" altLang="it-IT" sz="2000">
                <a:solidFill>
                  <a:schemeClr val="bg1"/>
                </a:solidFill>
              </a:rPr>
              <a:t> ai sensi dell’articolo 10, comma 3, del decreto direttoriale n. 3/2018, l’avvenuta assunzione, chiedendo  la conferma  della prenotazione effettuata in suo favore</a:t>
            </a:r>
            <a:r>
              <a:rPr lang="it-IT" altLang="it-IT" sz="2000" i="1">
                <a:solidFill>
                  <a:schemeClr val="bg1"/>
                </a:solidFill>
              </a:rPr>
              <a:t>.</a:t>
            </a:r>
            <a:endParaRPr lang="it-IT" altLang="it-IT" sz="2000">
              <a:solidFill>
                <a:schemeClr val="bg1"/>
              </a:solidFill>
            </a:endParaRPr>
          </a:p>
          <a:p>
            <a:pPr marL="457200" indent="-457200" algn="just"/>
            <a:r>
              <a:rPr lang="it-IT" altLang="it-IT" sz="2000" i="1">
                <a:solidFill>
                  <a:schemeClr val="bg1"/>
                </a:solidFill>
              </a:rPr>
              <a:t> </a:t>
            </a:r>
            <a:endParaRPr lang="it-IT" altLang="it-IT" sz="2000">
              <a:solidFill>
                <a:schemeClr val="bg1"/>
              </a:solidFill>
            </a:endParaRPr>
          </a:p>
          <a:p>
            <a:pPr marL="457200" indent="-457200" algn="just"/>
            <a:r>
              <a:rPr lang="it-IT" altLang="it-IT" sz="2000">
                <a:solidFill>
                  <a:schemeClr val="bg1"/>
                </a:solidFill>
              </a:rPr>
              <a:t> </a:t>
            </a:r>
            <a:endParaRPr lang="it-IT" altLang="it-IT" sz="2000">
              <a:solidFill>
                <a:srgbClr val="FFFFFF"/>
              </a:solidFill>
            </a:endParaRPr>
          </a:p>
        </p:txBody>
      </p:sp>
      <p:pic>
        <p:nvPicPr>
          <p:cNvPr id="42803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905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9059"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8"/>
            </a:pPr>
            <a:r>
              <a:rPr lang="it-IT" altLang="it-IT" sz="2400" b="1" i="1">
                <a:solidFill>
                  <a:srgbClr val="0070C0"/>
                </a:solidFill>
                <a:cs typeface="Tahoma" pitchFamily="34" charset="0"/>
              </a:rPr>
              <a:t>Procedimento di ammissione all’incentivo</a:t>
            </a:r>
          </a:p>
          <a:p>
            <a:pPr marL="457200" indent="-457200" algn="just"/>
            <a:endParaRPr lang="it-IT" altLang="it-IT" sz="2000">
              <a:solidFill>
                <a:schemeClr val="bg1"/>
              </a:solidFill>
            </a:endParaRPr>
          </a:p>
          <a:p>
            <a:pPr marL="457200" indent="-457200" algn="just"/>
            <a:r>
              <a:rPr lang="it-IT" altLang="it-IT" sz="2000">
                <a:solidFill>
                  <a:schemeClr val="bg1"/>
                </a:solidFill>
              </a:rPr>
              <a:t>L’inosservanza del termine di  10  giorni  previsto per la presentazione della domanda definitiva di ammissione al beneficio determina l’inefficacia della precedente prenotazione delle somme, ferma restando la possibilità per il datore di lavoro di presentare successivamente un’altra domanda.</a:t>
            </a:r>
          </a:p>
          <a:p>
            <a:pPr marL="457200" indent="-457200" algn="just"/>
            <a:endParaRPr lang="it-IT" altLang="it-IT" sz="2000">
              <a:solidFill>
                <a:schemeClr val="bg1"/>
              </a:solidFill>
            </a:endParaRPr>
          </a:p>
          <a:p>
            <a:pPr marL="457200" indent="-457200" algn="just"/>
            <a:r>
              <a:rPr lang="it-IT" altLang="it-IT" sz="2000">
                <a:solidFill>
                  <a:schemeClr val="bg1"/>
                </a:solidFill>
              </a:rPr>
              <a:t> </a:t>
            </a:r>
          </a:p>
        </p:txBody>
      </p:sp>
      <p:pic>
        <p:nvPicPr>
          <p:cNvPr id="429060"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8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083"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8"/>
            </a:pPr>
            <a:r>
              <a:rPr lang="it-IT" altLang="it-IT" sz="2400" b="1" i="1">
                <a:solidFill>
                  <a:srgbClr val="0070C0"/>
                </a:solidFill>
                <a:cs typeface="Tahoma" pitchFamily="34" charset="0"/>
              </a:rPr>
              <a:t>Procedimento di ammissione all’incentivo</a:t>
            </a:r>
          </a:p>
          <a:p>
            <a:pPr marL="457200" indent="-457200" algn="just"/>
            <a:endParaRPr lang="it-IT" altLang="it-IT" sz="2000">
              <a:solidFill>
                <a:schemeClr val="bg1"/>
              </a:solidFill>
            </a:endParaRPr>
          </a:p>
          <a:p>
            <a:pPr marL="457200" indent="-457200" algn="just"/>
            <a:r>
              <a:rPr lang="it-IT" altLang="it-IT" sz="2000" b="1">
                <a:solidFill>
                  <a:schemeClr val="bg1"/>
                </a:solidFill>
              </a:rPr>
              <a:t>Con riferimento ai rapporti a tempo parziale</a:t>
            </a:r>
            <a:r>
              <a:rPr lang="it-IT" altLang="it-IT" sz="2000">
                <a:solidFill>
                  <a:schemeClr val="bg1"/>
                </a:solidFill>
              </a:rPr>
              <a:t>, nell’ipotesi di variazione in aumento della percentuale oraria di lavoro in corso di rapporto – compreso il caso di assunzione a tempo parziale e successiva trasformazione a tempo  pieno –  il  beneficio fruibile non potrà superare, sia per i  vincoli legati al  finanziamento della misura sia in ragione del rispetto della normativa  in materia di aiuti di Stato, che impone l’individuazione di un importo massimo di aiuti  concedibili, il tetto massimo già autorizzato mediante le procedure telematiche. Nelle ipotesi di diminuzione dell’orario di lavoro, compreso il caso di assunzione a tempo pieno e successiva trasformazione in part-time,  sarà onere del datore di lavoro riparametrare l’incentivo  spettante e fruire dell’importo ridotto.</a:t>
            </a:r>
          </a:p>
          <a:p>
            <a:pPr marL="457200" indent="-457200" algn="just"/>
            <a:endParaRPr lang="it-IT" altLang="it-IT" sz="2000">
              <a:solidFill>
                <a:schemeClr val="bg1"/>
              </a:solidFill>
            </a:endParaRPr>
          </a:p>
        </p:txBody>
      </p:sp>
      <p:pic>
        <p:nvPicPr>
          <p:cNvPr id="430084"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110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1107"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8"/>
            </a:pPr>
            <a:r>
              <a:rPr lang="it-IT" altLang="it-IT" sz="2400" b="1" i="1">
                <a:solidFill>
                  <a:srgbClr val="0070C0"/>
                </a:solidFill>
                <a:cs typeface="Tahoma" pitchFamily="34" charset="0"/>
              </a:rPr>
              <a:t>Procedimento di ammissione all’incentivo</a:t>
            </a:r>
          </a:p>
          <a:p>
            <a:pPr marL="457200" indent="-457200" algn="just"/>
            <a:endParaRPr lang="it-IT" altLang="it-IT" sz="2000">
              <a:solidFill>
                <a:schemeClr val="bg1"/>
              </a:solidFill>
            </a:endParaRPr>
          </a:p>
          <a:p>
            <a:pPr marL="457200" indent="-457200" algn="just"/>
            <a:r>
              <a:rPr lang="it-IT" altLang="it-IT" sz="2000">
                <a:solidFill>
                  <a:schemeClr val="bg1"/>
                </a:solidFill>
              </a:rPr>
              <a:t>Successivamente all’accantonamento definitivo delle risorse, effettuato in base all’aliquota contributiva datoriale dichiarata, il soggetto interessato potrà fruire dell’importo spettante in dodici quote mensili, ferma restando la permanenza del  rapporto di  lavoro e fatta  eccezione  per l’ipotesi di rapporti di apprendistato per i quali è previsto un periodo formativo di durata inferiore a dodici mesi.</a:t>
            </a:r>
          </a:p>
          <a:p>
            <a:pPr marL="457200" indent="-457200" algn="just"/>
            <a:r>
              <a:rPr lang="it-IT" altLang="it-IT" sz="2000">
                <a:solidFill>
                  <a:schemeClr val="bg1"/>
                </a:solidFill>
              </a:rPr>
              <a:t> </a:t>
            </a:r>
          </a:p>
          <a:p>
            <a:pPr marL="457200" indent="-457200" algn="just"/>
            <a:r>
              <a:rPr lang="it-IT" altLang="it-IT" sz="2000">
                <a:solidFill>
                  <a:schemeClr val="bg1"/>
                </a:solidFill>
              </a:rPr>
              <a:t>La fruizione del beneficio potrà avvenire mediante conguaglio/compensazione nelle denunce contributive e il datore di lavoro dovrà avere cura di non imputare l’agevolazione a quote di contribuzione non oggetto di esonero.</a:t>
            </a:r>
          </a:p>
          <a:p>
            <a:pPr marL="457200" indent="-457200" algn="just"/>
            <a:r>
              <a:rPr lang="it-IT" altLang="it-IT" sz="2000">
                <a:solidFill>
                  <a:schemeClr val="bg1"/>
                </a:solidFill>
              </a:rPr>
              <a:t> </a:t>
            </a:r>
          </a:p>
        </p:txBody>
      </p:sp>
      <p:pic>
        <p:nvPicPr>
          <p:cNvPr id="431108"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213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2131" name="Sottotitolo 2"/>
          <p:cNvSpPr>
            <a:spLocks noGrp="1"/>
          </p:cNvSpPr>
          <p:nvPr>
            <p:ph type="subTitle" idx="1"/>
          </p:nvPr>
        </p:nvSpPr>
        <p:spPr>
          <a:xfrm>
            <a:off x="442913" y="1863725"/>
            <a:ext cx="8296275" cy="4878388"/>
          </a:xfrm>
        </p:spPr>
        <p:txBody>
          <a:bodyPr/>
          <a:lstStyle/>
          <a:p>
            <a:pPr marL="457200" indent="-457200" eaLnBrk="1" hangingPunct="1">
              <a:buFont typeface="Calibri" pitchFamily="34" charset="0"/>
              <a:buAutoNum type="arabicPeriod" startAt="8"/>
            </a:pPr>
            <a:r>
              <a:rPr lang="it-IT" altLang="it-IT" sz="2400" b="1" i="1">
                <a:solidFill>
                  <a:srgbClr val="0070C0"/>
                </a:solidFill>
                <a:cs typeface="Tahoma" pitchFamily="34" charset="0"/>
              </a:rPr>
              <a:t>Procedimento di ammissione all’incentivo</a:t>
            </a:r>
          </a:p>
          <a:p>
            <a:pPr marL="457200" indent="-457200" algn="just"/>
            <a:endParaRPr lang="it-IT" altLang="it-IT" sz="2000">
              <a:solidFill>
                <a:schemeClr val="bg1"/>
              </a:solidFill>
            </a:endParaRPr>
          </a:p>
          <a:p>
            <a:pPr marL="457200" indent="-457200" algn="just"/>
            <a:r>
              <a:rPr lang="it-IT" altLang="it-IT" sz="2000">
                <a:solidFill>
                  <a:schemeClr val="bg1"/>
                </a:solidFill>
              </a:rPr>
              <a:t> </a:t>
            </a:r>
          </a:p>
          <a:p>
            <a:pPr marL="457200" indent="-457200" algn="just"/>
            <a:r>
              <a:rPr lang="it-IT" altLang="it-IT" sz="2000">
                <a:solidFill>
                  <a:schemeClr val="bg1"/>
                </a:solidFill>
              </a:rPr>
              <a:t>Anche a seguito dell’autorizzazione al godimento dell’agevolazione, l’Istituto, l’ANPAL e l’INL effettueranno i controlli di loro pertinenza volti ad accertare l’effettiva sussistenza dei presupposti di legge per la fruizione dell’incentivo di cui si tratta.</a:t>
            </a:r>
          </a:p>
          <a:p>
            <a:pPr marL="457200" indent="-457200" algn="just"/>
            <a:r>
              <a:rPr lang="it-IT" altLang="it-IT" sz="2000">
                <a:solidFill>
                  <a:schemeClr val="bg1"/>
                </a:solidFill>
              </a:rPr>
              <a:t> </a:t>
            </a:r>
          </a:p>
          <a:p>
            <a:pPr marL="457200" indent="-457200" algn="just"/>
            <a:endParaRPr lang="it-IT" altLang="it-IT" sz="2000">
              <a:solidFill>
                <a:schemeClr val="bg1"/>
              </a:solidFill>
            </a:endParaRPr>
          </a:p>
        </p:txBody>
      </p:sp>
      <p:pic>
        <p:nvPicPr>
          <p:cNvPr id="43213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Sottotitolo 2"/>
          <p:cNvSpPr>
            <a:spLocks noGrp="1"/>
          </p:cNvSpPr>
          <p:nvPr>
            <p:ph type="subTitle" idx="1"/>
          </p:nvPr>
        </p:nvSpPr>
        <p:spPr>
          <a:xfrm>
            <a:off x="1403350" y="1628775"/>
            <a:ext cx="6400800" cy="2768600"/>
          </a:xfrm>
        </p:spPr>
        <p:txBody>
          <a:bodyPr/>
          <a:lstStyle/>
          <a:p>
            <a:pPr eaLnBrk="1" hangingPunct="1"/>
            <a:endParaRPr lang="it-IT" altLang="it-IT" sz="2400" b="1" dirty="0">
              <a:solidFill>
                <a:schemeClr val="accent1"/>
              </a:solidFill>
            </a:endParaRPr>
          </a:p>
          <a:p>
            <a:pPr eaLnBrk="1" hangingPunct="1"/>
            <a:r>
              <a:rPr lang="it-IT" altLang="it-IT" b="1" dirty="0">
                <a:solidFill>
                  <a:srgbClr val="00B050"/>
                </a:solidFill>
              </a:rPr>
              <a:t>D. </a:t>
            </a:r>
          </a:p>
          <a:p>
            <a:pPr eaLnBrk="1" hangingPunct="1"/>
            <a:r>
              <a:rPr lang="it-IT" altLang="it-IT" b="1" dirty="0">
                <a:solidFill>
                  <a:srgbClr val="00B050"/>
                </a:solidFill>
              </a:rPr>
              <a:t>INCENTIVO STRUTTURALE PREVISTO DA LEGGE DI BILANCIO 2018</a:t>
            </a:r>
          </a:p>
        </p:txBody>
      </p:sp>
      <p:sp>
        <p:nvSpPr>
          <p:cNvPr id="12292"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2FD3C9B3-205D-45EA-8B23-7FA1A3D125D0}" type="slidenum">
              <a:rPr lang="it-IT" altLang="it-IT" sz="1200">
                <a:solidFill>
                  <a:srgbClr val="FFFFFF"/>
                </a:solidFill>
              </a:rPr>
              <a:pPr>
                <a:spcBef>
                  <a:spcPct val="0"/>
                </a:spcBef>
                <a:buFontTx/>
                <a:buNone/>
                <a:defRPr/>
              </a:pPr>
              <a:t>380</a:t>
            </a:fld>
            <a:endParaRPr lang="it-IT" altLang="it-IT" sz="1200">
              <a:solidFill>
                <a:srgbClr val="FFFFFF"/>
              </a:solidFill>
            </a:endParaRPr>
          </a:p>
        </p:txBody>
      </p:sp>
      <p:pic>
        <p:nvPicPr>
          <p:cNvPr id="16389"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300602828"/>
      </p:ext>
    </p:extLst>
  </p:cSld>
  <p:clrMapOvr>
    <a:masterClrMapping/>
  </p:clrMapOvr>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Sottotitolo 2">
            <a:extLst>
              <a:ext uri="{FF2B5EF4-FFF2-40B4-BE49-F238E27FC236}">
                <a16:creationId xmlns:a16="http://schemas.microsoft.com/office/drawing/2014/main" id="{B2B0057C-D1FC-475D-AC72-DFCF4A524ECF}"/>
              </a:ext>
            </a:extLst>
          </p:cNvPr>
          <p:cNvSpPr>
            <a:spLocks noGrp="1"/>
          </p:cNvSpPr>
          <p:nvPr>
            <p:ph type="subTitle" idx="1"/>
          </p:nvPr>
        </p:nvSpPr>
        <p:spPr>
          <a:xfrm>
            <a:off x="250825" y="1506538"/>
            <a:ext cx="8642350" cy="5351462"/>
          </a:xfrm>
        </p:spPr>
        <p:txBody>
          <a:bodyPr/>
          <a:lstStyle/>
          <a:p>
            <a:pPr eaLnBrk="1" hangingPunct="1"/>
            <a:endParaRPr lang="it-IT" altLang="it-IT" sz="2000" b="1" i="1" dirty="0">
              <a:solidFill>
                <a:srgbClr val="0070C0"/>
              </a:solidFill>
            </a:endParaRPr>
          </a:p>
          <a:p>
            <a:pPr algn="just">
              <a:lnSpc>
                <a:spcPts val="1000"/>
              </a:lnSpc>
              <a:spcBef>
                <a:spcPts val="100"/>
              </a:spcBef>
            </a:pPr>
            <a:endParaRPr lang="it-IT" altLang="it-IT" sz="1800" i="1" dirty="0">
              <a:solidFill>
                <a:schemeClr val="bg1"/>
              </a:solidFill>
              <a:cs typeface="Arial" panose="020B0604020202020204" pitchFamily="34" charset="0"/>
            </a:endParaRPr>
          </a:p>
          <a:p>
            <a:pPr marL="342900" indent="-342900" algn="just" eaLnBrk="1" hangingPunct="1">
              <a:buFont typeface="Arial" panose="020B0604020202020204" pitchFamily="34" charset="0"/>
              <a:buChar char="•"/>
            </a:pPr>
            <a:r>
              <a:rPr lang="it-IT" altLang="it-IT" sz="2400" i="1" dirty="0">
                <a:solidFill>
                  <a:schemeClr val="bg1"/>
                </a:solidFill>
              </a:rPr>
              <a:t>Legge di Bilancio 2018 n. 205/2017 Art. 1 commi da 1 a 107</a:t>
            </a:r>
          </a:p>
          <a:p>
            <a:pPr marL="342900" indent="-342900" algn="just" eaLnBrk="1" hangingPunct="1">
              <a:buFont typeface="Arial" panose="020B0604020202020204" pitchFamily="34" charset="0"/>
              <a:buChar char="•"/>
            </a:pPr>
            <a:r>
              <a:rPr lang="it-IT" altLang="it-IT" sz="2400" i="1" dirty="0">
                <a:solidFill>
                  <a:schemeClr val="bg1"/>
                </a:solidFill>
              </a:rPr>
              <a:t>Circolare Inps n.  40/2018</a:t>
            </a:r>
          </a:p>
          <a:p>
            <a:pPr algn="just" eaLnBrk="1" hangingPunct="1">
              <a:buFont typeface="Arial" panose="020B0604020202020204" pitchFamily="34" charset="0"/>
              <a:buChar char="•"/>
            </a:pPr>
            <a:endParaRPr lang="it-IT" altLang="it-IT" sz="1800" i="1" dirty="0">
              <a:solidFill>
                <a:schemeClr val="bg1"/>
              </a:solidFill>
            </a:endParaRPr>
          </a:p>
          <a:p>
            <a:pPr algn="just" eaLnBrk="1" hangingPunct="1">
              <a:buFont typeface="Arial" panose="020B0604020202020204" pitchFamily="34" charset="0"/>
              <a:buChar char="•"/>
            </a:pPr>
            <a:endParaRPr lang="it-IT" altLang="it-IT" sz="2000" i="1" dirty="0">
              <a:solidFill>
                <a:schemeClr val="bg1"/>
              </a:solidFill>
            </a:endParaRPr>
          </a:p>
          <a:p>
            <a:pPr algn="just" eaLnBrk="1" hangingPunct="1"/>
            <a:endParaRPr lang="it-IT" altLang="it-IT" sz="2000" i="1" dirty="0">
              <a:solidFill>
                <a:schemeClr val="bg1"/>
              </a:solidFill>
            </a:endParaRPr>
          </a:p>
        </p:txBody>
      </p:sp>
      <p:sp>
        <p:nvSpPr>
          <p:cNvPr id="115714" name="Segnaposto numero diapositiva 5">
            <a:extLst>
              <a:ext uri="{FF2B5EF4-FFF2-40B4-BE49-F238E27FC236}">
                <a16:creationId xmlns:a16="http://schemas.microsoft.com/office/drawing/2014/main" id="{DA5475A8-7788-4487-92FE-AFB177FF358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269FA147-9583-4DDB-AF19-6466E88FAD99}" type="slidenum">
              <a:rPr lang="it-IT" altLang="it-IT" sz="1200">
                <a:solidFill>
                  <a:srgbClr val="FFFFFF"/>
                </a:solidFill>
              </a:rPr>
              <a:pPr>
                <a:spcBef>
                  <a:spcPct val="0"/>
                </a:spcBef>
                <a:buFontTx/>
                <a:buNone/>
              </a:pPr>
              <a:t>381</a:t>
            </a:fld>
            <a:endParaRPr lang="it-IT" altLang="it-IT" sz="1200">
              <a:solidFill>
                <a:srgbClr val="FFFFFF"/>
              </a:solidFill>
            </a:endParaRPr>
          </a:p>
        </p:txBody>
      </p:sp>
      <p:pic>
        <p:nvPicPr>
          <p:cNvPr id="115715" name="Immagine 8">
            <a:extLst>
              <a:ext uri="{FF2B5EF4-FFF2-40B4-BE49-F238E27FC236}">
                <a16:creationId xmlns:a16="http://schemas.microsoft.com/office/drawing/2014/main" id="{6E99C910-47A9-4EBC-B743-7E899DD76BD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2913" y="2952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716" name="CasellaDiTesto 7">
            <a:extLst>
              <a:ext uri="{FF2B5EF4-FFF2-40B4-BE49-F238E27FC236}">
                <a16:creationId xmlns:a16="http://schemas.microsoft.com/office/drawing/2014/main" id="{22827D10-C232-417D-BEDB-86324844155D}"/>
              </a:ext>
            </a:extLst>
          </p:cNvPr>
          <p:cNvSpPr txBox="1">
            <a:spLocks noChangeArrowheads="1"/>
          </p:cNvSpPr>
          <p:nvPr/>
        </p:nvSpPr>
        <p:spPr bwMode="auto">
          <a:xfrm>
            <a:off x="1711325" y="477838"/>
            <a:ext cx="5183188" cy="1471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buNone/>
              <a:defRPr/>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eaLnBrk="1" hangingPunct="1">
              <a:spcBef>
                <a:spcPct val="0"/>
              </a:spcBef>
              <a:buFontTx/>
              <a:buNone/>
            </a:pPr>
            <a:endParaRPr lang="it-IT" altLang="it-IT" sz="2000" b="1" dirty="0">
              <a:solidFill>
                <a:srgbClr val="558ED5"/>
              </a:solidFill>
              <a:latin typeface="Agency FB" panose="020B0503020202020204" pitchFamily="34" charset="0"/>
            </a:endParaRPr>
          </a:p>
        </p:txBody>
      </p:sp>
      <p:pic>
        <p:nvPicPr>
          <p:cNvPr id="115717" name="Immagine 1">
            <a:extLst>
              <a:ext uri="{FF2B5EF4-FFF2-40B4-BE49-F238E27FC236}">
                <a16:creationId xmlns:a16="http://schemas.microsoft.com/office/drawing/2014/main" id="{8E0377ED-880D-414B-AB28-C439F04E847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Sottotitolo 2">
            <a:extLst>
              <a:ext uri="{FF2B5EF4-FFF2-40B4-BE49-F238E27FC236}">
                <a16:creationId xmlns:a16="http://schemas.microsoft.com/office/drawing/2014/main" id="{71F105BD-DB26-414D-BEC2-37F9A697DCED}"/>
              </a:ext>
            </a:extLst>
          </p:cNvPr>
          <p:cNvSpPr>
            <a:spLocks noGrp="1"/>
          </p:cNvSpPr>
          <p:nvPr>
            <p:ph type="subTitle" idx="1"/>
          </p:nvPr>
        </p:nvSpPr>
        <p:spPr>
          <a:xfrm>
            <a:off x="250825" y="1506538"/>
            <a:ext cx="8642350" cy="5351462"/>
          </a:xfrm>
        </p:spPr>
        <p:txBody>
          <a:bodyPr/>
          <a:lstStyle/>
          <a:p>
            <a:pPr eaLnBrk="1" hangingPunct="1"/>
            <a:endParaRPr lang="it-IT" altLang="it-IT" sz="2000" b="1" i="1">
              <a:solidFill>
                <a:srgbClr val="0070C0"/>
              </a:solidFill>
            </a:endParaRPr>
          </a:p>
          <a:p>
            <a:r>
              <a:rPr lang="it-IT" altLang="it-IT" sz="2000" b="1" i="1">
                <a:solidFill>
                  <a:srgbClr val="0070C0"/>
                </a:solidFill>
              </a:rPr>
              <a:t>Incentivo strutturale all’occupazione giovanile stabile </a:t>
            </a:r>
          </a:p>
          <a:p>
            <a:pPr eaLnBrk="1" hangingPunct="1"/>
            <a:endParaRPr lang="it-IT" altLang="it-IT" sz="1600" i="1">
              <a:solidFill>
                <a:schemeClr val="bg1"/>
              </a:solidFill>
            </a:endParaRPr>
          </a:p>
          <a:p>
            <a:pPr algn="just">
              <a:lnSpc>
                <a:spcPct val="150000"/>
              </a:lnSpc>
              <a:spcBef>
                <a:spcPts val="100"/>
              </a:spcBef>
            </a:pPr>
            <a:r>
              <a:rPr lang="it-IT" altLang="it-IT" sz="1800" i="1">
                <a:solidFill>
                  <a:schemeClr val="bg1"/>
                </a:solidFill>
              </a:rPr>
              <a:t> </a:t>
            </a:r>
            <a:endParaRPr lang="en-US" altLang="it-IT" sz="1800" i="1">
              <a:solidFill>
                <a:schemeClr val="bg1"/>
              </a:solidFill>
            </a:endParaRPr>
          </a:p>
          <a:p>
            <a:pPr algn="just">
              <a:spcBef>
                <a:spcPct val="0"/>
              </a:spcBef>
              <a:buFont typeface="Arial" panose="020B0604020202020204" pitchFamily="34" charset="0"/>
              <a:buChar char="•"/>
            </a:pPr>
            <a:endParaRPr lang="it-IT" altLang="it-IT" sz="1800" i="1">
              <a:solidFill>
                <a:schemeClr val="bg1"/>
              </a:solidFill>
              <a:latin typeface="Arial" panose="020B0604020202020204" pitchFamily="34" charset="0"/>
              <a:cs typeface="Arial" panose="020B0604020202020204" pitchFamily="34" charset="0"/>
            </a:endParaRPr>
          </a:p>
          <a:p>
            <a:pPr algn="just">
              <a:lnSpc>
                <a:spcPts val="1000"/>
              </a:lnSpc>
              <a:spcBef>
                <a:spcPts val="100"/>
              </a:spcBef>
            </a:pPr>
            <a:endParaRPr lang="it-IT" altLang="it-IT" sz="1800" i="1">
              <a:solidFill>
                <a:schemeClr val="bg1"/>
              </a:solidFill>
              <a:cs typeface="Arial" panose="020B0604020202020204" pitchFamily="34" charset="0"/>
            </a:endParaRPr>
          </a:p>
          <a:p>
            <a:pPr algn="just" eaLnBrk="1" hangingPunct="1">
              <a:buFont typeface="Arial" panose="020B0604020202020204" pitchFamily="34" charset="0"/>
              <a:buChar char="•"/>
            </a:pPr>
            <a:endParaRPr lang="it-IT" altLang="it-IT" sz="1600" i="1">
              <a:solidFill>
                <a:schemeClr val="bg1"/>
              </a:solidFill>
            </a:endParaRPr>
          </a:p>
          <a:p>
            <a:pPr algn="just" eaLnBrk="1" hangingPunct="1">
              <a:buFont typeface="Arial" panose="020B0604020202020204" pitchFamily="34" charset="0"/>
              <a:buChar char="•"/>
            </a:pPr>
            <a:endParaRPr lang="it-IT" altLang="it-IT" sz="1800" i="1">
              <a:solidFill>
                <a:schemeClr val="bg1"/>
              </a:solidFill>
            </a:endParaRPr>
          </a:p>
          <a:p>
            <a:pPr algn="just" eaLnBrk="1" hangingPunct="1">
              <a:buFont typeface="Arial" panose="020B0604020202020204" pitchFamily="34" charset="0"/>
              <a:buChar char="•"/>
            </a:pPr>
            <a:endParaRPr lang="it-IT" altLang="it-IT" sz="2000" i="1">
              <a:solidFill>
                <a:schemeClr val="bg1"/>
              </a:solidFill>
            </a:endParaRPr>
          </a:p>
          <a:p>
            <a:pPr algn="just" eaLnBrk="1" hangingPunct="1"/>
            <a:endParaRPr lang="it-IT" altLang="it-IT" sz="2000" i="1">
              <a:solidFill>
                <a:schemeClr val="bg1"/>
              </a:solidFill>
            </a:endParaRPr>
          </a:p>
        </p:txBody>
      </p:sp>
      <p:sp>
        <p:nvSpPr>
          <p:cNvPr id="117762" name="Segnaposto numero diapositiva 5">
            <a:extLst>
              <a:ext uri="{FF2B5EF4-FFF2-40B4-BE49-F238E27FC236}">
                <a16:creationId xmlns:a16="http://schemas.microsoft.com/office/drawing/2014/main" id="{16B3B5A3-6AF1-4B60-9153-77E34501459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1C2F78A1-F9CC-4330-A88A-6564C411352E}" type="slidenum">
              <a:rPr lang="it-IT" altLang="it-IT" sz="1200">
                <a:solidFill>
                  <a:srgbClr val="FFFFFF"/>
                </a:solidFill>
              </a:rPr>
              <a:pPr>
                <a:spcBef>
                  <a:spcPct val="0"/>
                </a:spcBef>
                <a:buFontTx/>
                <a:buNone/>
              </a:pPr>
              <a:t>382</a:t>
            </a:fld>
            <a:endParaRPr lang="it-IT" altLang="it-IT" sz="1200">
              <a:solidFill>
                <a:srgbClr val="FFFFFF"/>
              </a:solidFill>
            </a:endParaRPr>
          </a:p>
        </p:txBody>
      </p:sp>
      <p:graphicFrame>
        <p:nvGraphicFramePr>
          <p:cNvPr id="2" name="Tabella 1">
            <a:extLst>
              <a:ext uri="{FF2B5EF4-FFF2-40B4-BE49-F238E27FC236}">
                <a16:creationId xmlns:a16="http://schemas.microsoft.com/office/drawing/2014/main" id="{A7D2FDD8-92AD-4518-BEE8-80B46650A2EA}"/>
              </a:ext>
            </a:extLst>
          </p:cNvPr>
          <p:cNvGraphicFramePr>
            <a:graphicFrameLocks noGrp="1"/>
          </p:cNvGraphicFramePr>
          <p:nvPr/>
        </p:nvGraphicFramePr>
        <p:xfrm>
          <a:off x="482600" y="2870200"/>
          <a:ext cx="8218488" cy="3694176"/>
        </p:xfrm>
        <a:graphic>
          <a:graphicData uri="http://schemas.openxmlformats.org/drawingml/2006/table">
            <a:tbl>
              <a:tblPr/>
              <a:tblGrid>
                <a:gridCol w="2143125">
                  <a:extLst>
                    <a:ext uri="{9D8B030D-6E8A-4147-A177-3AD203B41FA5}">
                      <a16:colId xmlns:a16="http://schemas.microsoft.com/office/drawing/2014/main" val="2837200779"/>
                    </a:ext>
                  </a:extLst>
                </a:gridCol>
                <a:gridCol w="6075363">
                  <a:extLst>
                    <a:ext uri="{9D8B030D-6E8A-4147-A177-3AD203B41FA5}">
                      <a16:colId xmlns:a16="http://schemas.microsoft.com/office/drawing/2014/main" val="1259365481"/>
                    </a:ext>
                  </a:extLst>
                </a:gridCol>
              </a:tblGrid>
              <a:tr h="122872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it-IT" altLang="it-IT" sz="1600" b="1" i="0" u="none" strike="noStrike" cap="none" normalizeH="0" baseline="0">
                        <a:ln>
                          <a:noFill/>
                        </a:ln>
                        <a:solidFill>
                          <a:schemeClr val="bg1"/>
                        </a:solidFill>
                        <a:effectLst/>
                        <a:latin typeface="Calibri" panose="020F0502020204030204" pitchFamily="34" charset="0"/>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it-IT" altLang="it-IT" sz="1600" b="1" i="0" u="none" strike="noStrike" cap="none" normalizeH="0" baseline="0">
                        <a:ln>
                          <a:noFill/>
                        </a:ln>
                        <a:solidFill>
                          <a:schemeClr val="bg1"/>
                        </a:solidFill>
                        <a:effectLst/>
                        <a:latin typeface="Calibri" panose="020F0502020204030204" pitchFamily="34" charset="0"/>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it-IT" altLang="it-IT" sz="1600" b="1" i="0" u="none" strike="noStrike" cap="none" normalizeH="0" baseline="0">
                          <a:ln>
                            <a:noFill/>
                          </a:ln>
                          <a:solidFill>
                            <a:schemeClr val="bg1"/>
                          </a:solidFill>
                          <a:effectLst/>
                          <a:latin typeface="Calibri" panose="020F0502020204030204" pitchFamily="34" charset="0"/>
                          <a:cs typeface="Arial" panose="020B0604020202020204" pitchFamily="34" charset="0"/>
                        </a:rPr>
                        <a:t>Datori di lavoro interessati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it-IT" altLang="it-IT" sz="1600" b="0" i="0" u="none" strike="noStrike" cap="none" normalizeH="0" baseline="0">
                        <a:ln>
                          <a:noFill/>
                        </a:ln>
                        <a:solidFill>
                          <a:schemeClr val="bg1"/>
                        </a:solidFill>
                        <a:effectLst/>
                        <a:latin typeface="Calibri" panose="020F0502020204030204" pitchFamily="34" charset="0"/>
                        <a:cs typeface="Arial" panose="020B0604020202020204"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0" lang="it-IT" altLang="it-IT" sz="1600" b="0" i="0" u="none" strike="noStrike" cap="none" normalizeH="0" baseline="0">
                          <a:ln>
                            <a:noFill/>
                          </a:ln>
                          <a:solidFill>
                            <a:schemeClr val="bg1"/>
                          </a:solidFill>
                          <a:effectLst/>
                          <a:latin typeface="Calibri" panose="020F0502020204030204" pitchFamily="34" charset="0"/>
                          <a:cs typeface="Arial" panose="020B0604020202020204" pitchFamily="34" charset="0"/>
                        </a:rPr>
                        <a:t>Tutti i datori di lavoro privati  che, nei 6 mesi precedenti, hanno effettuato licenziamenti individuali per giustificato motivo oggettivo ovvero licenziamenti collettivi, nella medesima unità produttiva nella quale sarebbe assunto il lavoratore</a:t>
                      </a:r>
                      <a:r>
                        <a:rPr kumimoji="0" lang="it-IT" altLang="it-IT" sz="1600" b="0" i="1" u="none" strike="noStrike" cap="none" normalizeH="0" baseline="0">
                          <a:ln>
                            <a:noFill/>
                          </a:ln>
                          <a:solidFill>
                            <a:schemeClr val="bg1"/>
                          </a:solidFill>
                          <a:effectLst/>
                          <a:latin typeface="Calibri" panose="020F0502020204030204" pitchFamily="34" charset="0"/>
                          <a:cs typeface="Arial" panose="020B0604020202020204" pitchFamily="34" charset="0"/>
                        </a:rPr>
                        <a:t> </a:t>
                      </a:r>
                      <a:endParaRPr kumimoji="0" lang="it-IT" altLang="it-IT" sz="1600" b="0" i="0" u="none" strike="noStrike" cap="none" normalizeH="0" baseline="0">
                        <a:ln>
                          <a:noFill/>
                        </a:ln>
                        <a:solidFill>
                          <a:schemeClr val="bg1"/>
                        </a:solidFill>
                        <a:effectLst/>
                        <a:latin typeface="Calibri" panose="020F0502020204030204" pitchFamily="34" charset="0"/>
                        <a:cs typeface="Arial" panose="020B0604020202020204"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Char char="•"/>
                        <a:tabLst/>
                      </a:pPr>
                      <a:endParaRPr kumimoji="0" lang="it-IT" altLang="it-IT" sz="1600" b="0" i="0" u="none" strike="noStrike" cap="none" normalizeH="0" baseline="0">
                        <a:ln>
                          <a:noFill/>
                        </a:ln>
                        <a:solidFill>
                          <a:schemeClr val="bg1"/>
                        </a:solidFill>
                        <a:effectLst/>
                        <a:latin typeface="Calibri" panose="020F0502020204030204" pitchFamily="34" charset="0"/>
                        <a:cs typeface="Arial" panose="020B0604020202020204"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it-IT" altLang="it-IT" sz="1600" b="0" i="0" u="none" strike="noStrike" cap="none" normalizeH="0" baseline="0">
                        <a:ln>
                          <a:noFill/>
                        </a:ln>
                        <a:solidFill>
                          <a:schemeClr val="bg1"/>
                        </a:solidFill>
                        <a:effectLst/>
                        <a:latin typeface="Calibri" panose="020F050202020403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308741697"/>
                  </a:ext>
                </a:extLst>
              </a:tr>
              <a:tr h="122872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altLang="it-IT" sz="1600" b="1" i="0" u="none" strike="noStrike" cap="none" normalizeH="0" baseline="0">
                          <a:ln>
                            <a:noFill/>
                          </a:ln>
                          <a:solidFill>
                            <a:schemeClr val="bg1"/>
                          </a:solidFill>
                          <a:effectLst/>
                          <a:latin typeface="Calibri" panose="020F0502020204030204" pitchFamily="34" charset="0"/>
                          <a:cs typeface="Arial" panose="020B0604020202020204" pitchFamily="34" charset="0"/>
                        </a:rPr>
                        <a:t>Destinatari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lvl1pPr marL="342900" indent="-34290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42900" marR="0" lvl="0" indent="-34290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it-IT" altLang="it-IT" sz="1600" b="0" i="0" u="none" strike="noStrike" cap="none" normalizeH="0" baseline="0">
                          <a:ln>
                            <a:noFill/>
                          </a:ln>
                          <a:solidFill>
                            <a:schemeClr val="bg1"/>
                          </a:solidFill>
                          <a:effectLst/>
                          <a:latin typeface="Calibri" panose="020F0502020204030204" pitchFamily="34" charset="0"/>
                          <a:cs typeface="Arial" panose="020B0604020202020204" pitchFamily="34" charset="0"/>
                        </a:rPr>
                        <a:t>soggetti con </a:t>
                      </a:r>
                      <a:r>
                        <a:rPr kumimoji="0" lang="it-IT" altLang="it-IT" sz="1600" b="1" i="0" u="none" strike="noStrike" cap="none" normalizeH="0" baseline="0">
                          <a:ln>
                            <a:noFill/>
                          </a:ln>
                          <a:solidFill>
                            <a:schemeClr val="bg1"/>
                          </a:solidFill>
                          <a:effectLst/>
                          <a:latin typeface="Calibri" panose="020F0502020204030204" pitchFamily="34" charset="0"/>
                          <a:cs typeface="Arial" panose="020B0604020202020204" pitchFamily="34" charset="0"/>
                        </a:rPr>
                        <a:t>età inferiore a 30 anni </a:t>
                      </a:r>
                      <a:r>
                        <a:rPr kumimoji="0" lang="it-IT" altLang="it-IT" sz="1600" b="0" i="0" u="none" strike="noStrike" cap="none" normalizeH="0" baseline="0">
                          <a:ln>
                            <a:noFill/>
                          </a:ln>
                          <a:solidFill>
                            <a:schemeClr val="bg1"/>
                          </a:solidFill>
                          <a:effectLst/>
                          <a:latin typeface="Calibri" panose="020F0502020204030204" pitchFamily="34" charset="0"/>
                          <a:cs typeface="Arial" panose="020B0604020202020204" pitchFamily="34" charset="0"/>
                        </a:rPr>
                        <a:t>che </a:t>
                      </a:r>
                      <a:r>
                        <a:rPr kumimoji="0" lang="it-IT" altLang="it-IT" sz="1600" b="1" i="0" u="none" strike="noStrike" cap="none" normalizeH="0" baseline="0">
                          <a:ln>
                            <a:noFill/>
                          </a:ln>
                          <a:solidFill>
                            <a:schemeClr val="bg1"/>
                          </a:solidFill>
                          <a:effectLst/>
                          <a:latin typeface="Calibri" panose="020F0502020204030204" pitchFamily="34" charset="0"/>
                          <a:cs typeface="Arial" panose="020B0604020202020204" pitchFamily="34" charset="0"/>
                        </a:rPr>
                        <a:t>non siano mai stati occupati a tempo indeterminato</a:t>
                      </a:r>
                      <a:r>
                        <a:rPr kumimoji="0" lang="it-IT" altLang="it-IT" sz="1600" b="0" i="0" u="none" strike="noStrike" cap="none" normalizeH="0" baseline="0">
                          <a:ln>
                            <a:noFill/>
                          </a:ln>
                          <a:solidFill>
                            <a:schemeClr val="bg1"/>
                          </a:solidFill>
                          <a:effectLst/>
                          <a:latin typeface="Calibri" panose="020F0502020204030204" pitchFamily="34" charset="0"/>
                          <a:cs typeface="Arial" panose="020B0604020202020204" pitchFamily="34" charset="0"/>
                        </a:rPr>
                        <a:t> con il medesimo o con altri datori di lavoro (</a:t>
                      </a:r>
                      <a:r>
                        <a:rPr kumimoji="0" lang="it-IT" altLang="it-IT" sz="1600" b="0" i="0" u="sng" strike="noStrike" cap="none" normalizeH="0" baseline="0">
                          <a:ln>
                            <a:noFill/>
                          </a:ln>
                          <a:solidFill>
                            <a:schemeClr val="bg1"/>
                          </a:solidFill>
                          <a:effectLst/>
                          <a:latin typeface="Calibri" panose="020F0502020204030204" pitchFamily="34" charset="0"/>
                          <a:cs typeface="Arial" panose="020B0604020202020204" pitchFamily="34" charset="0"/>
                        </a:rPr>
                        <a:t>eventuali periodi svolti dal lavoratore mediante contratto di apprendistato </a:t>
                      </a:r>
                      <a:r>
                        <a:rPr kumimoji="0" lang="it-IT" altLang="it-IT" sz="1600" b="0" i="0" u="none" strike="noStrike" cap="none" normalizeH="0" baseline="0">
                          <a:ln>
                            <a:noFill/>
                          </a:ln>
                          <a:solidFill>
                            <a:schemeClr val="bg1"/>
                          </a:solidFill>
                          <a:effectLst/>
                          <a:latin typeface="Calibri" panose="020F0502020204030204" pitchFamily="34" charset="0"/>
                          <a:cs typeface="Arial" panose="020B0604020202020204" pitchFamily="34" charset="0"/>
                        </a:rPr>
                        <a:t>presso altri datori di lavoro, che non sono proseguiti in un contratto a tempo indeterminato, non ostano alla possibilità di beneficiare dell’incentivo)</a:t>
                      </a:r>
                      <a:endParaRPr kumimoji="0" lang="it-IT" altLang="it-IT" sz="1600" b="0" i="1" u="none" strike="noStrike" cap="none" normalizeH="0" baseline="0">
                        <a:ln>
                          <a:noFill/>
                        </a:ln>
                        <a:solidFill>
                          <a:schemeClr val="bg1"/>
                        </a:solidFill>
                        <a:effectLst/>
                        <a:latin typeface="Calibri" panose="020F0502020204030204" pitchFamily="34" charset="0"/>
                        <a:cs typeface="Arial" panose="020B0604020202020204" pitchFamily="34" charset="0"/>
                      </a:endParaRPr>
                    </a:p>
                    <a:p>
                      <a:pPr marL="342900" marR="0" lvl="0" indent="-34290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it-IT" altLang="it-IT" sz="1600" b="0" i="0" u="none" strike="noStrike" cap="none" normalizeH="0" baseline="0">
                        <a:ln>
                          <a:noFill/>
                        </a:ln>
                        <a:solidFill>
                          <a:schemeClr val="bg1"/>
                        </a:solidFill>
                        <a:effectLst/>
                        <a:latin typeface="Calibri" panose="020F050202020403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940480109"/>
                  </a:ext>
                </a:extLst>
              </a:tr>
            </a:tbl>
          </a:graphicData>
        </a:graphic>
      </p:graphicFrame>
      <p:pic>
        <p:nvPicPr>
          <p:cNvPr id="117774" name="Immagine 8">
            <a:extLst>
              <a:ext uri="{FF2B5EF4-FFF2-40B4-BE49-F238E27FC236}">
                <a16:creationId xmlns:a16="http://schemas.microsoft.com/office/drawing/2014/main" id="{B9286E46-FB66-4B77-9D63-430C67526E5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2913" y="2952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75" name="CasellaDiTesto 7">
            <a:extLst>
              <a:ext uri="{FF2B5EF4-FFF2-40B4-BE49-F238E27FC236}">
                <a16:creationId xmlns:a16="http://schemas.microsoft.com/office/drawing/2014/main" id="{5A1DAE71-2452-47ED-9AB1-13D83AC80138}"/>
              </a:ext>
            </a:extLst>
          </p:cNvPr>
          <p:cNvSpPr txBox="1">
            <a:spLocks noChangeArrowheads="1"/>
          </p:cNvSpPr>
          <p:nvPr/>
        </p:nvSpPr>
        <p:spPr bwMode="auto">
          <a:xfrm>
            <a:off x="1711325" y="477838"/>
            <a:ext cx="5183188"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eaLnBrk="1" hangingPunct="1">
              <a:spcBef>
                <a:spcPct val="0"/>
              </a:spcBef>
              <a:buFontTx/>
              <a:buNone/>
            </a:pPr>
            <a:r>
              <a:rPr lang="it-IT" altLang="it-IT" sz="1800" b="1" dirty="0">
                <a:solidFill>
                  <a:srgbClr val="0070C0"/>
                </a:solidFill>
                <a:latin typeface="Tahoma" panose="020B0604030504040204" pitchFamily="34" charset="0"/>
                <a:cs typeface="Tahoma" panose="020B0604030504040204" pitchFamily="34" charset="0"/>
              </a:rPr>
              <a:t>OTTOBRE 2019</a:t>
            </a:r>
          </a:p>
          <a:p>
            <a:pPr eaLnBrk="1" hangingPunct="1">
              <a:spcBef>
                <a:spcPct val="0"/>
              </a:spcBef>
              <a:buFontTx/>
              <a:buNone/>
            </a:pPr>
            <a:endParaRPr lang="it-IT" altLang="it-IT" sz="2000" b="1" dirty="0">
              <a:solidFill>
                <a:srgbClr val="558ED5"/>
              </a:solidFill>
              <a:latin typeface="Agency FB" panose="020B0503020202020204" pitchFamily="34" charset="0"/>
            </a:endParaRPr>
          </a:p>
        </p:txBody>
      </p:sp>
      <p:pic>
        <p:nvPicPr>
          <p:cNvPr id="117776" name="Immagine 1">
            <a:extLst>
              <a:ext uri="{FF2B5EF4-FFF2-40B4-BE49-F238E27FC236}">
                <a16:creationId xmlns:a16="http://schemas.microsoft.com/office/drawing/2014/main" id="{CA31A92B-E717-46D9-936D-8E7ECC2F0A0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Sottotitolo 2">
            <a:extLst>
              <a:ext uri="{FF2B5EF4-FFF2-40B4-BE49-F238E27FC236}">
                <a16:creationId xmlns:a16="http://schemas.microsoft.com/office/drawing/2014/main" id="{19CD880A-AE69-47A6-B938-4C74D8EF2E43}"/>
              </a:ext>
            </a:extLst>
          </p:cNvPr>
          <p:cNvSpPr>
            <a:spLocks noGrp="1"/>
          </p:cNvSpPr>
          <p:nvPr>
            <p:ph type="subTitle" idx="1"/>
          </p:nvPr>
        </p:nvSpPr>
        <p:spPr>
          <a:xfrm>
            <a:off x="250825" y="1289050"/>
            <a:ext cx="8642350" cy="5351463"/>
          </a:xfrm>
        </p:spPr>
        <p:txBody>
          <a:bodyPr/>
          <a:lstStyle/>
          <a:p>
            <a:pPr eaLnBrk="1" hangingPunct="1"/>
            <a:endParaRPr lang="it-IT" altLang="it-IT" sz="2000" b="1" i="1">
              <a:solidFill>
                <a:srgbClr val="0070C0"/>
              </a:solidFill>
            </a:endParaRPr>
          </a:p>
          <a:p>
            <a:r>
              <a:rPr lang="it-IT" altLang="it-IT" sz="2000" b="1" i="1">
                <a:solidFill>
                  <a:srgbClr val="0070C0"/>
                </a:solidFill>
              </a:rPr>
              <a:t>Incentivo strutturale all’occupazione giovanile stabile </a:t>
            </a:r>
          </a:p>
          <a:p>
            <a:pPr eaLnBrk="1" hangingPunct="1"/>
            <a:endParaRPr lang="it-IT" altLang="it-IT" sz="1600" i="1">
              <a:solidFill>
                <a:schemeClr val="bg1"/>
              </a:solidFill>
            </a:endParaRPr>
          </a:p>
          <a:p>
            <a:pPr algn="just">
              <a:lnSpc>
                <a:spcPct val="150000"/>
              </a:lnSpc>
              <a:spcBef>
                <a:spcPts val="100"/>
              </a:spcBef>
            </a:pPr>
            <a:r>
              <a:rPr lang="it-IT" altLang="it-IT" sz="1800" i="1">
                <a:solidFill>
                  <a:schemeClr val="bg1"/>
                </a:solidFill>
              </a:rPr>
              <a:t> </a:t>
            </a:r>
            <a:endParaRPr lang="en-US" altLang="it-IT" sz="1800" i="1">
              <a:solidFill>
                <a:schemeClr val="bg1"/>
              </a:solidFill>
            </a:endParaRPr>
          </a:p>
          <a:p>
            <a:pPr algn="just">
              <a:spcBef>
                <a:spcPct val="0"/>
              </a:spcBef>
              <a:buFont typeface="Arial" panose="020B0604020202020204" pitchFamily="34" charset="0"/>
              <a:buChar char="•"/>
            </a:pPr>
            <a:endParaRPr lang="it-IT" altLang="it-IT" sz="1800" i="1">
              <a:solidFill>
                <a:schemeClr val="bg1"/>
              </a:solidFill>
              <a:latin typeface="Arial" panose="020B0604020202020204" pitchFamily="34" charset="0"/>
              <a:cs typeface="Arial" panose="020B0604020202020204" pitchFamily="34" charset="0"/>
            </a:endParaRPr>
          </a:p>
          <a:p>
            <a:pPr algn="just">
              <a:lnSpc>
                <a:spcPts val="1000"/>
              </a:lnSpc>
              <a:spcBef>
                <a:spcPts val="100"/>
              </a:spcBef>
            </a:pPr>
            <a:endParaRPr lang="it-IT" altLang="it-IT" sz="1800" i="1">
              <a:solidFill>
                <a:schemeClr val="bg1"/>
              </a:solidFill>
              <a:cs typeface="Arial" panose="020B0604020202020204" pitchFamily="34" charset="0"/>
            </a:endParaRPr>
          </a:p>
          <a:p>
            <a:pPr algn="just" eaLnBrk="1" hangingPunct="1">
              <a:buFont typeface="Arial" panose="020B0604020202020204" pitchFamily="34" charset="0"/>
              <a:buChar char="•"/>
            </a:pPr>
            <a:endParaRPr lang="it-IT" altLang="it-IT" sz="1600" i="1">
              <a:solidFill>
                <a:schemeClr val="bg1"/>
              </a:solidFill>
            </a:endParaRPr>
          </a:p>
          <a:p>
            <a:pPr algn="just" eaLnBrk="1" hangingPunct="1">
              <a:buFont typeface="Arial" panose="020B0604020202020204" pitchFamily="34" charset="0"/>
              <a:buChar char="•"/>
            </a:pPr>
            <a:endParaRPr lang="it-IT" altLang="it-IT" sz="1800" i="1">
              <a:solidFill>
                <a:schemeClr val="bg1"/>
              </a:solidFill>
            </a:endParaRPr>
          </a:p>
          <a:p>
            <a:pPr algn="just" eaLnBrk="1" hangingPunct="1">
              <a:buFont typeface="Arial" panose="020B0604020202020204" pitchFamily="34" charset="0"/>
              <a:buChar char="•"/>
            </a:pPr>
            <a:endParaRPr lang="it-IT" altLang="it-IT" sz="2000" i="1">
              <a:solidFill>
                <a:schemeClr val="bg1"/>
              </a:solidFill>
            </a:endParaRPr>
          </a:p>
          <a:p>
            <a:pPr algn="just" eaLnBrk="1" hangingPunct="1"/>
            <a:endParaRPr lang="it-IT" altLang="it-IT" sz="2000" i="1">
              <a:solidFill>
                <a:schemeClr val="bg1"/>
              </a:solidFill>
            </a:endParaRPr>
          </a:p>
        </p:txBody>
      </p:sp>
      <p:sp>
        <p:nvSpPr>
          <p:cNvPr id="119810" name="Segnaposto numero diapositiva 5">
            <a:extLst>
              <a:ext uri="{FF2B5EF4-FFF2-40B4-BE49-F238E27FC236}">
                <a16:creationId xmlns:a16="http://schemas.microsoft.com/office/drawing/2014/main" id="{2D3A2257-3678-428F-A508-271131C34F0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50D5DB2-2610-49EB-8D75-7756267292B6}" type="slidenum">
              <a:rPr lang="it-IT" altLang="it-IT" sz="1200">
                <a:solidFill>
                  <a:srgbClr val="FFFFFF"/>
                </a:solidFill>
              </a:rPr>
              <a:pPr>
                <a:spcBef>
                  <a:spcPct val="0"/>
                </a:spcBef>
                <a:buFontTx/>
                <a:buNone/>
              </a:pPr>
              <a:t>383</a:t>
            </a:fld>
            <a:endParaRPr lang="it-IT" altLang="it-IT" sz="1200">
              <a:solidFill>
                <a:srgbClr val="FFFFFF"/>
              </a:solidFill>
            </a:endParaRPr>
          </a:p>
        </p:txBody>
      </p:sp>
      <p:graphicFrame>
        <p:nvGraphicFramePr>
          <p:cNvPr id="2" name="Tabella 1">
            <a:extLst>
              <a:ext uri="{FF2B5EF4-FFF2-40B4-BE49-F238E27FC236}">
                <a16:creationId xmlns:a16="http://schemas.microsoft.com/office/drawing/2014/main" id="{B604AD33-8480-4A95-A38A-CFF62B9AE7E1}"/>
              </a:ext>
            </a:extLst>
          </p:cNvPr>
          <p:cNvGraphicFramePr>
            <a:graphicFrameLocks noGrp="1"/>
          </p:cNvGraphicFramePr>
          <p:nvPr>
            <p:extLst>
              <p:ext uri="{D42A27DB-BD31-4B8C-83A1-F6EECF244321}">
                <p14:modId xmlns:p14="http://schemas.microsoft.com/office/powerpoint/2010/main" val="3456089542"/>
              </p:ext>
            </p:extLst>
          </p:nvPr>
        </p:nvGraphicFramePr>
        <p:xfrm>
          <a:off x="250825" y="2276475"/>
          <a:ext cx="8713788" cy="4480560"/>
        </p:xfrm>
        <a:graphic>
          <a:graphicData uri="http://schemas.openxmlformats.org/drawingml/2006/table">
            <a:tbl>
              <a:tblPr/>
              <a:tblGrid>
                <a:gridCol w="2273300">
                  <a:extLst>
                    <a:ext uri="{9D8B030D-6E8A-4147-A177-3AD203B41FA5}">
                      <a16:colId xmlns:a16="http://schemas.microsoft.com/office/drawing/2014/main" val="3723929944"/>
                    </a:ext>
                  </a:extLst>
                </a:gridCol>
                <a:gridCol w="6440488">
                  <a:extLst>
                    <a:ext uri="{9D8B030D-6E8A-4147-A177-3AD203B41FA5}">
                      <a16:colId xmlns:a16="http://schemas.microsoft.com/office/drawing/2014/main" val="1101857569"/>
                    </a:ext>
                  </a:extLst>
                </a:gridCol>
              </a:tblGrid>
              <a:tr h="122872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it-IT" altLang="it-IT" sz="1600" b="1" i="0" u="none" strike="noStrike" cap="none" normalizeH="0" baseline="0">
                        <a:ln>
                          <a:noFill/>
                        </a:ln>
                        <a:solidFill>
                          <a:schemeClr val="bg1"/>
                        </a:solidFill>
                        <a:effectLst/>
                        <a:latin typeface="Calibri" panose="020F0502020204030204" pitchFamily="34" charset="0"/>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it-IT" altLang="it-IT" sz="1600" b="1" i="0" u="none" strike="noStrike" cap="none" normalizeH="0" baseline="0">
                        <a:ln>
                          <a:noFill/>
                        </a:ln>
                        <a:solidFill>
                          <a:schemeClr val="bg1"/>
                        </a:solidFill>
                        <a:effectLst/>
                        <a:latin typeface="Calibri" panose="020F0502020204030204" pitchFamily="34" charset="0"/>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it-IT" altLang="it-IT" sz="1600" b="1" i="0" u="none" strike="noStrike" cap="none" normalizeH="0" baseline="0">
                          <a:ln>
                            <a:noFill/>
                          </a:ln>
                          <a:solidFill>
                            <a:schemeClr val="bg1"/>
                          </a:solidFill>
                          <a:effectLst/>
                          <a:latin typeface="Calibri" panose="020F0502020204030204" pitchFamily="34" charset="0"/>
                          <a:cs typeface="Arial" panose="020B0604020202020204" pitchFamily="34" charset="0"/>
                        </a:rPr>
                        <a:t>Tipologia di contratto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it-IT" altLang="it-IT" sz="1600" b="0" i="0" u="none" strike="noStrike" cap="none" normalizeH="0" baseline="0" dirty="0">
                        <a:ln>
                          <a:noFill/>
                        </a:ln>
                        <a:solidFill>
                          <a:schemeClr val="bg1"/>
                        </a:solidFill>
                        <a:effectLst/>
                        <a:latin typeface="Calibri" panose="020F0502020204030204" pitchFamily="34" charset="0"/>
                        <a:cs typeface="Arial" panose="020B0604020202020204"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0" lang="it-IT" altLang="it-IT" sz="1600" b="0" i="0" u="none" strike="noStrike" cap="none" normalizeH="0" baseline="0" dirty="0">
                          <a:ln>
                            <a:noFill/>
                          </a:ln>
                          <a:solidFill>
                            <a:schemeClr val="bg1"/>
                          </a:solidFill>
                          <a:effectLst/>
                          <a:latin typeface="Calibri" panose="020F0502020204030204" pitchFamily="34" charset="0"/>
                          <a:cs typeface="Arial" panose="020B0604020202020204" pitchFamily="34" charset="0"/>
                        </a:rPr>
                        <a:t>assunzioni </a:t>
                      </a:r>
                      <a:r>
                        <a:rPr kumimoji="0" lang="it-IT" altLang="it-IT" sz="1600" b="1" i="0" u="none" strike="noStrike" cap="none" normalizeH="0" baseline="0" dirty="0">
                          <a:ln>
                            <a:noFill/>
                          </a:ln>
                          <a:solidFill>
                            <a:schemeClr val="bg1"/>
                          </a:solidFill>
                          <a:effectLst/>
                          <a:latin typeface="Calibri" panose="020F0502020204030204" pitchFamily="34" charset="0"/>
                          <a:cs typeface="Arial" panose="020B0604020202020204" pitchFamily="34" charset="0"/>
                        </a:rPr>
                        <a:t>con contratto di lavoro a tempo indeterminato </a:t>
                      </a:r>
                      <a:r>
                        <a:rPr kumimoji="0" lang="it-IT" altLang="it-IT" sz="1600" b="0" i="0" u="none" strike="noStrike" cap="none" normalizeH="0" baseline="0" dirty="0">
                          <a:ln>
                            <a:noFill/>
                          </a:ln>
                          <a:solidFill>
                            <a:schemeClr val="bg1"/>
                          </a:solidFill>
                          <a:effectLst/>
                          <a:latin typeface="Calibri" panose="020F0502020204030204" pitchFamily="34" charset="0"/>
                          <a:cs typeface="Arial" panose="020B0604020202020204" pitchFamily="34" charset="0"/>
                        </a:rPr>
                        <a:t>a tutele crescenti a tempo pieno o part time (anche somministrazione)</a:t>
                      </a: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0" lang="it-IT" altLang="it-IT" sz="1600" b="0" i="0" u="none" strike="noStrike" cap="none" normalizeH="0" baseline="0" dirty="0">
                          <a:ln>
                            <a:noFill/>
                          </a:ln>
                          <a:solidFill>
                            <a:schemeClr val="bg1"/>
                          </a:solidFill>
                          <a:effectLst/>
                          <a:latin typeface="Calibri" panose="020F0502020204030204" pitchFamily="34" charset="0"/>
                          <a:cs typeface="Arial" panose="020B0604020202020204" pitchFamily="34" charset="0"/>
                        </a:rPr>
                        <a:t>Prosecuzione di un apprendistato in rapporto a tempo indeterminato pieno o part time, se il lavoratore non ha compiuto 30 anni alla data della prosecuzione.</a:t>
                      </a: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0" lang="it-IT" altLang="it-IT" sz="1600" b="0" i="0" u="none" strike="noStrike" cap="none" normalizeH="0" baseline="0" dirty="0">
                          <a:ln>
                            <a:noFill/>
                          </a:ln>
                          <a:solidFill>
                            <a:schemeClr val="bg1"/>
                          </a:solidFill>
                          <a:effectLst/>
                          <a:latin typeface="Calibri" panose="020F0502020204030204" pitchFamily="34" charset="0"/>
                          <a:cs typeface="Arial" panose="020B0604020202020204" pitchFamily="34" charset="0"/>
                        </a:rPr>
                        <a:t>Conversione di un contratto a tempo determinato in contratto a tempo indeterminato pieno o part time, fermo restando il possesso del requisito anagrafico alla data della conversione.</a:t>
                      </a: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0" lang="it-IT" altLang="it-IT" sz="1600" b="0" i="0" u="none" strike="noStrike" cap="none" normalizeH="0" baseline="0" dirty="0">
                          <a:ln>
                            <a:noFill/>
                          </a:ln>
                          <a:solidFill>
                            <a:schemeClr val="bg1"/>
                          </a:solidFill>
                          <a:effectLst/>
                          <a:latin typeface="Calibri" panose="020F0502020204030204" pitchFamily="34" charset="0"/>
                          <a:cs typeface="Arial" panose="020B0604020202020204" pitchFamily="34" charset="0"/>
                        </a:rPr>
                        <a:t>Socio di cooperativa con lavoro subordinato.</a:t>
                      </a: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0" lang="it-IT" altLang="it-IT" sz="1600" b="0" i="0" u="none" strike="noStrike" cap="none" normalizeH="0" baseline="0" dirty="0">
                          <a:ln>
                            <a:noFill/>
                          </a:ln>
                          <a:solidFill>
                            <a:schemeClr val="bg1"/>
                          </a:solidFill>
                          <a:effectLst/>
                          <a:latin typeface="Calibri" panose="020F0502020204030204" pitchFamily="34" charset="0"/>
                          <a:cs typeface="Arial" panose="020B0604020202020204" pitchFamily="34" charset="0"/>
                        </a:rPr>
                        <a:t>Lavoratore già titolare di un precedente contratto con esonero, per il periodo residuo (principio della portabilità).</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it-IT" altLang="it-IT" sz="1600" b="0" i="0" u="none" strike="noStrike" cap="none" normalizeH="0" baseline="0" dirty="0">
                        <a:ln>
                          <a:noFill/>
                        </a:ln>
                        <a:solidFill>
                          <a:schemeClr val="bg1"/>
                        </a:solidFill>
                        <a:effectLst/>
                        <a:latin typeface="Calibri" panose="020F0502020204030204" pitchFamily="34" charset="0"/>
                        <a:cs typeface="Arial" panose="020B0604020202020204"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it-IT" altLang="it-IT" sz="1600" b="0" i="0" u="none" strike="noStrike" cap="none" normalizeH="0" baseline="0" dirty="0">
                          <a:ln>
                            <a:noFill/>
                          </a:ln>
                          <a:solidFill>
                            <a:schemeClr val="bg1"/>
                          </a:solidFill>
                          <a:effectLst/>
                          <a:latin typeface="Calibri" panose="020F0502020204030204" pitchFamily="34" charset="0"/>
                          <a:cs typeface="Arial" panose="020B0604020202020204" pitchFamily="34" charset="0"/>
                        </a:rPr>
                        <a:t>Esclusi: contrato di lavoro domestico, dirigenti, occasionale, intermittente, apprendistato per la qualifica e il diploma professionale, il diploma d’istruzione secondaria superiore e il certificato di specializzazione tecnica superiore, apprendistato di alta formazione e di ricerca.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98810532"/>
                  </a:ext>
                </a:extLst>
              </a:tr>
            </a:tbl>
          </a:graphicData>
        </a:graphic>
      </p:graphicFrame>
      <p:pic>
        <p:nvPicPr>
          <p:cNvPr id="119819" name="Immagine 8">
            <a:extLst>
              <a:ext uri="{FF2B5EF4-FFF2-40B4-BE49-F238E27FC236}">
                <a16:creationId xmlns:a16="http://schemas.microsoft.com/office/drawing/2014/main" id="{164BA78B-C718-4724-926F-A02923C0719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2913" y="2952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20" name="CasellaDiTesto 7">
            <a:extLst>
              <a:ext uri="{FF2B5EF4-FFF2-40B4-BE49-F238E27FC236}">
                <a16:creationId xmlns:a16="http://schemas.microsoft.com/office/drawing/2014/main" id="{E2025BDA-802D-4DFF-A9DB-0B747CB5DDE1}"/>
              </a:ext>
            </a:extLst>
          </p:cNvPr>
          <p:cNvSpPr txBox="1">
            <a:spLocks noChangeArrowheads="1"/>
          </p:cNvSpPr>
          <p:nvPr/>
        </p:nvSpPr>
        <p:spPr bwMode="auto">
          <a:xfrm>
            <a:off x="1711325" y="477838"/>
            <a:ext cx="5183188"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eaLnBrk="1" hangingPunct="1">
              <a:spcBef>
                <a:spcPct val="0"/>
              </a:spcBef>
              <a:buFontTx/>
              <a:buNone/>
            </a:pPr>
            <a:r>
              <a:rPr lang="it-IT" altLang="it-IT" sz="1800" b="1" dirty="0">
                <a:solidFill>
                  <a:srgbClr val="0070C0"/>
                </a:solidFill>
                <a:latin typeface="Tahoma" panose="020B0604030504040204" pitchFamily="34" charset="0"/>
                <a:cs typeface="Tahoma" panose="020B0604030504040204" pitchFamily="34" charset="0"/>
              </a:rPr>
              <a:t>OTTOBRE 2019</a:t>
            </a:r>
          </a:p>
          <a:p>
            <a:pPr eaLnBrk="1" hangingPunct="1">
              <a:spcBef>
                <a:spcPct val="0"/>
              </a:spcBef>
              <a:buFontTx/>
              <a:buNone/>
            </a:pPr>
            <a:endParaRPr lang="it-IT" altLang="it-IT" sz="2000" b="1" dirty="0">
              <a:solidFill>
                <a:srgbClr val="558ED5"/>
              </a:solidFill>
              <a:latin typeface="Agency FB" panose="020B0503020202020204" pitchFamily="34" charset="0"/>
            </a:endParaRPr>
          </a:p>
        </p:txBody>
      </p:sp>
      <p:pic>
        <p:nvPicPr>
          <p:cNvPr id="119821" name="Immagine 1">
            <a:extLst>
              <a:ext uri="{FF2B5EF4-FFF2-40B4-BE49-F238E27FC236}">
                <a16:creationId xmlns:a16="http://schemas.microsoft.com/office/drawing/2014/main" id="{1970C05B-76AE-4389-A627-FE11E6C3645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Sottotitolo 2">
            <a:extLst>
              <a:ext uri="{FF2B5EF4-FFF2-40B4-BE49-F238E27FC236}">
                <a16:creationId xmlns:a16="http://schemas.microsoft.com/office/drawing/2014/main" id="{D3CE44FA-BA07-45D2-8066-E9D94271CB47}"/>
              </a:ext>
            </a:extLst>
          </p:cNvPr>
          <p:cNvSpPr>
            <a:spLocks noGrp="1"/>
          </p:cNvSpPr>
          <p:nvPr>
            <p:ph type="subTitle" idx="1"/>
          </p:nvPr>
        </p:nvSpPr>
        <p:spPr>
          <a:xfrm>
            <a:off x="250825" y="1004888"/>
            <a:ext cx="8642350" cy="5351462"/>
          </a:xfrm>
        </p:spPr>
        <p:txBody>
          <a:bodyPr/>
          <a:lstStyle/>
          <a:p>
            <a:pPr eaLnBrk="1" hangingPunct="1"/>
            <a:endParaRPr lang="it-IT" altLang="it-IT" sz="2000" b="1" i="1" dirty="0">
              <a:solidFill>
                <a:srgbClr val="0070C0"/>
              </a:solidFill>
            </a:endParaRPr>
          </a:p>
          <a:p>
            <a:r>
              <a:rPr lang="it-IT" altLang="it-IT" sz="2000" b="1" i="1" dirty="0">
                <a:solidFill>
                  <a:srgbClr val="0070C0"/>
                </a:solidFill>
              </a:rPr>
              <a:t> </a:t>
            </a:r>
          </a:p>
          <a:p>
            <a:pPr eaLnBrk="1" hangingPunct="1"/>
            <a:endParaRPr lang="it-IT" altLang="it-IT" sz="1600" i="1" dirty="0">
              <a:solidFill>
                <a:schemeClr val="bg1"/>
              </a:solidFill>
            </a:endParaRPr>
          </a:p>
          <a:p>
            <a:pPr algn="just">
              <a:lnSpc>
                <a:spcPct val="150000"/>
              </a:lnSpc>
              <a:spcBef>
                <a:spcPts val="100"/>
              </a:spcBef>
            </a:pPr>
            <a:r>
              <a:rPr lang="it-IT" altLang="it-IT" sz="1800" i="1" dirty="0">
                <a:solidFill>
                  <a:schemeClr val="bg1"/>
                </a:solidFill>
              </a:rPr>
              <a:t> </a:t>
            </a:r>
            <a:endParaRPr lang="en-US" altLang="it-IT" sz="1800" i="1" dirty="0">
              <a:solidFill>
                <a:schemeClr val="bg1"/>
              </a:solidFill>
            </a:endParaRPr>
          </a:p>
          <a:p>
            <a:pPr algn="just">
              <a:spcBef>
                <a:spcPct val="0"/>
              </a:spcBef>
              <a:buFont typeface="Arial" panose="020B0604020202020204" pitchFamily="34" charset="0"/>
              <a:buChar char="•"/>
            </a:pPr>
            <a:endParaRPr lang="it-IT" altLang="it-IT" sz="1800" i="1" dirty="0">
              <a:solidFill>
                <a:schemeClr val="bg1"/>
              </a:solidFill>
              <a:latin typeface="Arial" panose="020B0604020202020204" pitchFamily="34" charset="0"/>
              <a:cs typeface="Arial" panose="020B0604020202020204" pitchFamily="34" charset="0"/>
            </a:endParaRPr>
          </a:p>
          <a:p>
            <a:pPr algn="just">
              <a:lnSpc>
                <a:spcPts val="1000"/>
              </a:lnSpc>
              <a:spcBef>
                <a:spcPts val="100"/>
              </a:spcBef>
            </a:pPr>
            <a:endParaRPr lang="it-IT" altLang="it-IT" sz="1800" i="1" dirty="0">
              <a:solidFill>
                <a:schemeClr val="bg1"/>
              </a:solidFill>
              <a:cs typeface="Arial" panose="020B0604020202020204" pitchFamily="34" charset="0"/>
            </a:endParaRPr>
          </a:p>
          <a:p>
            <a:pPr algn="just" eaLnBrk="1" hangingPunct="1">
              <a:buFont typeface="Arial" panose="020B0604020202020204" pitchFamily="34" charset="0"/>
              <a:buChar char="•"/>
            </a:pPr>
            <a:endParaRPr lang="it-IT" altLang="it-IT" sz="1600" i="1" dirty="0">
              <a:solidFill>
                <a:schemeClr val="bg1"/>
              </a:solidFill>
            </a:endParaRPr>
          </a:p>
          <a:p>
            <a:pPr algn="just" eaLnBrk="1" hangingPunct="1">
              <a:buFont typeface="Arial" panose="020B0604020202020204" pitchFamily="34" charset="0"/>
              <a:buChar char="•"/>
            </a:pPr>
            <a:endParaRPr lang="it-IT" altLang="it-IT" sz="1800" i="1" dirty="0">
              <a:solidFill>
                <a:schemeClr val="bg1"/>
              </a:solidFill>
            </a:endParaRPr>
          </a:p>
          <a:p>
            <a:pPr algn="just" eaLnBrk="1" hangingPunct="1">
              <a:buFont typeface="Arial" panose="020B0604020202020204" pitchFamily="34" charset="0"/>
              <a:buChar char="•"/>
            </a:pPr>
            <a:endParaRPr lang="it-IT" altLang="it-IT" sz="2000" i="1" dirty="0">
              <a:solidFill>
                <a:schemeClr val="bg1"/>
              </a:solidFill>
            </a:endParaRPr>
          </a:p>
          <a:p>
            <a:pPr algn="just" eaLnBrk="1" hangingPunct="1"/>
            <a:endParaRPr lang="it-IT" altLang="it-IT" sz="2000" i="1" dirty="0">
              <a:solidFill>
                <a:schemeClr val="bg1"/>
              </a:solidFill>
            </a:endParaRPr>
          </a:p>
        </p:txBody>
      </p:sp>
      <p:sp>
        <p:nvSpPr>
          <p:cNvPr id="121858" name="Segnaposto numero diapositiva 5">
            <a:extLst>
              <a:ext uri="{FF2B5EF4-FFF2-40B4-BE49-F238E27FC236}">
                <a16:creationId xmlns:a16="http://schemas.microsoft.com/office/drawing/2014/main" id="{0EF72848-26CF-417D-A2E0-961F54C0A72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A8979F17-DF2D-4291-98F5-3D8CA94F7287}" type="slidenum">
              <a:rPr lang="it-IT" altLang="it-IT" sz="1200">
                <a:solidFill>
                  <a:srgbClr val="FFFFFF"/>
                </a:solidFill>
              </a:rPr>
              <a:pPr>
                <a:spcBef>
                  <a:spcPct val="0"/>
                </a:spcBef>
                <a:buFontTx/>
                <a:buNone/>
              </a:pPr>
              <a:t>384</a:t>
            </a:fld>
            <a:endParaRPr lang="it-IT" altLang="it-IT" sz="1200">
              <a:solidFill>
                <a:srgbClr val="FFFFFF"/>
              </a:solidFill>
            </a:endParaRPr>
          </a:p>
        </p:txBody>
      </p:sp>
      <p:graphicFrame>
        <p:nvGraphicFramePr>
          <p:cNvPr id="2" name="Tabella 1">
            <a:extLst>
              <a:ext uri="{FF2B5EF4-FFF2-40B4-BE49-F238E27FC236}">
                <a16:creationId xmlns:a16="http://schemas.microsoft.com/office/drawing/2014/main" id="{65AD7CA5-C1BD-4627-891B-53180A12007C}"/>
              </a:ext>
            </a:extLst>
          </p:cNvPr>
          <p:cNvGraphicFramePr>
            <a:graphicFrameLocks noGrp="1"/>
          </p:cNvGraphicFramePr>
          <p:nvPr>
            <p:extLst>
              <p:ext uri="{D42A27DB-BD31-4B8C-83A1-F6EECF244321}">
                <p14:modId xmlns:p14="http://schemas.microsoft.com/office/powerpoint/2010/main" val="1608397345"/>
              </p:ext>
            </p:extLst>
          </p:nvPr>
        </p:nvGraphicFramePr>
        <p:xfrm>
          <a:off x="53975" y="1720850"/>
          <a:ext cx="9037638" cy="5151120"/>
        </p:xfrm>
        <a:graphic>
          <a:graphicData uri="http://schemas.openxmlformats.org/drawingml/2006/table">
            <a:tbl>
              <a:tblPr/>
              <a:tblGrid>
                <a:gridCol w="2359025">
                  <a:extLst>
                    <a:ext uri="{9D8B030D-6E8A-4147-A177-3AD203B41FA5}">
                      <a16:colId xmlns:a16="http://schemas.microsoft.com/office/drawing/2014/main" val="3511715895"/>
                    </a:ext>
                  </a:extLst>
                </a:gridCol>
                <a:gridCol w="6678613">
                  <a:extLst>
                    <a:ext uri="{9D8B030D-6E8A-4147-A177-3AD203B41FA5}">
                      <a16:colId xmlns:a16="http://schemas.microsoft.com/office/drawing/2014/main" val="3533190217"/>
                    </a:ext>
                  </a:extLst>
                </a:gridCol>
              </a:tblGrid>
              <a:tr h="122872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it-IT" altLang="it-IT" sz="1600" b="1" i="0" u="none" strike="noStrike" cap="none" normalizeH="0" baseline="0">
                        <a:ln>
                          <a:noFill/>
                        </a:ln>
                        <a:solidFill>
                          <a:schemeClr val="bg1"/>
                        </a:solidFill>
                        <a:effectLst/>
                        <a:latin typeface="Calibri" panose="020F0502020204030204" pitchFamily="34" charset="0"/>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it-IT" altLang="it-IT" sz="1600" b="1" i="0" u="none" strike="noStrike" cap="none" normalizeH="0" baseline="0">
                          <a:ln>
                            <a:noFill/>
                          </a:ln>
                          <a:solidFill>
                            <a:schemeClr val="bg1"/>
                          </a:solidFill>
                          <a:effectLst/>
                          <a:latin typeface="Calibri" panose="020F0502020204030204" pitchFamily="34" charset="0"/>
                          <a:cs typeface="Arial" panose="020B0604020202020204" pitchFamily="34" charset="0"/>
                        </a:rPr>
                        <a:t>Incentivo contributivo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it-IT" altLang="it-IT" sz="1600" b="0" i="0" u="none" strike="noStrike" cap="none" normalizeH="0" baseline="0" dirty="0">
                          <a:ln>
                            <a:noFill/>
                          </a:ln>
                          <a:solidFill>
                            <a:schemeClr val="bg1"/>
                          </a:solidFill>
                          <a:effectLst/>
                          <a:latin typeface="Calibri" panose="020F0502020204030204" pitchFamily="34" charset="0"/>
                          <a:cs typeface="Arial" panose="020B0604020202020204" pitchFamily="34" charset="0"/>
                        </a:rPr>
                        <a:t>L’incentivo consiste: </a:t>
                      </a: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pPr>
                      <a:endParaRPr kumimoji="0" lang="it-IT" altLang="it-IT" sz="1000" b="0" i="0" u="none" strike="noStrike" cap="none" normalizeH="0" baseline="0" dirty="0">
                        <a:ln>
                          <a:noFill/>
                        </a:ln>
                        <a:solidFill>
                          <a:schemeClr val="bg1"/>
                        </a:solidFill>
                        <a:effectLst/>
                        <a:latin typeface="Calibri" panose="020F0502020204030204" pitchFamily="34" charset="0"/>
                        <a:cs typeface="Arial" panose="020B0604020202020204"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it-IT" altLang="it-IT" sz="1600" b="0" i="0" u="none" strike="noStrike" cap="none" normalizeH="0" baseline="0" dirty="0">
                          <a:ln>
                            <a:noFill/>
                          </a:ln>
                          <a:solidFill>
                            <a:schemeClr val="bg1"/>
                          </a:solidFill>
                          <a:effectLst/>
                          <a:latin typeface="Calibri" panose="020F0502020204030204" pitchFamily="34" charset="0"/>
                          <a:cs typeface="Arial" panose="020B0604020202020204" pitchFamily="34" charset="0"/>
                        </a:rPr>
                        <a:t>• nell’</a:t>
                      </a:r>
                      <a:r>
                        <a:rPr kumimoji="0" lang="it-IT" altLang="it-IT" sz="1600" b="1" i="0" u="none" strike="noStrike" cap="none" normalizeH="0" baseline="0" dirty="0">
                          <a:ln>
                            <a:noFill/>
                          </a:ln>
                          <a:solidFill>
                            <a:schemeClr val="bg1"/>
                          </a:solidFill>
                          <a:effectLst/>
                          <a:latin typeface="Calibri" panose="020F0502020204030204" pitchFamily="34" charset="0"/>
                          <a:cs typeface="Arial" panose="020B0604020202020204" pitchFamily="34" charset="0"/>
                        </a:rPr>
                        <a:t>esonero</a:t>
                      </a:r>
                      <a:r>
                        <a:rPr kumimoji="0" lang="it-IT" altLang="it-IT" sz="1600" b="0" i="0" u="none" strike="noStrike" cap="none" normalizeH="0" baseline="0" dirty="0">
                          <a:ln>
                            <a:noFill/>
                          </a:ln>
                          <a:solidFill>
                            <a:schemeClr val="bg1"/>
                          </a:solidFill>
                          <a:effectLst/>
                          <a:latin typeface="Calibri" panose="020F0502020204030204" pitchFamily="34" charset="0"/>
                          <a:cs typeface="Arial" panose="020B0604020202020204" pitchFamily="34" charset="0"/>
                        </a:rPr>
                        <a:t> dal versamento del 50% dei contributi previdenziali a carico del</a:t>
                      </a: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it-IT" altLang="it-IT" sz="1600" b="0" i="0" u="none" strike="noStrike" cap="none" normalizeH="0" baseline="0" dirty="0">
                          <a:ln>
                            <a:noFill/>
                          </a:ln>
                          <a:solidFill>
                            <a:schemeClr val="bg1"/>
                          </a:solidFill>
                          <a:effectLst/>
                          <a:latin typeface="Calibri" panose="020F0502020204030204" pitchFamily="34" charset="0"/>
                          <a:cs typeface="Arial" panose="020B0604020202020204" pitchFamily="34" charset="0"/>
                        </a:rPr>
                        <a:t>datore di lavoro,</a:t>
                      </a: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pPr>
                      <a:endParaRPr kumimoji="0" lang="it-IT" altLang="it-IT" sz="600" b="0" i="0" u="none" strike="noStrike" cap="none" normalizeH="0" baseline="0" dirty="0">
                        <a:ln>
                          <a:noFill/>
                        </a:ln>
                        <a:solidFill>
                          <a:schemeClr val="bg1"/>
                        </a:solidFill>
                        <a:effectLst/>
                        <a:latin typeface="Calibri" panose="020F0502020204030204" pitchFamily="34" charset="0"/>
                        <a:cs typeface="Arial" panose="020B0604020202020204"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it-IT" altLang="it-IT" sz="1600" b="0" i="0" u="none" strike="noStrike" cap="none" normalizeH="0" baseline="0" dirty="0">
                          <a:ln>
                            <a:noFill/>
                          </a:ln>
                          <a:solidFill>
                            <a:schemeClr val="bg1"/>
                          </a:solidFill>
                          <a:effectLst/>
                          <a:latin typeface="Calibri" panose="020F0502020204030204" pitchFamily="34" charset="0"/>
                          <a:cs typeface="Arial" panose="020B0604020202020204" pitchFamily="34" charset="0"/>
                        </a:rPr>
                        <a:t>• per un periodo </a:t>
                      </a:r>
                      <a:r>
                        <a:rPr kumimoji="0" lang="it-IT" altLang="it-IT" sz="1600" b="1" i="0" u="none" strike="noStrike" cap="none" normalizeH="0" baseline="0" dirty="0">
                          <a:ln>
                            <a:noFill/>
                          </a:ln>
                          <a:solidFill>
                            <a:schemeClr val="bg1"/>
                          </a:solidFill>
                          <a:effectLst/>
                          <a:latin typeface="Calibri" panose="020F0502020204030204" pitchFamily="34" charset="0"/>
                          <a:cs typeface="Arial" panose="020B0604020202020204" pitchFamily="34" charset="0"/>
                        </a:rPr>
                        <a:t>massimo di 36 mesi</a:t>
                      </a:r>
                      <a:r>
                        <a:rPr kumimoji="0" lang="it-IT" altLang="it-IT" sz="1600" b="0" i="0" u="none" strike="noStrike" cap="none" normalizeH="0" baseline="0" dirty="0">
                          <a:ln>
                            <a:noFill/>
                          </a:ln>
                          <a:solidFill>
                            <a:schemeClr val="bg1"/>
                          </a:solidFill>
                          <a:effectLst/>
                          <a:latin typeface="Calibri" panose="020F0502020204030204" pitchFamily="34" charset="0"/>
                          <a:cs typeface="Arial" panose="020B0604020202020204" pitchFamily="34" charset="0"/>
                        </a:rPr>
                        <a:t> (il periodo di godimento dell’agevolazione può essere sospeso esclusivamente nei casi di assenza obbligatoria dal lavoro per maternità consentendo il differimento temporale del periodo di fruizione del beneficio); </a:t>
                      </a:r>
                      <a:r>
                        <a:rPr kumimoji="0" lang="it-IT" altLang="it-IT" sz="1600" b="1" i="0" u="none" strike="noStrike" cap="none" normalizeH="0" baseline="0" dirty="0">
                          <a:ln>
                            <a:noFill/>
                          </a:ln>
                          <a:solidFill>
                            <a:schemeClr val="bg1"/>
                          </a:solidFill>
                          <a:effectLst/>
                          <a:latin typeface="Calibri" panose="020F0502020204030204" pitchFamily="34" charset="0"/>
                          <a:cs typeface="Arial" panose="020B0604020202020204" pitchFamily="34" charset="0"/>
                        </a:rPr>
                        <a:t>in caso di prosecuzione a tempo indeterminato</a:t>
                      </a:r>
                      <a:r>
                        <a:rPr kumimoji="0" lang="it-IT" altLang="it-IT" sz="1600" b="0" i="0" u="none" strike="noStrike" cap="none" normalizeH="0" baseline="0" dirty="0">
                          <a:ln>
                            <a:noFill/>
                          </a:ln>
                          <a:solidFill>
                            <a:schemeClr val="bg1"/>
                          </a:solidFill>
                          <a:effectLst/>
                          <a:latin typeface="Calibri" panose="020F0502020204030204" pitchFamily="34" charset="0"/>
                          <a:cs typeface="Arial" panose="020B0604020202020204" pitchFamily="34" charset="0"/>
                        </a:rPr>
                        <a:t> </a:t>
                      </a:r>
                      <a:r>
                        <a:rPr kumimoji="0" lang="it-IT" altLang="it-IT" sz="1600" b="1" i="0" u="none" strike="noStrike" cap="none" normalizeH="0" baseline="0" dirty="0">
                          <a:ln>
                            <a:noFill/>
                          </a:ln>
                          <a:solidFill>
                            <a:schemeClr val="bg1"/>
                          </a:solidFill>
                          <a:effectLst/>
                          <a:latin typeface="Calibri" panose="020F0502020204030204" pitchFamily="34" charset="0"/>
                          <a:cs typeface="Arial" panose="020B0604020202020204" pitchFamily="34" charset="0"/>
                        </a:rPr>
                        <a:t>di un contratto di apprendistato</a:t>
                      </a:r>
                      <a:r>
                        <a:rPr kumimoji="0" lang="it-IT" altLang="it-IT" sz="1600" b="0" i="0" u="none" strike="noStrike" cap="none" normalizeH="0" baseline="0" dirty="0">
                          <a:ln>
                            <a:noFill/>
                          </a:ln>
                          <a:solidFill>
                            <a:schemeClr val="bg1"/>
                          </a:solidFill>
                          <a:effectLst/>
                          <a:latin typeface="Calibri" panose="020F0502020204030204" pitchFamily="34" charset="0"/>
                          <a:cs typeface="Arial" panose="020B0604020202020204" pitchFamily="34" charset="0"/>
                        </a:rPr>
                        <a:t> per un periodo massimo di 12 mesi decorrenti dal mese successivo a quello in cui termina l’applicazione dell’aliquota agevolata di cui all’articolo 47, comma 7 del </a:t>
                      </a:r>
                      <a:r>
                        <a:rPr kumimoji="0" lang="it-IT" altLang="it-IT" sz="1600" b="0" i="0" u="none" strike="noStrike" cap="none" normalizeH="0" baseline="0" dirty="0" err="1">
                          <a:ln>
                            <a:noFill/>
                          </a:ln>
                          <a:solidFill>
                            <a:schemeClr val="bg1"/>
                          </a:solidFill>
                          <a:effectLst/>
                          <a:latin typeface="Calibri" panose="020F0502020204030204" pitchFamily="34" charset="0"/>
                          <a:cs typeface="Arial" panose="020B0604020202020204" pitchFamily="34" charset="0"/>
                        </a:rPr>
                        <a:t>D.Lgs</a:t>
                      </a:r>
                      <a:r>
                        <a:rPr kumimoji="0" lang="it-IT" altLang="it-IT" sz="1600" b="0" i="0" u="none" strike="noStrike" cap="none" normalizeH="0" baseline="0" dirty="0">
                          <a:ln>
                            <a:noFill/>
                          </a:ln>
                          <a:solidFill>
                            <a:schemeClr val="bg1"/>
                          </a:solidFill>
                          <a:effectLst/>
                          <a:latin typeface="Calibri" panose="020F0502020204030204" pitchFamily="34" charset="0"/>
                          <a:cs typeface="Arial" panose="020B0604020202020204" pitchFamily="34" charset="0"/>
                        </a:rPr>
                        <a:t> n. 81/2015.</a:t>
                      </a: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pPr>
                      <a:endParaRPr kumimoji="0" lang="it-IT" altLang="it-IT" sz="600" b="0" i="0" u="none" strike="noStrike" cap="none" normalizeH="0" baseline="0" dirty="0">
                        <a:ln>
                          <a:noFill/>
                        </a:ln>
                        <a:solidFill>
                          <a:schemeClr val="bg1"/>
                        </a:solidFill>
                        <a:effectLst/>
                        <a:latin typeface="Calibri" panose="020F0502020204030204" pitchFamily="34" charset="0"/>
                        <a:cs typeface="Arial" panose="020B0604020202020204"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it-IT" altLang="it-IT" sz="1600" b="0" i="0" u="none" strike="noStrike" cap="none" normalizeH="0" baseline="0" dirty="0">
                          <a:ln>
                            <a:noFill/>
                          </a:ln>
                          <a:solidFill>
                            <a:schemeClr val="bg1"/>
                          </a:solidFill>
                          <a:effectLst/>
                          <a:latin typeface="Calibri" panose="020F0502020204030204" pitchFamily="34" charset="0"/>
                          <a:cs typeface="Arial" panose="020B0604020202020204" pitchFamily="34" charset="0"/>
                        </a:rPr>
                        <a:t>• nel </a:t>
                      </a:r>
                      <a:r>
                        <a:rPr kumimoji="0" lang="it-IT" altLang="it-IT" sz="1600" b="1" i="0" u="none" strike="noStrike" cap="none" normalizeH="0" baseline="0" dirty="0">
                          <a:ln>
                            <a:noFill/>
                          </a:ln>
                          <a:solidFill>
                            <a:schemeClr val="bg1"/>
                          </a:solidFill>
                          <a:effectLst/>
                          <a:latin typeface="Calibri" panose="020F0502020204030204" pitchFamily="34" charset="0"/>
                          <a:cs typeface="Arial" panose="020B0604020202020204" pitchFamily="34" charset="0"/>
                        </a:rPr>
                        <a:t>limite di 3.000 euro annui</a:t>
                      </a:r>
                      <a:r>
                        <a:rPr kumimoji="0" lang="it-IT" altLang="it-IT" sz="1600" b="0" i="0" u="none" strike="noStrike" cap="none" normalizeH="0" baseline="0" dirty="0">
                          <a:ln>
                            <a:noFill/>
                          </a:ln>
                          <a:solidFill>
                            <a:schemeClr val="bg1"/>
                          </a:solidFill>
                          <a:effectLst/>
                          <a:latin typeface="Calibri" panose="020F0502020204030204" pitchFamily="34" charset="0"/>
                          <a:cs typeface="Arial" panose="020B0604020202020204" pitchFamily="34" charset="0"/>
                        </a:rPr>
                        <a:t>, riparametrati e applicati su base mensile (250.00 mensili non compensabili nei mesi successivi). Il massimale è proporzionalmente ridotto in caso di assunzione a tempo parziale, assunzione/cessazione nel corso del mese.</a:t>
                      </a: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pPr>
                      <a:endParaRPr kumimoji="0" lang="it-IT" altLang="it-IT" sz="600" b="0" i="0" u="none" strike="noStrike" cap="none" normalizeH="0" baseline="0" dirty="0">
                        <a:ln>
                          <a:noFill/>
                        </a:ln>
                        <a:solidFill>
                          <a:schemeClr val="bg1"/>
                        </a:solidFill>
                        <a:effectLst/>
                        <a:latin typeface="Calibri" panose="020F0502020204030204" pitchFamily="34" charset="0"/>
                        <a:cs typeface="Arial" panose="020B0604020202020204"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it-IT" altLang="it-IT" sz="1600" b="0" i="0" u="none" strike="noStrike" cap="none" normalizeH="0" baseline="0" dirty="0">
                          <a:ln>
                            <a:noFill/>
                          </a:ln>
                          <a:solidFill>
                            <a:schemeClr val="bg1"/>
                          </a:solidFill>
                          <a:effectLst/>
                          <a:latin typeface="Calibri" panose="020F0502020204030204" pitchFamily="34" charset="0"/>
                          <a:cs typeface="Arial" panose="020B0604020202020204" pitchFamily="34" charset="0"/>
                        </a:rPr>
                        <a:t>• Sono </a:t>
                      </a:r>
                      <a:r>
                        <a:rPr kumimoji="0" lang="it-IT" altLang="it-IT" sz="1600" b="1" i="0" u="none" strike="noStrike" cap="none" normalizeH="0" baseline="0" dirty="0">
                          <a:ln>
                            <a:noFill/>
                          </a:ln>
                          <a:solidFill>
                            <a:schemeClr val="bg1"/>
                          </a:solidFill>
                          <a:effectLst/>
                          <a:latin typeface="Calibri" panose="020F0502020204030204" pitchFamily="34" charset="0"/>
                          <a:cs typeface="Arial" panose="020B0604020202020204" pitchFamily="34" charset="0"/>
                        </a:rPr>
                        <a:t>esclusi</a:t>
                      </a:r>
                      <a:r>
                        <a:rPr kumimoji="0" lang="it-IT" altLang="it-IT" sz="1600" b="0" i="0" u="none" strike="noStrike" cap="none" normalizeH="0" baseline="0" dirty="0">
                          <a:ln>
                            <a:noFill/>
                          </a:ln>
                          <a:solidFill>
                            <a:schemeClr val="bg1"/>
                          </a:solidFill>
                          <a:effectLst/>
                          <a:latin typeface="Calibri" panose="020F0502020204030204" pitchFamily="34" charset="0"/>
                          <a:cs typeface="Arial" panose="020B0604020202020204" pitchFamily="34" charset="0"/>
                        </a:rPr>
                        <a:t> dagli oneri soggetti a sgravio i premi e contributi dovuti all’INAIL.</a:t>
                      </a: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pPr>
                      <a:endParaRPr kumimoji="0" lang="it-IT" altLang="it-IT" sz="600" b="0" i="0" u="none" strike="noStrike" cap="none" normalizeH="0" baseline="0" dirty="0">
                        <a:ln>
                          <a:noFill/>
                        </a:ln>
                        <a:solidFill>
                          <a:schemeClr val="bg1"/>
                        </a:solidFill>
                        <a:effectLst/>
                        <a:latin typeface="Calibri" panose="020F0502020204030204" pitchFamily="34" charset="0"/>
                        <a:cs typeface="Arial" panose="020B0604020202020204" pitchFamily="34" charset="0"/>
                      </a:endParaRPr>
                    </a:p>
                    <a:p>
                      <a:pPr marL="0" marR="0" lvl="0" indent="0" algn="just"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it-IT" altLang="it-IT" sz="1600" b="0" i="0" u="none" strike="noStrike" cap="none" normalizeH="0" baseline="0" dirty="0">
                          <a:ln>
                            <a:noFill/>
                          </a:ln>
                          <a:solidFill>
                            <a:schemeClr val="bg1"/>
                          </a:solidFill>
                          <a:effectLst/>
                          <a:latin typeface="Calibri" panose="020F0502020204030204" pitchFamily="34" charset="0"/>
                          <a:cs typeface="Arial" panose="020B0604020202020204" pitchFamily="34" charset="0"/>
                        </a:rPr>
                        <a:t>• Resta ferma l’aliquota di computo delle prestazioni pensionistiche.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683386156"/>
                  </a:ext>
                </a:extLst>
              </a:tr>
            </a:tbl>
          </a:graphicData>
        </a:graphic>
      </p:graphicFrame>
      <p:pic>
        <p:nvPicPr>
          <p:cNvPr id="121867" name="Immagine 8">
            <a:extLst>
              <a:ext uri="{FF2B5EF4-FFF2-40B4-BE49-F238E27FC236}">
                <a16:creationId xmlns:a16="http://schemas.microsoft.com/office/drawing/2014/main" id="{751D8C00-6BC6-4892-A0CE-4C4B5CA3CB9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2913" y="2952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68" name="CasellaDiTesto 7">
            <a:extLst>
              <a:ext uri="{FF2B5EF4-FFF2-40B4-BE49-F238E27FC236}">
                <a16:creationId xmlns:a16="http://schemas.microsoft.com/office/drawing/2014/main" id="{9C0898EC-81CF-4B3D-8D30-9084E5108CF0}"/>
              </a:ext>
            </a:extLst>
          </p:cNvPr>
          <p:cNvSpPr txBox="1">
            <a:spLocks noChangeArrowheads="1"/>
          </p:cNvSpPr>
          <p:nvPr/>
        </p:nvSpPr>
        <p:spPr bwMode="auto">
          <a:xfrm>
            <a:off x="1835696" y="489268"/>
            <a:ext cx="5183188"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eaLnBrk="1" hangingPunct="1">
              <a:spcBef>
                <a:spcPct val="0"/>
              </a:spcBef>
              <a:buFontTx/>
              <a:buNone/>
            </a:pPr>
            <a:r>
              <a:rPr lang="it-IT" altLang="it-IT" sz="1800" b="1" dirty="0">
                <a:solidFill>
                  <a:srgbClr val="0070C0"/>
                </a:solidFill>
                <a:latin typeface="Tahoma" panose="020B0604030504040204" pitchFamily="34" charset="0"/>
                <a:cs typeface="Tahoma" panose="020B0604030504040204" pitchFamily="34" charset="0"/>
              </a:rPr>
              <a:t>OTTOBRE 2019</a:t>
            </a:r>
          </a:p>
          <a:p>
            <a:pPr eaLnBrk="1" hangingPunct="1">
              <a:spcBef>
                <a:spcPct val="0"/>
              </a:spcBef>
              <a:buFontTx/>
              <a:buNone/>
            </a:pPr>
            <a:endParaRPr lang="it-IT" altLang="it-IT" sz="2000" b="1" dirty="0">
              <a:solidFill>
                <a:srgbClr val="558ED5"/>
              </a:solidFill>
              <a:latin typeface="Agency FB" panose="020B0503020202020204" pitchFamily="34" charset="0"/>
            </a:endParaRPr>
          </a:p>
        </p:txBody>
      </p:sp>
      <p:pic>
        <p:nvPicPr>
          <p:cNvPr id="121869" name="Immagine 1">
            <a:extLst>
              <a:ext uri="{FF2B5EF4-FFF2-40B4-BE49-F238E27FC236}">
                <a16:creationId xmlns:a16="http://schemas.microsoft.com/office/drawing/2014/main" id="{05D9254A-99FB-4026-B821-D59861260A2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Sottotitolo 2">
            <a:extLst>
              <a:ext uri="{FF2B5EF4-FFF2-40B4-BE49-F238E27FC236}">
                <a16:creationId xmlns:a16="http://schemas.microsoft.com/office/drawing/2014/main" id="{5C170E40-4889-4951-B6F4-9A4C18B5F1AF}"/>
              </a:ext>
            </a:extLst>
          </p:cNvPr>
          <p:cNvSpPr>
            <a:spLocks noGrp="1"/>
          </p:cNvSpPr>
          <p:nvPr>
            <p:ph type="subTitle" idx="1"/>
          </p:nvPr>
        </p:nvSpPr>
        <p:spPr>
          <a:xfrm>
            <a:off x="179388" y="1289050"/>
            <a:ext cx="8642350" cy="5351463"/>
          </a:xfrm>
        </p:spPr>
        <p:txBody>
          <a:bodyPr/>
          <a:lstStyle/>
          <a:p>
            <a:pPr eaLnBrk="1" hangingPunct="1"/>
            <a:endParaRPr lang="it-IT" altLang="it-IT" sz="2000" b="1" i="1" dirty="0">
              <a:solidFill>
                <a:srgbClr val="0070C0"/>
              </a:solidFill>
            </a:endParaRPr>
          </a:p>
          <a:p>
            <a:pPr eaLnBrk="1" hangingPunct="1"/>
            <a:endParaRPr lang="it-IT" altLang="it-IT" sz="1600" i="1" dirty="0">
              <a:solidFill>
                <a:schemeClr val="bg1"/>
              </a:solidFill>
            </a:endParaRPr>
          </a:p>
          <a:p>
            <a:pPr algn="just">
              <a:lnSpc>
                <a:spcPct val="150000"/>
              </a:lnSpc>
              <a:spcBef>
                <a:spcPts val="100"/>
              </a:spcBef>
            </a:pPr>
            <a:r>
              <a:rPr lang="it-IT" altLang="it-IT" sz="1800" i="1" dirty="0">
                <a:solidFill>
                  <a:schemeClr val="bg1"/>
                </a:solidFill>
              </a:rPr>
              <a:t> </a:t>
            </a:r>
            <a:endParaRPr lang="en-US" altLang="it-IT" sz="1800" i="1" dirty="0">
              <a:solidFill>
                <a:schemeClr val="bg1"/>
              </a:solidFill>
            </a:endParaRPr>
          </a:p>
          <a:p>
            <a:pPr algn="just">
              <a:spcBef>
                <a:spcPct val="0"/>
              </a:spcBef>
              <a:buFont typeface="Arial" panose="020B0604020202020204" pitchFamily="34" charset="0"/>
              <a:buChar char="•"/>
            </a:pPr>
            <a:endParaRPr lang="it-IT" altLang="it-IT" sz="1800" i="1" dirty="0">
              <a:solidFill>
                <a:schemeClr val="bg1"/>
              </a:solidFill>
              <a:latin typeface="Arial" panose="020B0604020202020204" pitchFamily="34" charset="0"/>
              <a:cs typeface="Arial" panose="020B0604020202020204" pitchFamily="34" charset="0"/>
            </a:endParaRPr>
          </a:p>
          <a:p>
            <a:pPr algn="just">
              <a:lnSpc>
                <a:spcPts val="1000"/>
              </a:lnSpc>
              <a:spcBef>
                <a:spcPts val="100"/>
              </a:spcBef>
            </a:pPr>
            <a:endParaRPr lang="it-IT" altLang="it-IT" sz="1800" i="1" dirty="0">
              <a:solidFill>
                <a:schemeClr val="bg1"/>
              </a:solidFill>
              <a:cs typeface="Arial" panose="020B0604020202020204" pitchFamily="34" charset="0"/>
            </a:endParaRPr>
          </a:p>
          <a:p>
            <a:pPr algn="just" eaLnBrk="1" hangingPunct="1">
              <a:buFont typeface="Arial" panose="020B0604020202020204" pitchFamily="34" charset="0"/>
              <a:buChar char="•"/>
            </a:pPr>
            <a:endParaRPr lang="it-IT" altLang="it-IT" sz="1600" i="1" dirty="0">
              <a:solidFill>
                <a:schemeClr val="bg1"/>
              </a:solidFill>
            </a:endParaRPr>
          </a:p>
          <a:p>
            <a:pPr algn="just" eaLnBrk="1" hangingPunct="1">
              <a:buFont typeface="Arial" panose="020B0604020202020204" pitchFamily="34" charset="0"/>
              <a:buChar char="•"/>
            </a:pPr>
            <a:endParaRPr lang="it-IT" altLang="it-IT" sz="1800" i="1" dirty="0">
              <a:solidFill>
                <a:schemeClr val="bg1"/>
              </a:solidFill>
            </a:endParaRPr>
          </a:p>
          <a:p>
            <a:pPr algn="just" eaLnBrk="1" hangingPunct="1">
              <a:buFont typeface="Arial" panose="020B0604020202020204" pitchFamily="34" charset="0"/>
              <a:buChar char="•"/>
            </a:pPr>
            <a:endParaRPr lang="it-IT" altLang="it-IT" sz="2000" i="1" dirty="0">
              <a:solidFill>
                <a:schemeClr val="bg1"/>
              </a:solidFill>
            </a:endParaRPr>
          </a:p>
          <a:p>
            <a:pPr algn="just" eaLnBrk="1" hangingPunct="1"/>
            <a:endParaRPr lang="it-IT" altLang="it-IT" sz="2000" i="1" dirty="0">
              <a:solidFill>
                <a:schemeClr val="bg1"/>
              </a:solidFill>
            </a:endParaRPr>
          </a:p>
        </p:txBody>
      </p:sp>
      <p:sp>
        <p:nvSpPr>
          <p:cNvPr id="123906" name="Segnaposto numero diapositiva 5">
            <a:extLst>
              <a:ext uri="{FF2B5EF4-FFF2-40B4-BE49-F238E27FC236}">
                <a16:creationId xmlns:a16="http://schemas.microsoft.com/office/drawing/2014/main" id="{B1BC5DF8-81D4-48D4-BC0E-79038B68D46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4D8288F7-AB27-409A-96B0-EF171816E6AF}" type="slidenum">
              <a:rPr lang="it-IT" altLang="it-IT" sz="1200">
                <a:solidFill>
                  <a:srgbClr val="FFFFFF"/>
                </a:solidFill>
              </a:rPr>
              <a:pPr>
                <a:spcBef>
                  <a:spcPct val="0"/>
                </a:spcBef>
                <a:buFontTx/>
                <a:buNone/>
              </a:pPr>
              <a:t>385</a:t>
            </a:fld>
            <a:endParaRPr lang="it-IT" altLang="it-IT" sz="1200">
              <a:solidFill>
                <a:srgbClr val="FFFFFF"/>
              </a:solidFill>
            </a:endParaRPr>
          </a:p>
        </p:txBody>
      </p:sp>
      <p:graphicFrame>
        <p:nvGraphicFramePr>
          <p:cNvPr id="2" name="Tabella 1">
            <a:extLst>
              <a:ext uri="{FF2B5EF4-FFF2-40B4-BE49-F238E27FC236}">
                <a16:creationId xmlns:a16="http://schemas.microsoft.com/office/drawing/2014/main" id="{E51CFC56-42C2-4414-AC1D-A65B7B941EFD}"/>
              </a:ext>
            </a:extLst>
          </p:cNvPr>
          <p:cNvGraphicFramePr>
            <a:graphicFrameLocks noGrp="1"/>
          </p:cNvGraphicFramePr>
          <p:nvPr>
            <p:extLst>
              <p:ext uri="{D42A27DB-BD31-4B8C-83A1-F6EECF244321}">
                <p14:modId xmlns:p14="http://schemas.microsoft.com/office/powerpoint/2010/main" val="4193504293"/>
              </p:ext>
            </p:extLst>
          </p:nvPr>
        </p:nvGraphicFramePr>
        <p:xfrm>
          <a:off x="90488" y="2420938"/>
          <a:ext cx="9036050" cy="3807333"/>
        </p:xfrm>
        <a:graphic>
          <a:graphicData uri="http://schemas.openxmlformats.org/drawingml/2006/table">
            <a:tbl>
              <a:tblPr/>
              <a:tblGrid>
                <a:gridCol w="2357437">
                  <a:extLst>
                    <a:ext uri="{9D8B030D-6E8A-4147-A177-3AD203B41FA5}">
                      <a16:colId xmlns:a16="http://schemas.microsoft.com/office/drawing/2014/main" val="4199188049"/>
                    </a:ext>
                  </a:extLst>
                </a:gridCol>
                <a:gridCol w="6678613">
                  <a:extLst>
                    <a:ext uri="{9D8B030D-6E8A-4147-A177-3AD203B41FA5}">
                      <a16:colId xmlns:a16="http://schemas.microsoft.com/office/drawing/2014/main" val="1841637585"/>
                    </a:ext>
                  </a:extLst>
                </a:gridCol>
              </a:tblGrid>
              <a:tr h="122872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it-IT" altLang="it-IT" sz="1600" b="1" i="0" u="none" strike="noStrike" cap="none" normalizeH="0" baseline="0">
                        <a:ln>
                          <a:noFill/>
                        </a:ln>
                        <a:solidFill>
                          <a:schemeClr val="bg1"/>
                        </a:solidFill>
                        <a:effectLst/>
                        <a:latin typeface="Calibri" panose="020F0502020204030204" pitchFamily="34" charset="0"/>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it-IT" altLang="it-IT" sz="1600" b="1" i="0" u="none" strike="noStrike" cap="none" normalizeH="0" baseline="0">
                          <a:ln>
                            <a:noFill/>
                          </a:ln>
                          <a:solidFill>
                            <a:schemeClr val="bg1"/>
                          </a:solidFill>
                          <a:effectLst/>
                          <a:latin typeface="Calibri" panose="020F0502020204030204" pitchFamily="34" charset="0"/>
                          <a:cs typeface="Arial" panose="020B0604020202020204" pitchFamily="34" charset="0"/>
                        </a:rPr>
                        <a:t>Condizioni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lvl1pPr marL="342900" indent="-34290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42900" marR="0" lvl="0" indent="-342900" algn="just" defTabSz="91440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0" lang="it-IT" altLang="it-IT" sz="1600" b="0" i="0" u="none" strike="noStrike" cap="none" normalizeH="0" baseline="0" dirty="0">
                          <a:ln>
                            <a:noFill/>
                          </a:ln>
                          <a:solidFill>
                            <a:schemeClr val="bg1"/>
                          </a:solidFill>
                          <a:effectLst/>
                          <a:latin typeface="Calibri" panose="020F0502020204030204" pitchFamily="34" charset="0"/>
                          <a:cs typeface="Arial" panose="020B0604020202020204" pitchFamily="34" charset="0"/>
                        </a:rPr>
                        <a:t>Il </a:t>
                      </a:r>
                      <a:r>
                        <a:rPr kumimoji="0" lang="it-IT" altLang="it-IT" sz="1600" b="1" i="0" u="none" strike="noStrike" cap="none" normalizeH="0" baseline="0" dirty="0">
                          <a:ln>
                            <a:noFill/>
                          </a:ln>
                          <a:solidFill>
                            <a:schemeClr val="bg1"/>
                          </a:solidFill>
                          <a:effectLst/>
                          <a:latin typeface="Calibri" panose="020F0502020204030204" pitchFamily="34" charset="0"/>
                          <a:cs typeface="Arial" panose="020B0604020202020204" pitchFamily="34" charset="0"/>
                        </a:rPr>
                        <a:t>licenziamento per giustificato motivo oggettivo </a:t>
                      </a:r>
                      <a:r>
                        <a:rPr kumimoji="0" lang="it-IT" altLang="it-IT" sz="1600" b="0" i="0" u="none" strike="noStrike" cap="none" normalizeH="0" baseline="0" dirty="0">
                          <a:ln>
                            <a:noFill/>
                          </a:ln>
                          <a:solidFill>
                            <a:schemeClr val="bg1"/>
                          </a:solidFill>
                          <a:effectLst/>
                          <a:latin typeface="Calibri" panose="020F0502020204030204" pitchFamily="34" charset="0"/>
                          <a:cs typeface="Arial" panose="020B0604020202020204" pitchFamily="34" charset="0"/>
                        </a:rPr>
                        <a:t>del </a:t>
                      </a:r>
                      <a:r>
                        <a:rPr kumimoji="0" lang="it-IT" altLang="it-IT" sz="1600" b="1" i="0" u="none" strike="noStrike" cap="none" normalizeH="0" baseline="0" dirty="0">
                          <a:ln>
                            <a:noFill/>
                          </a:ln>
                          <a:solidFill>
                            <a:schemeClr val="bg1"/>
                          </a:solidFill>
                          <a:effectLst/>
                          <a:latin typeface="Calibri" panose="020F0502020204030204" pitchFamily="34" charset="0"/>
                          <a:cs typeface="Arial" panose="020B0604020202020204" pitchFamily="34" charset="0"/>
                        </a:rPr>
                        <a:t>lavoratore assunto con l’esonero, ovvero di un altro lavoratore con medesima qualifica nella stessa unità produttiva </a:t>
                      </a:r>
                      <a:r>
                        <a:rPr kumimoji="0" lang="it-IT" altLang="it-IT" sz="1600" b="0" i="0" u="none" strike="noStrike" cap="none" normalizeH="0" baseline="0" dirty="0">
                          <a:ln>
                            <a:noFill/>
                          </a:ln>
                          <a:solidFill>
                            <a:schemeClr val="bg1"/>
                          </a:solidFill>
                          <a:effectLst/>
                          <a:latin typeface="Calibri" panose="020F0502020204030204" pitchFamily="34" charset="0"/>
                          <a:cs typeface="Arial" panose="020B0604020202020204" pitchFamily="34" charset="0"/>
                        </a:rPr>
                        <a:t>nella quale è assunto il lavoratore per il quale si fruisce dell’esonero, </a:t>
                      </a:r>
                      <a:r>
                        <a:rPr kumimoji="0" lang="it-IT" altLang="it-IT" sz="1600" b="1" i="0" u="none" strike="noStrike" cap="none" normalizeH="0" baseline="0" dirty="0">
                          <a:ln>
                            <a:noFill/>
                          </a:ln>
                          <a:solidFill>
                            <a:schemeClr val="bg1"/>
                          </a:solidFill>
                          <a:effectLst/>
                          <a:latin typeface="Calibri" panose="020F0502020204030204" pitchFamily="34" charset="0"/>
                          <a:cs typeface="Arial" panose="020B0604020202020204" pitchFamily="34" charset="0"/>
                        </a:rPr>
                        <a:t>entro i 6 mesi dall’assunzione</a:t>
                      </a:r>
                      <a:r>
                        <a:rPr kumimoji="0" lang="it-IT" altLang="it-IT" sz="1600" b="0" i="0" u="none" strike="noStrike" cap="none" normalizeH="0" baseline="0" dirty="0">
                          <a:ln>
                            <a:noFill/>
                          </a:ln>
                          <a:solidFill>
                            <a:schemeClr val="bg1"/>
                          </a:solidFill>
                          <a:effectLst/>
                          <a:latin typeface="Calibri" panose="020F0502020204030204" pitchFamily="34" charset="0"/>
                          <a:cs typeface="Arial" panose="020B0604020202020204" pitchFamily="34" charset="0"/>
                        </a:rPr>
                        <a:t> del lavoratore con incentivo, comporta la </a:t>
                      </a:r>
                      <a:r>
                        <a:rPr kumimoji="0" lang="it-IT" altLang="it-IT" sz="1600" b="1" i="0" u="none" strike="noStrike" cap="none" normalizeH="0" baseline="0" dirty="0">
                          <a:ln>
                            <a:noFill/>
                          </a:ln>
                          <a:solidFill>
                            <a:schemeClr val="bg1"/>
                          </a:solidFill>
                          <a:effectLst/>
                          <a:latin typeface="Calibri" panose="020F0502020204030204" pitchFamily="34" charset="0"/>
                          <a:cs typeface="Arial" panose="020B0604020202020204" pitchFamily="34" charset="0"/>
                        </a:rPr>
                        <a:t>revoca</a:t>
                      </a:r>
                      <a:r>
                        <a:rPr kumimoji="0" lang="it-IT" altLang="it-IT" sz="1600" b="0" i="0" u="none" strike="noStrike" cap="none" normalizeH="0" baseline="0" dirty="0">
                          <a:ln>
                            <a:noFill/>
                          </a:ln>
                          <a:solidFill>
                            <a:schemeClr val="bg1"/>
                          </a:solidFill>
                          <a:effectLst/>
                          <a:latin typeface="Calibri" panose="020F0502020204030204" pitchFamily="34" charset="0"/>
                          <a:cs typeface="Arial" panose="020B0604020202020204" pitchFamily="34" charset="0"/>
                        </a:rPr>
                        <a:t> dell’incentivo stesso e il </a:t>
                      </a:r>
                      <a:r>
                        <a:rPr kumimoji="0" lang="it-IT" altLang="it-IT" sz="1600" b="1" i="0" u="none" strike="noStrike" cap="none" normalizeH="0" baseline="0" dirty="0">
                          <a:ln>
                            <a:noFill/>
                          </a:ln>
                          <a:solidFill>
                            <a:schemeClr val="bg1"/>
                          </a:solidFill>
                          <a:effectLst/>
                          <a:latin typeface="Calibri" panose="020F0502020204030204" pitchFamily="34" charset="0"/>
                          <a:cs typeface="Arial" panose="020B0604020202020204" pitchFamily="34" charset="0"/>
                        </a:rPr>
                        <a:t>recupero</a:t>
                      </a:r>
                      <a:r>
                        <a:rPr kumimoji="0" lang="it-IT" altLang="it-IT" sz="1600" b="0" i="0" u="none" strike="noStrike" cap="none" normalizeH="0" baseline="0" dirty="0">
                          <a:ln>
                            <a:noFill/>
                          </a:ln>
                          <a:solidFill>
                            <a:schemeClr val="bg1"/>
                          </a:solidFill>
                          <a:effectLst/>
                          <a:latin typeface="Calibri" panose="020F0502020204030204" pitchFamily="34" charset="0"/>
                          <a:cs typeface="Arial" panose="020B0604020202020204" pitchFamily="34" charset="0"/>
                        </a:rPr>
                        <a:t> delle quote di incentivo già fruite.</a:t>
                      </a:r>
                    </a:p>
                    <a:p>
                      <a:pPr marL="342900" marR="0" lvl="0" indent="-342900" algn="just" defTabSz="91440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0" lang="it-IT" altLang="it-IT" sz="1600" b="0" i="0" u="none" strike="noStrike" cap="none" normalizeH="0" baseline="0" dirty="0">
                          <a:ln>
                            <a:noFill/>
                          </a:ln>
                          <a:solidFill>
                            <a:schemeClr val="bg1"/>
                          </a:solidFill>
                          <a:effectLst/>
                          <a:latin typeface="Calibri" panose="020F0502020204030204" pitchFamily="34" charset="0"/>
                          <a:cs typeface="Arial" panose="020B0604020202020204" pitchFamily="34" charset="0"/>
                        </a:rPr>
                        <a:t>Ai fini del computo del periodo residuo utile alla fruizione dell’esonero, </a:t>
                      </a:r>
                      <a:r>
                        <a:rPr kumimoji="0" lang="it-IT" altLang="it-IT" sz="1600" b="1" i="0" u="none" strike="noStrike" cap="none" normalizeH="0" baseline="0" dirty="0">
                          <a:ln>
                            <a:noFill/>
                          </a:ln>
                          <a:solidFill>
                            <a:schemeClr val="bg1"/>
                          </a:solidFill>
                          <a:effectLst/>
                          <a:latin typeface="Calibri" panose="020F0502020204030204" pitchFamily="34" charset="0"/>
                          <a:cs typeface="Arial" panose="020B0604020202020204" pitchFamily="34" charset="0"/>
                        </a:rPr>
                        <a:t>la predetta revoca non ha effetti</a:t>
                      </a:r>
                      <a:r>
                        <a:rPr kumimoji="0" lang="it-IT" altLang="it-IT" sz="1600" b="0" i="0" u="none" strike="noStrike" cap="none" normalizeH="0" baseline="0" dirty="0">
                          <a:ln>
                            <a:noFill/>
                          </a:ln>
                          <a:solidFill>
                            <a:schemeClr val="bg1"/>
                          </a:solidFill>
                          <a:effectLst/>
                          <a:latin typeface="Calibri" panose="020F0502020204030204" pitchFamily="34" charset="0"/>
                          <a:cs typeface="Arial" panose="020B0604020202020204" pitchFamily="34" charset="0"/>
                        </a:rPr>
                        <a:t> nei confronti degli altri datori di lavoro privati che assumono il lavoratore per il quale un altro datore di lavoro ha parzialmente fruito dell’esonero.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597839529"/>
                  </a:ext>
                </a:extLst>
              </a:tr>
              <a:tr h="122872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altLang="it-IT" sz="1600" b="1" i="0" u="none" strike="noStrike" cap="none" normalizeH="0" baseline="0">
                          <a:ln>
                            <a:noFill/>
                          </a:ln>
                          <a:solidFill>
                            <a:schemeClr val="bg1"/>
                          </a:solidFill>
                          <a:effectLst/>
                          <a:latin typeface="Calibri" panose="020F0502020204030204" pitchFamily="34" charset="0"/>
                          <a:cs typeface="Arial" panose="020B0604020202020204" pitchFamily="34" charset="0"/>
                        </a:rPr>
                        <a:t>Cumulabilità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lvl1pPr marL="342900" indent="-34290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42900" marR="0" lvl="0" indent="-34290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it-IT" altLang="it-IT" sz="1600" b="0" i="0" u="none" strike="noStrike" cap="none" normalizeH="0" baseline="0" dirty="0">
                          <a:ln>
                            <a:noFill/>
                          </a:ln>
                          <a:solidFill>
                            <a:schemeClr val="bg1"/>
                          </a:solidFill>
                          <a:effectLst/>
                          <a:latin typeface="Calibri" panose="020F0502020204030204" pitchFamily="34" charset="0"/>
                          <a:cs typeface="Arial" panose="020B0604020202020204" pitchFamily="34" charset="0"/>
                        </a:rPr>
                        <a:t>L’esonero </a:t>
                      </a:r>
                      <a:r>
                        <a:rPr kumimoji="0" lang="it-IT" altLang="it-IT" sz="1600" b="0" i="0" u="sng" strike="noStrike" cap="none" normalizeH="0" baseline="0" dirty="0">
                          <a:ln>
                            <a:noFill/>
                          </a:ln>
                          <a:solidFill>
                            <a:schemeClr val="bg1"/>
                          </a:solidFill>
                          <a:effectLst/>
                          <a:latin typeface="Calibri" panose="020F0502020204030204" pitchFamily="34" charset="0"/>
                          <a:cs typeface="Arial" panose="020B0604020202020204" pitchFamily="34" charset="0"/>
                        </a:rPr>
                        <a:t>non è cumulabile con altri esoneri o riduzioni delle aliquote di finanziamento </a:t>
                      </a:r>
                      <a:r>
                        <a:rPr kumimoji="0" lang="it-IT" altLang="it-IT" sz="1600" b="0" i="0" u="none" strike="noStrike" cap="none" normalizeH="0" baseline="0" dirty="0">
                          <a:ln>
                            <a:noFill/>
                          </a:ln>
                          <a:solidFill>
                            <a:schemeClr val="bg1"/>
                          </a:solidFill>
                          <a:effectLst/>
                          <a:latin typeface="Calibri" panose="020F0502020204030204" pitchFamily="34" charset="0"/>
                          <a:cs typeface="Arial" panose="020B0604020202020204" pitchFamily="34" charset="0"/>
                        </a:rPr>
                        <a:t>previsti dalla normativa vigente, limitatamente al periodo di applicazione degli stessi.</a:t>
                      </a:r>
                      <a:endParaRPr kumimoji="0" lang="it-IT" altLang="it-IT" sz="800" b="0" i="0" u="none" strike="noStrike" cap="none" normalizeH="0" baseline="0" dirty="0">
                        <a:ln>
                          <a:noFill/>
                        </a:ln>
                        <a:solidFill>
                          <a:schemeClr val="bg1"/>
                        </a:solidFill>
                        <a:effectLst/>
                        <a:latin typeface="Calibri" panose="020F0502020204030204" pitchFamily="34" charset="0"/>
                        <a:cs typeface="Arial" panose="020B0604020202020204" pitchFamily="34" charset="0"/>
                      </a:endParaRPr>
                    </a:p>
                    <a:p>
                      <a:pPr marL="342900" marR="0" lvl="0" indent="-34290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it-IT" altLang="it-IT" sz="1600" b="0" i="0" u="none" strike="noStrike" cap="none" normalizeH="0" baseline="0" dirty="0">
                        <a:ln>
                          <a:noFill/>
                        </a:ln>
                        <a:solidFill>
                          <a:schemeClr val="bg1"/>
                        </a:solidFill>
                        <a:effectLst/>
                        <a:latin typeface="Calibri" panose="020F050202020403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09467523"/>
                  </a:ext>
                </a:extLst>
              </a:tr>
            </a:tbl>
          </a:graphicData>
        </a:graphic>
      </p:graphicFrame>
      <p:pic>
        <p:nvPicPr>
          <p:cNvPr id="123918" name="Immagine 8">
            <a:extLst>
              <a:ext uri="{FF2B5EF4-FFF2-40B4-BE49-F238E27FC236}">
                <a16:creationId xmlns:a16="http://schemas.microsoft.com/office/drawing/2014/main" id="{F70CCF55-775D-481A-BD7B-423EE741171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2913" y="2952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919" name="CasellaDiTesto 7">
            <a:extLst>
              <a:ext uri="{FF2B5EF4-FFF2-40B4-BE49-F238E27FC236}">
                <a16:creationId xmlns:a16="http://schemas.microsoft.com/office/drawing/2014/main" id="{47D67545-6842-4F57-9BEE-5D05CA15696F}"/>
              </a:ext>
            </a:extLst>
          </p:cNvPr>
          <p:cNvSpPr txBox="1">
            <a:spLocks noChangeArrowheads="1"/>
          </p:cNvSpPr>
          <p:nvPr/>
        </p:nvSpPr>
        <p:spPr bwMode="auto">
          <a:xfrm>
            <a:off x="1711325" y="477838"/>
            <a:ext cx="5183188"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eaLnBrk="1" hangingPunct="1">
              <a:spcBef>
                <a:spcPct val="0"/>
              </a:spcBef>
              <a:buFontTx/>
              <a:buNone/>
            </a:pPr>
            <a:r>
              <a:rPr lang="it-IT" altLang="it-IT" sz="1800" b="1" dirty="0">
                <a:solidFill>
                  <a:srgbClr val="0070C0"/>
                </a:solidFill>
                <a:latin typeface="Tahoma" panose="020B0604030504040204" pitchFamily="34" charset="0"/>
                <a:cs typeface="Tahoma" panose="020B0604030504040204" pitchFamily="34" charset="0"/>
              </a:rPr>
              <a:t>OTTOBRE 2019</a:t>
            </a:r>
          </a:p>
          <a:p>
            <a:pPr eaLnBrk="1" hangingPunct="1">
              <a:spcBef>
                <a:spcPct val="0"/>
              </a:spcBef>
              <a:buFontTx/>
              <a:buNone/>
            </a:pPr>
            <a:endParaRPr lang="it-IT" altLang="it-IT" sz="2000" b="1" dirty="0">
              <a:solidFill>
                <a:srgbClr val="558ED5"/>
              </a:solidFill>
              <a:latin typeface="Agency FB" panose="020B0503020202020204" pitchFamily="34" charset="0"/>
            </a:endParaRPr>
          </a:p>
        </p:txBody>
      </p:sp>
      <p:pic>
        <p:nvPicPr>
          <p:cNvPr id="123920" name="Immagine 1">
            <a:extLst>
              <a:ext uri="{FF2B5EF4-FFF2-40B4-BE49-F238E27FC236}">
                <a16:creationId xmlns:a16="http://schemas.microsoft.com/office/drawing/2014/main" id="{B9FF8C47-A7D5-45A1-AB72-7E8C95B87A8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Sottotitolo 2"/>
          <p:cNvSpPr>
            <a:spLocks noGrp="1"/>
          </p:cNvSpPr>
          <p:nvPr>
            <p:ph type="subTitle" idx="1"/>
          </p:nvPr>
        </p:nvSpPr>
        <p:spPr>
          <a:xfrm>
            <a:off x="1403350" y="1628775"/>
            <a:ext cx="6400800" cy="2768600"/>
          </a:xfrm>
        </p:spPr>
        <p:txBody>
          <a:bodyPr/>
          <a:lstStyle/>
          <a:p>
            <a:pPr eaLnBrk="1" hangingPunct="1"/>
            <a:endParaRPr lang="it-IT" altLang="it-IT" sz="2400" b="1" dirty="0">
              <a:solidFill>
                <a:schemeClr val="accent1"/>
              </a:solidFill>
            </a:endParaRPr>
          </a:p>
          <a:p>
            <a:pPr eaLnBrk="1" hangingPunct="1"/>
            <a:r>
              <a:rPr lang="it-IT" altLang="it-IT" b="1" dirty="0">
                <a:solidFill>
                  <a:srgbClr val="00B050"/>
                </a:solidFill>
              </a:rPr>
              <a:t>E. </a:t>
            </a:r>
          </a:p>
          <a:p>
            <a:pPr eaLnBrk="1" hangingPunct="1"/>
            <a:r>
              <a:rPr lang="it-IT" altLang="it-IT" b="1" dirty="0">
                <a:solidFill>
                  <a:srgbClr val="00B050"/>
                </a:solidFill>
              </a:rPr>
              <a:t>ESONERO PREVISTO DA DECRETO DIGNITÀ</a:t>
            </a:r>
          </a:p>
        </p:txBody>
      </p:sp>
      <p:sp>
        <p:nvSpPr>
          <p:cNvPr id="12292"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2FD3C9B3-205D-45EA-8B23-7FA1A3D125D0}" type="slidenum">
              <a:rPr lang="it-IT" altLang="it-IT" sz="1200">
                <a:solidFill>
                  <a:srgbClr val="FFFFFF"/>
                </a:solidFill>
              </a:rPr>
              <a:pPr>
                <a:spcBef>
                  <a:spcPct val="0"/>
                </a:spcBef>
                <a:buFontTx/>
                <a:buNone/>
                <a:defRPr/>
              </a:pPr>
              <a:t>386</a:t>
            </a:fld>
            <a:endParaRPr lang="it-IT" altLang="it-IT" sz="1200">
              <a:solidFill>
                <a:srgbClr val="FFFFFF"/>
              </a:solidFill>
            </a:endParaRPr>
          </a:p>
        </p:txBody>
      </p:sp>
      <p:pic>
        <p:nvPicPr>
          <p:cNvPr id="16389"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2582774422"/>
      </p:ext>
    </p:extLst>
  </p:cSld>
  <p:clrMapOvr>
    <a:masterClrMapping/>
  </p:clrMapOvr>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ottotitolo 2">
            <a:extLst>
              <a:ext uri="{FF2B5EF4-FFF2-40B4-BE49-F238E27FC236}">
                <a16:creationId xmlns:a16="http://schemas.microsoft.com/office/drawing/2014/main" id="{D3149106-955D-4E7E-88C3-11D6CB1F930B}"/>
              </a:ext>
            </a:extLst>
          </p:cNvPr>
          <p:cNvSpPr>
            <a:spLocks noGrp="1"/>
          </p:cNvSpPr>
          <p:nvPr>
            <p:ph type="subTitle" idx="1"/>
          </p:nvPr>
        </p:nvSpPr>
        <p:spPr>
          <a:xfrm>
            <a:off x="250825" y="1506538"/>
            <a:ext cx="8642350" cy="5351462"/>
          </a:xfrm>
        </p:spPr>
        <p:txBody>
          <a:bodyPr/>
          <a:lstStyle/>
          <a:p>
            <a:pPr eaLnBrk="1" hangingPunct="1"/>
            <a:endParaRPr lang="it-IT" altLang="it-IT" sz="2000" b="1" i="1" dirty="0">
              <a:solidFill>
                <a:srgbClr val="0070C0"/>
              </a:solidFill>
            </a:endParaRPr>
          </a:p>
          <a:p>
            <a:pPr marL="342900" indent="-342900" algn="just" eaLnBrk="1" hangingPunct="1">
              <a:buFont typeface="Arial" panose="020B0604020202020204" pitchFamily="34" charset="0"/>
              <a:buChar char="•"/>
            </a:pPr>
            <a:r>
              <a:rPr lang="it-IT" altLang="it-IT" sz="2400" i="1" dirty="0">
                <a:solidFill>
                  <a:schemeClr val="bg1"/>
                </a:solidFill>
              </a:rPr>
              <a:t>Art. 1 bis D.L. n. 87/2018 come modificato dalla Legge di conversione n. 96/2018</a:t>
            </a:r>
          </a:p>
          <a:p>
            <a:pPr eaLnBrk="1" hangingPunct="1"/>
            <a:endParaRPr lang="it-IT" altLang="it-IT" sz="1600" i="1" dirty="0">
              <a:solidFill>
                <a:schemeClr val="bg1"/>
              </a:solidFill>
            </a:endParaRPr>
          </a:p>
          <a:p>
            <a:pPr algn="just">
              <a:lnSpc>
                <a:spcPct val="150000"/>
              </a:lnSpc>
              <a:spcBef>
                <a:spcPts val="100"/>
              </a:spcBef>
            </a:pPr>
            <a:r>
              <a:rPr lang="it-IT" altLang="it-IT" sz="1800" i="1" dirty="0">
                <a:solidFill>
                  <a:schemeClr val="bg1"/>
                </a:solidFill>
              </a:rPr>
              <a:t> </a:t>
            </a:r>
            <a:endParaRPr lang="en-US" altLang="it-IT" sz="1800" i="1" dirty="0">
              <a:solidFill>
                <a:schemeClr val="bg1"/>
              </a:solidFill>
            </a:endParaRPr>
          </a:p>
          <a:p>
            <a:pPr algn="just">
              <a:spcBef>
                <a:spcPct val="0"/>
              </a:spcBef>
              <a:buFont typeface="Arial" panose="020B0604020202020204" pitchFamily="34" charset="0"/>
              <a:buChar char="•"/>
            </a:pPr>
            <a:endParaRPr lang="it-IT" altLang="it-IT" sz="1800" i="1" dirty="0">
              <a:solidFill>
                <a:schemeClr val="bg1"/>
              </a:solidFill>
              <a:latin typeface="Arial" panose="020B0604020202020204" pitchFamily="34" charset="0"/>
              <a:cs typeface="Arial" panose="020B0604020202020204" pitchFamily="34" charset="0"/>
            </a:endParaRPr>
          </a:p>
          <a:p>
            <a:pPr algn="just">
              <a:lnSpc>
                <a:spcPts val="1000"/>
              </a:lnSpc>
              <a:spcBef>
                <a:spcPts val="100"/>
              </a:spcBef>
            </a:pPr>
            <a:endParaRPr lang="it-IT" altLang="it-IT" sz="1800" i="1" dirty="0">
              <a:solidFill>
                <a:schemeClr val="bg1"/>
              </a:solidFill>
              <a:cs typeface="Arial" panose="020B0604020202020204" pitchFamily="34" charset="0"/>
            </a:endParaRPr>
          </a:p>
          <a:p>
            <a:pPr algn="just" eaLnBrk="1" hangingPunct="1">
              <a:buFont typeface="Arial" panose="020B0604020202020204" pitchFamily="34" charset="0"/>
              <a:buChar char="•"/>
            </a:pPr>
            <a:endParaRPr lang="it-IT" altLang="it-IT" sz="1600" i="1" dirty="0">
              <a:solidFill>
                <a:schemeClr val="bg1"/>
              </a:solidFill>
            </a:endParaRPr>
          </a:p>
          <a:p>
            <a:pPr algn="just" eaLnBrk="1" hangingPunct="1">
              <a:buFont typeface="Arial" panose="020B0604020202020204" pitchFamily="34" charset="0"/>
              <a:buChar char="•"/>
            </a:pPr>
            <a:endParaRPr lang="it-IT" altLang="it-IT" sz="1800" i="1" dirty="0">
              <a:solidFill>
                <a:schemeClr val="bg1"/>
              </a:solidFill>
            </a:endParaRPr>
          </a:p>
          <a:p>
            <a:pPr algn="just" eaLnBrk="1" hangingPunct="1">
              <a:buFont typeface="Arial" panose="020B0604020202020204" pitchFamily="34" charset="0"/>
              <a:buChar char="•"/>
            </a:pPr>
            <a:endParaRPr lang="it-IT" altLang="it-IT" sz="2000" i="1" dirty="0">
              <a:solidFill>
                <a:schemeClr val="bg1"/>
              </a:solidFill>
            </a:endParaRPr>
          </a:p>
          <a:p>
            <a:pPr algn="just" eaLnBrk="1" hangingPunct="1"/>
            <a:endParaRPr lang="it-IT" altLang="it-IT" sz="2000" i="1" dirty="0">
              <a:solidFill>
                <a:schemeClr val="bg1"/>
              </a:solidFill>
            </a:endParaRPr>
          </a:p>
        </p:txBody>
      </p:sp>
      <p:sp>
        <p:nvSpPr>
          <p:cNvPr id="125954" name="Segnaposto numero diapositiva 5">
            <a:extLst>
              <a:ext uri="{FF2B5EF4-FFF2-40B4-BE49-F238E27FC236}">
                <a16:creationId xmlns:a16="http://schemas.microsoft.com/office/drawing/2014/main" id="{C1929C66-0106-4C63-A455-3A279BC8E40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5066882-459F-4FD3-BD48-6070B7501BA1}" type="slidenum">
              <a:rPr lang="it-IT" altLang="it-IT" sz="1200">
                <a:solidFill>
                  <a:srgbClr val="FFFFFF"/>
                </a:solidFill>
              </a:rPr>
              <a:pPr>
                <a:spcBef>
                  <a:spcPct val="0"/>
                </a:spcBef>
                <a:buFontTx/>
                <a:buNone/>
              </a:pPr>
              <a:t>387</a:t>
            </a:fld>
            <a:endParaRPr lang="it-IT" altLang="it-IT" sz="1200">
              <a:solidFill>
                <a:srgbClr val="FFFFFF"/>
              </a:solidFill>
            </a:endParaRPr>
          </a:p>
        </p:txBody>
      </p:sp>
      <p:pic>
        <p:nvPicPr>
          <p:cNvPr id="125955" name="Immagine 8">
            <a:extLst>
              <a:ext uri="{FF2B5EF4-FFF2-40B4-BE49-F238E27FC236}">
                <a16:creationId xmlns:a16="http://schemas.microsoft.com/office/drawing/2014/main" id="{F87F72E1-09BE-42DA-9FCD-AC5E3AA42A9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2913" y="2952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956" name="CasellaDiTesto 7">
            <a:extLst>
              <a:ext uri="{FF2B5EF4-FFF2-40B4-BE49-F238E27FC236}">
                <a16:creationId xmlns:a16="http://schemas.microsoft.com/office/drawing/2014/main" id="{F1D6288E-3FA0-4507-A19D-533243631A9C}"/>
              </a:ext>
            </a:extLst>
          </p:cNvPr>
          <p:cNvSpPr txBox="1">
            <a:spLocks noChangeArrowheads="1"/>
          </p:cNvSpPr>
          <p:nvPr/>
        </p:nvSpPr>
        <p:spPr bwMode="auto">
          <a:xfrm>
            <a:off x="1711325" y="477838"/>
            <a:ext cx="5183188"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eaLnBrk="1" hangingPunct="1">
              <a:spcBef>
                <a:spcPct val="0"/>
              </a:spcBef>
              <a:buFontTx/>
              <a:buNone/>
            </a:pPr>
            <a:r>
              <a:rPr lang="it-IT" altLang="it-IT" sz="1800" b="1" dirty="0">
                <a:solidFill>
                  <a:srgbClr val="0070C0"/>
                </a:solidFill>
                <a:latin typeface="Tahoma" panose="020B0604030504040204" pitchFamily="34" charset="0"/>
                <a:cs typeface="Tahoma" panose="020B0604030504040204" pitchFamily="34" charset="0"/>
              </a:rPr>
              <a:t>OTTOBRE 2019</a:t>
            </a:r>
          </a:p>
          <a:p>
            <a:pPr eaLnBrk="1" hangingPunct="1">
              <a:spcBef>
                <a:spcPct val="0"/>
              </a:spcBef>
              <a:buFontTx/>
              <a:buNone/>
            </a:pPr>
            <a:endParaRPr lang="it-IT" altLang="it-IT" sz="2000" b="1" dirty="0">
              <a:solidFill>
                <a:srgbClr val="558ED5"/>
              </a:solidFill>
              <a:latin typeface="Agency FB" panose="020B0503020202020204" pitchFamily="34" charset="0"/>
            </a:endParaRPr>
          </a:p>
        </p:txBody>
      </p:sp>
      <p:pic>
        <p:nvPicPr>
          <p:cNvPr id="125957" name="Immagine 1">
            <a:extLst>
              <a:ext uri="{FF2B5EF4-FFF2-40B4-BE49-F238E27FC236}">
                <a16:creationId xmlns:a16="http://schemas.microsoft.com/office/drawing/2014/main" id="{353C30BF-BF94-4EAC-B4FF-48022CD22A1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Segnaposto numero diapositiva 3">
            <a:extLst>
              <a:ext uri="{FF2B5EF4-FFF2-40B4-BE49-F238E27FC236}">
                <a16:creationId xmlns:a16="http://schemas.microsoft.com/office/drawing/2014/main" id="{DFF1C152-2480-42A5-9351-1C57C4EAA97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86B4C9E6-592F-4554-BA03-4942C974121D}" type="slidenum">
              <a:rPr lang="it-IT" altLang="it-IT" sz="1200">
                <a:solidFill>
                  <a:srgbClr val="FFFFFF"/>
                </a:solidFill>
              </a:rPr>
              <a:pPr>
                <a:spcBef>
                  <a:spcPct val="0"/>
                </a:spcBef>
                <a:buFontTx/>
                <a:buNone/>
              </a:pPr>
              <a:t>388</a:t>
            </a:fld>
            <a:endParaRPr lang="it-IT" altLang="it-IT" sz="1200">
              <a:solidFill>
                <a:srgbClr val="FFFFFF"/>
              </a:solidFill>
            </a:endParaRPr>
          </a:p>
        </p:txBody>
      </p:sp>
      <p:graphicFrame>
        <p:nvGraphicFramePr>
          <p:cNvPr id="10" name="Tabella 9">
            <a:extLst>
              <a:ext uri="{FF2B5EF4-FFF2-40B4-BE49-F238E27FC236}">
                <a16:creationId xmlns:a16="http://schemas.microsoft.com/office/drawing/2014/main" id="{9990CBE0-B5B9-4D98-A54A-AD49EDE6570A}"/>
              </a:ext>
            </a:extLst>
          </p:cNvPr>
          <p:cNvGraphicFramePr>
            <a:graphicFrameLocks noGrp="1"/>
          </p:cNvGraphicFramePr>
          <p:nvPr/>
        </p:nvGraphicFramePr>
        <p:xfrm>
          <a:off x="755650" y="1773238"/>
          <a:ext cx="7777163" cy="3800475"/>
        </p:xfrm>
        <a:graphic>
          <a:graphicData uri="http://schemas.openxmlformats.org/drawingml/2006/table">
            <a:tbl>
              <a:tblPr/>
              <a:tblGrid>
                <a:gridCol w="7777163">
                  <a:extLst>
                    <a:ext uri="{9D8B030D-6E8A-4147-A177-3AD203B41FA5}">
                      <a16:colId xmlns:a16="http://schemas.microsoft.com/office/drawing/2014/main" val="20000"/>
                    </a:ext>
                  </a:extLst>
                </a:gridCol>
              </a:tblGrid>
              <a:tr h="365772">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altLang="x-none" sz="1800" b="1" i="1" u="none" strike="noStrike" cap="none" normalizeH="0" baseline="0" dirty="0">
                          <a:ln>
                            <a:noFill/>
                          </a:ln>
                          <a:solidFill>
                            <a:srgbClr val="0070C0"/>
                          </a:solidFill>
                          <a:effectLst/>
                          <a:latin typeface="Calibri" charset="0"/>
                          <a:ea typeface="MS PGothic" charset="-128"/>
                        </a:rPr>
                        <a:t>D.L. 87/2018 art. 1 bis</a:t>
                      </a:r>
                      <a:endParaRPr kumimoji="0" lang="it-IT" altLang="x-none" sz="1800" b="0" i="1" u="none" strike="noStrike" cap="none" normalizeH="0" baseline="0" dirty="0">
                        <a:ln>
                          <a:noFill/>
                        </a:ln>
                        <a:solidFill>
                          <a:srgbClr val="0070C0"/>
                        </a:solidFill>
                        <a:effectLst/>
                        <a:latin typeface="Calibri" charset="0"/>
                        <a:ea typeface="MS PGothic" charset="-128"/>
                      </a:endParaRPr>
                    </a:p>
                  </a:txBody>
                  <a:tcPr marL="91444" marR="91444"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85000"/>
                      </a:schemeClr>
                    </a:solidFill>
                  </a:tcPr>
                </a:tc>
                <a:extLst>
                  <a:ext uri="{0D108BD9-81ED-4DB2-BD59-A6C34878D82A}">
                    <a16:rowId xmlns:a16="http://schemas.microsoft.com/office/drawing/2014/main" val="10000"/>
                  </a:ext>
                </a:extLst>
              </a:tr>
              <a:tr h="3434703">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altLang="x-none" sz="1800" b="1" i="1" u="none" strike="noStrike" cap="none" normalizeH="0" baseline="0" dirty="0">
                          <a:ln>
                            <a:noFill/>
                          </a:ln>
                          <a:solidFill>
                            <a:schemeClr val="bg1"/>
                          </a:solidFill>
                          <a:effectLst/>
                          <a:latin typeface="Calibri" charset="0"/>
                          <a:ea typeface="MS PGothic" charset="-128"/>
                        </a:rPr>
                        <a:t>1. </a:t>
                      </a:r>
                      <a:r>
                        <a:rPr kumimoji="0" lang="it-IT" altLang="x-none" sz="1800" b="0" i="1" u="none" strike="noStrike" cap="none" normalizeH="0" baseline="0" dirty="0">
                          <a:ln>
                            <a:noFill/>
                          </a:ln>
                          <a:solidFill>
                            <a:schemeClr val="bg1"/>
                          </a:solidFill>
                          <a:effectLst/>
                          <a:latin typeface="Calibri" charset="0"/>
                          <a:ea typeface="Arial" charset="0"/>
                          <a:cs typeface="Arial" charset="0"/>
                        </a:rPr>
                        <a:t>Al fine di promuovere l'occupazione giovanile stabile, ai datori di lavoro privati che negli anni 2019 e 2020 assumono lavoratori che non hanno compiuto il trentacinquesimo anno di età, cui si applicano le disposizioni in materia di contratto di lavoro subordinato a tempo indeterminato a tutele crescenti di cui al </a:t>
                      </a:r>
                      <a:r>
                        <a:rPr kumimoji="0" lang="it-IT" altLang="x-none" sz="1800" b="0" i="1" u="none" strike="noStrike" cap="none" normalizeH="0" baseline="0" dirty="0">
                          <a:ln>
                            <a:noFill/>
                          </a:ln>
                          <a:solidFill>
                            <a:schemeClr val="bg1"/>
                          </a:solidFill>
                          <a:effectLst/>
                          <a:latin typeface="Calibri" charset="0"/>
                          <a:ea typeface="Arial" charset="0"/>
                          <a:cs typeface="Arial" charset="0"/>
                          <a:hlinkClick r:id="rId3"/>
                        </a:rPr>
                        <a:t>decreto legislativo 4 marzo 2015, n. 23</a:t>
                      </a:r>
                      <a:r>
                        <a:rPr kumimoji="0" lang="it-IT" altLang="x-none" sz="1800" b="0" i="1" u="none" strike="noStrike" cap="none" normalizeH="0" baseline="0" dirty="0">
                          <a:ln>
                            <a:noFill/>
                          </a:ln>
                          <a:solidFill>
                            <a:schemeClr val="bg1"/>
                          </a:solidFill>
                          <a:effectLst/>
                          <a:latin typeface="Calibri" charset="0"/>
                          <a:ea typeface="Arial" charset="0"/>
                          <a:cs typeface="Arial" charset="0"/>
                        </a:rPr>
                        <a:t>, è riconosciuto, per un periodo massimo di trentasei mesi, l'esonero dal versamento del 50 per cento dei complessivi contributi previdenziali a carico del datore di lavoro, con esclusione dei premi e contributi dovuti all'Istituto nazionale per l'assicurazione contro gli infortuni sul lavoro, nel limite massimo di 3.000 euro su base annua, riparametrato e applicato su base mensile.</a:t>
                      </a:r>
                      <a:endParaRPr kumimoji="0" lang="it-IT" altLang="x-none" sz="1800" b="0" i="1" u="sng" strike="noStrike" cap="none" normalizeH="0" baseline="0" dirty="0">
                        <a:ln>
                          <a:noFill/>
                        </a:ln>
                        <a:solidFill>
                          <a:schemeClr val="bg1"/>
                        </a:solidFill>
                        <a:effectLst/>
                        <a:latin typeface="Calibri" charset="0"/>
                        <a:ea typeface="MS PGothic" charset="-128"/>
                      </a:endParaRPr>
                    </a:p>
                  </a:txBody>
                  <a:tcPr marL="91444" marR="91444"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1"/>
                  </a:ext>
                </a:extLst>
              </a:tr>
            </a:tbl>
          </a:graphicData>
        </a:graphic>
      </p:graphicFrame>
      <p:pic>
        <p:nvPicPr>
          <p:cNvPr id="128010" name="Immagine 8">
            <a:extLst>
              <a:ext uri="{FF2B5EF4-FFF2-40B4-BE49-F238E27FC236}">
                <a16:creationId xmlns:a16="http://schemas.microsoft.com/office/drawing/2014/main" id="{F4BA94F2-9875-48DE-A77E-1E7BF8AE064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2913" y="2952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011" name="CasellaDiTesto 7">
            <a:extLst>
              <a:ext uri="{FF2B5EF4-FFF2-40B4-BE49-F238E27FC236}">
                <a16:creationId xmlns:a16="http://schemas.microsoft.com/office/drawing/2014/main" id="{674DA949-4001-496D-9A78-F08B0161118D}"/>
              </a:ext>
            </a:extLst>
          </p:cNvPr>
          <p:cNvSpPr txBox="1">
            <a:spLocks noChangeArrowheads="1"/>
          </p:cNvSpPr>
          <p:nvPr/>
        </p:nvSpPr>
        <p:spPr bwMode="auto">
          <a:xfrm>
            <a:off x="1711325" y="477838"/>
            <a:ext cx="5183188"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eaLnBrk="1" hangingPunct="1">
              <a:spcBef>
                <a:spcPct val="0"/>
              </a:spcBef>
              <a:buFontTx/>
              <a:buNone/>
            </a:pPr>
            <a:r>
              <a:rPr lang="it-IT" altLang="it-IT" sz="1800" b="1" dirty="0">
                <a:solidFill>
                  <a:srgbClr val="0070C0"/>
                </a:solidFill>
                <a:latin typeface="Tahoma" panose="020B0604030504040204" pitchFamily="34" charset="0"/>
                <a:cs typeface="Tahoma" panose="020B0604030504040204" pitchFamily="34" charset="0"/>
              </a:rPr>
              <a:t>OTTOBRE 2019</a:t>
            </a:r>
          </a:p>
          <a:p>
            <a:pPr eaLnBrk="1" hangingPunct="1">
              <a:spcBef>
                <a:spcPct val="0"/>
              </a:spcBef>
              <a:buFontTx/>
              <a:buNone/>
            </a:pPr>
            <a:endParaRPr lang="it-IT" altLang="it-IT" sz="2000" b="1" dirty="0">
              <a:solidFill>
                <a:srgbClr val="558ED5"/>
              </a:solidFill>
              <a:latin typeface="Agency FB" panose="020B0503020202020204" pitchFamily="34" charset="0"/>
            </a:endParaRPr>
          </a:p>
        </p:txBody>
      </p:sp>
      <p:pic>
        <p:nvPicPr>
          <p:cNvPr id="128012" name="Immagine 1">
            <a:extLst>
              <a:ext uri="{FF2B5EF4-FFF2-40B4-BE49-F238E27FC236}">
                <a16:creationId xmlns:a16="http://schemas.microsoft.com/office/drawing/2014/main" id="{99651A7F-0D43-449E-9EA8-D0B95B63F4F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Segnaposto numero diapositiva 3">
            <a:extLst>
              <a:ext uri="{FF2B5EF4-FFF2-40B4-BE49-F238E27FC236}">
                <a16:creationId xmlns:a16="http://schemas.microsoft.com/office/drawing/2014/main" id="{CB982B49-DD8D-4E68-AD28-5FBA2CC3578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FE80ADF-EB9E-4F2C-B682-3B503A08157B}" type="slidenum">
              <a:rPr lang="it-IT" altLang="it-IT" sz="1200">
                <a:solidFill>
                  <a:srgbClr val="FFFFFF"/>
                </a:solidFill>
              </a:rPr>
              <a:pPr>
                <a:spcBef>
                  <a:spcPct val="0"/>
                </a:spcBef>
                <a:buFontTx/>
                <a:buNone/>
              </a:pPr>
              <a:t>389</a:t>
            </a:fld>
            <a:endParaRPr lang="it-IT" altLang="it-IT" sz="1200">
              <a:solidFill>
                <a:srgbClr val="FFFFFF"/>
              </a:solidFill>
            </a:endParaRPr>
          </a:p>
        </p:txBody>
      </p:sp>
      <p:graphicFrame>
        <p:nvGraphicFramePr>
          <p:cNvPr id="10" name="Tabella 9">
            <a:extLst>
              <a:ext uri="{FF2B5EF4-FFF2-40B4-BE49-F238E27FC236}">
                <a16:creationId xmlns:a16="http://schemas.microsoft.com/office/drawing/2014/main" id="{CAFD7AD1-DD9A-45A0-A4FF-14D7EF8B7650}"/>
              </a:ext>
            </a:extLst>
          </p:cNvPr>
          <p:cNvGraphicFramePr>
            <a:graphicFrameLocks noGrp="1"/>
          </p:cNvGraphicFramePr>
          <p:nvPr/>
        </p:nvGraphicFramePr>
        <p:xfrm>
          <a:off x="755650" y="1835150"/>
          <a:ext cx="7632700" cy="3915410"/>
        </p:xfrm>
        <a:graphic>
          <a:graphicData uri="http://schemas.openxmlformats.org/drawingml/2006/table">
            <a:tbl>
              <a:tblPr/>
              <a:tblGrid>
                <a:gridCol w="7632700">
                  <a:extLst>
                    <a:ext uri="{9D8B030D-6E8A-4147-A177-3AD203B41FA5}">
                      <a16:colId xmlns:a16="http://schemas.microsoft.com/office/drawing/2014/main" val="3613651012"/>
                    </a:ext>
                  </a:extLst>
                </a:gridCol>
              </a:tblGrid>
              <a:tr h="30797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altLang="it-IT" sz="1800" b="1" i="1" u="none" strike="noStrike" cap="none" normalizeH="0" baseline="0">
                          <a:ln>
                            <a:noFill/>
                          </a:ln>
                          <a:solidFill>
                            <a:srgbClr val="0070C0"/>
                          </a:solidFill>
                          <a:effectLst/>
                          <a:latin typeface="Calibri" panose="020F0502020204030204" pitchFamily="34" charset="0"/>
                          <a:ea typeface="MS PGothic" panose="020B0600070205080204" pitchFamily="34" charset="-128"/>
                          <a:cs typeface="Arial" panose="020B0604020202020204" pitchFamily="34" charset="0"/>
                        </a:rPr>
                        <a:t>D.L. 87/2018 art. 1 bis</a:t>
                      </a:r>
                      <a:endParaRPr kumimoji="0" lang="it-IT" altLang="it-IT" sz="1800" b="0" i="1" u="none" strike="noStrike" cap="none" normalizeH="0" baseline="0">
                        <a:ln>
                          <a:noFill/>
                        </a:ln>
                        <a:solidFill>
                          <a:srgbClr val="0070C0"/>
                        </a:solidFill>
                        <a:effectLst/>
                        <a:latin typeface="Calibri" panose="020F0502020204030204" pitchFamily="34" charset="0"/>
                        <a:ea typeface="MS PGothic" panose="020B0600070205080204" pitchFamily="34" charset="-128"/>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extLst>
                  <a:ext uri="{0D108BD9-81ED-4DB2-BD59-A6C34878D82A}">
                    <a16:rowId xmlns:a16="http://schemas.microsoft.com/office/drawing/2014/main" val="4254703766"/>
                  </a:ext>
                </a:extLst>
              </a:tr>
              <a:tr h="3549650">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altLang="it-IT" sz="1800" b="1" i="1" u="none" strike="noStrike" cap="none" normalizeH="0" baseline="0">
                          <a:ln>
                            <a:noFill/>
                          </a:ln>
                          <a:solidFill>
                            <a:schemeClr val="bg1"/>
                          </a:solidFill>
                          <a:effectLst/>
                          <a:latin typeface="Calibri" panose="020F0502020204030204" pitchFamily="34" charset="0"/>
                          <a:cs typeface="Arial" panose="020B0604020202020204" pitchFamily="34" charset="0"/>
                        </a:rPr>
                        <a:t>2. </a:t>
                      </a:r>
                      <a:r>
                        <a:rPr kumimoji="0" lang="it-IT" altLang="it-IT" sz="1800" b="0" i="1" u="none" strike="noStrike" cap="none" normalizeH="0" baseline="0">
                          <a:ln>
                            <a:noFill/>
                          </a:ln>
                          <a:solidFill>
                            <a:schemeClr val="bg1"/>
                          </a:solidFill>
                          <a:effectLst/>
                          <a:latin typeface="Calibri" panose="020F0502020204030204" pitchFamily="34" charset="0"/>
                          <a:cs typeface="Arial" panose="020B0604020202020204" pitchFamily="34" charset="0"/>
                        </a:rPr>
                        <a:t>L'esonero di cui al comma 1 spetta con riferimento ai soggetti che alla data della prima assunzione per la quale si applica l'incentivo non hanno compiuto il trentacinquesimo anno di età e non sono stati occupati a tempo indeterminato con il medesimo o con altro datore di lavoro.</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it-IT" altLang="it-IT" sz="1800" b="0" i="1" u="none" strike="noStrike" cap="none" normalizeH="0" baseline="0">
                        <a:ln>
                          <a:noFill/>
                        </a:ln>
                        <a:solidFill>
                          <a:schemeClr val="bg1"/>
                        </a:solidFill>
                        <a:effectLst/>
                        <a:latin typeface="Calibri" panose="020F0502020204030204" pitchFamily="34" charset="0"/>
                        <a:cs typeface="Arial" panose="020B0604020202020204"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it-IT" altLang="it-IT" sz="1800" b="0" i="1" u="none" strike="noStrike" cap="none" normalizeH="0" baseline="0">
                          <a:ln>
                            <a:noFill/>
                          </a:ln>
                          <a:solidFill>
                            <a:schemeClr val="bg1"/>
                          </a:solidFill>
                          <a:effectLst/>
                          <a:latin typeface="Calibri" panose="020F0502020204030204" pitchFamily="34" charset="0"/>
                          <a:cs typeface="Arial" panose="020B0604020202020204" pitchFamily="34" charset="0"/>
                        </a:rPr>
                        <a:t>Non ostano al riconoscimento dell'esonero gli eventuali periodi di apprendistato svolti presso un altro datore di lavoro e non proseguiti in rapporto di lavoro a tempo indeterminato.</a:t>
                      </a:r>
                      <a:endParaRPr kumimoji="0" lang="it-IT" altLang="it-IT" sz="1800" b="0" i="1" u="sng" strike="noStrike" cap="none" normalizeH="0" baseline="0">
                        <a:ln>
                          <a:noFill/>
                        </a:ln>
                        <a:solidFill>
                          <a:schemeClr val="bg1"/>
                        </a:solidFill>
                        <a:effectLst/>
                        <a:latin typeface="Calibri" panose="020F0502020204030204" pitchFamily="34" charset="0"/>
                        <a:ea typeface="MS PGothic" panose="020B0600070205080204" pitchFamily="34" charset="-128"/>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237167297"/>
                  </a:ext>
                </a:extLst>
              </a:tr>
            </a:tbl>
          </a:graphicData>
        </a:graphic>
      </p:graphicFrame>
      <p:pic>
        <p:nvPicPr>
          <p:cNvPr id="130058" name="Immagine 8">
            <a:extLst>
              <a:ext uri="{FF2B5EF4-FFF2-40B4-BE49-F238E27FC236}">
                <a16:creationId xmlns:a16="http://schemas.microsoft.com/office/drawing/2014/main" id="{0FDD75BE-7DE9-45FA-91E7-1B949C0162E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2913" y="2952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059" name="CasellaDiTesto 7">
            <a:extLst>
              <a:ext uri="{FF2B5EF4-FFF2-40B4-BE49-F238E27FC236}">
                <a16:creationId xmlns:a16="http://schemas.microsoft.com/office/drawing/2014/main" id="{B316A27A-7A8A-4338-98DB-0701BC3C01FA}"/>
              </a:ext>
            </a:extLst>
          </p:cNvPr>
          <p:cNvSpPr txBox="1">
            <a:spLocks noChangeArrowheads="1"/>
          </p:cNvSpPr>
          <p:nvPr/>
        </p:nvSpPr>
        <p:spPr bwMode="auto">
          <a:xfrm>
            <a:off x="1711325" y="477838"/>
            <a:ext cx="5183188"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eaLnBrk="1" hangingPunct="1">
              <a:spcBef>
                <a:spcPct val="0"/>
              </a:spcBef>
              <a:buFontTx/>
              <a:buNone/>
            </a:pPr>
            <a:r>
              <a:rPr lang="it-IT" altLang="it-IT" sz="1800" b="1" dirty="0">
                <a:solidFill>
                  <a:srgbClr val="0070C0"/>
                </a:solidFill>
                <a:latin typeface="Tahoma" panose="020B0604030504040204" pitchFamily="34" charset="0"/>
                <a:cs typeface="Tahoma" panose="020B0604030504040204" pitchFamily="34" charset="0"/>
              </a:rPr>
              <a:t>OTTOBRE 2019</a:t>
            </a:r>
          </a:p>
          <a:p>
            <a:pPr eaLnBrk="1" hangingPunct="1">
              <a:spcBef>
                <a:spcPct val="0"/>
              </a:spcBef>
              <a:buFontTx/>
              <a:buNone/>
            </a:pPr>
            <a:endParaRPr lang="it-IT" altLang="it-IT" sz="2000" b="1" dirty="0">
              <a:solidFill>
                <a:srgbClr val="558ED5"/>
              </a:solidFill>
              <a:latin typeface="Agency FB" panose="020B0503020202020204" pitchFamily="34" charset="0"/>
            </a:endParaRPr>
          </a:p>
        </p:txBody>
      </p:sp>
      <p:pic>
        <p:nvPicPr>
          <p:cNvPr id="130060" name="Immagine 1">
            <a:extLst>
              <a:ext uri="{FF2B5EF4-FFF2-40B4-BE49-F238E27FC236}">
                <a16:creationId xmlns:a16="http://schemas.microsoft.com/office/drawing/2014/main" id="{C370D271-B880-444D-98F0-D7350F800F6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egnaposto numero diapositiva 3">
            <a:extLst>
              <a:ext uri="{FF2B5EF4-FFF2-40B4-BE49-F238E27FC236}">
                <a16:creationId xmlns:a16="http://schemas.microsoft.com/office/drawing/2014/main" id="{D6766D11-A6FD-4562-B7C8-B23CFCBBE3D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0B6D415-B66C-4883-9664-CA2FF2E9B786}" type="slidenum">
              <a:rPr lang="it-IT" altLang="it-IT" sz="1200">
                <a:solidFill>
                  <a:srgbClr val="FFFFFF"/>
                </a:solidFill>
              </a:rPr>
              <a:pPr>
                <a:spcBef>
                  <a:spcPct val="0"/>
                </a:spcBef>
                <a:buFontTx/>
                <a:buNone/>
              </a:pPr>
              <a:t>390</a:t>
            </a:fld>
            <a:endParaRPr lang="it-IT" altLang="it-IT" sz="1200">
              <a:solidFill>
                <a:srgbClr val="FFFFFF"/>
              </a:solidFill>
            </a:endParaRPr>
          </a:p>
        </p:txBody>
      </p:sp>
      <p:graphicFrame>
        <p:nvGraphicFramePr>
          <p:cNvPr id="10" name="Tabella 9">
            <a:extLst>
              <a:ext uri="{FF2B5EF4-FFF2-40B4-BE49-F238E27FC236}">
                <a16:creationId xmlns:a16="http://schemas.microsoft.com/office/drawing/2014/main" id="{DCCEDB06-8947-491C-8C13-0686F9AFF947}"/>
              </a:ext>
            </a:extLst>
          </p:cNvPr>
          <p:cNvGraphicFramePr>
            <a:graphicFrameLocks noGrp="1"/>
          </p:cNvGraphicFramePr>
          <p:nvPr/>
        </p:nvGraphicFramePr>
        <p:xfrm>
          <a:off x="323850" y="1989138"/>
          <a:ext cx="8280400" cy="2926338"/>
        </p:xfrm>
        <a:graphic>
          <a:graphicData uri="http://schemas.openxmlformats.org/drawingml/2006/table">
            <a:tbl>
              <a:tblPr/>
              <a:tblGrid>
                <a:gridCol w="8280400">
                  <a:extLst>
                    <a:ext uri="{9D8B030D-6E8A-4147-A177-3AD203B41FA5}">
                      <a16:colId xmlns:a16="http://schemas.microsoft.com/office/drawing/2014/main" val="1074595764"/>
                    </a:ext>
                  </a:extLst>
                </a:gridCol>
              </a:tblGrid>
              <a:tr h="36512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altLang="it-IT" sz="1800" b="1" i="1" u="none" strike="noStrike" cap="none" normalizeH="0" baseline="0">
                          <a:ln>
                            <a:noFill/>
                          </a:ln>
                          <a:solidFill>
                            <a:srgbClr val="0070C0"/>
                          </a:solidFill>
                          <a:effectLst/>
                          <a:latin typeface="Calibri" panose="020F0502020204030204" pitchFamily="34" charset="0"/>
                          <a:ea typeface="MS PGothic" panose="020B0600070205080204" pitchFamily="34" charset="-128"/>
                          <a:cs typeface="Arial" panose="020B0604020202020204" pitchFamily="34" charset="0"/>
                        </a:rPr>
                        <a:t>D.L. 87/2018 art. 1 bis</a:t>
                      </a:r>
                      <a:endParaRPr kumimoji="0" lang="it-IT" altLang="it-IT" sz="1800" b="0" i="1" u="none" strike="noStrike" cap="none" normalizeH="0" baseline="0">
                        <a:ln>
                          <a:noFill/>
                        </a:ln>
                        <a:solidFill>
                          <a:srgbClr val="0070C0"/>
                        </a:solidFill>
                        <a:effectLst/>
                        <a:latin typeface="Calibri" panose="020F0502020204030204" pitchFamily="34" charset="0"/>
                        <a:ea typeface="MS PGothic" panose="020B0600070205080204" pitchFamily="34" charset="-128"/>
                        <a:cs typeface="Arial" panose="020B0604020202020204" pitchFamily="34" charset="0"/>
                      </a:endParaRPr>
                    </a:p>
                  </a:txBody>
                  <a:tcPr marT="45690" marB="456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extLst>
                  <a:ext uri="{0D108BD9-81ED-4DB2-BD59-A6C34878D82A}">
                    <a16:rowId xmlns:a16="http://schemas.microsoft.com/office/drawing/2014/main" val="3025689126"/>
                  </a:ext>
                </a:extLst>
              </a:tr>
              <a:tr h="2560638">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altLang="it-IT" sz="1800" b="1" i="1" u="none" strike="noStrike" cap="none" normalizeH="0" baseline="0">
                          <a:ln>
                            <a:noFill/>
                          </a:ln>
                          <a:solidFill>
                            <a:schemeClr val="bg1"/>
                          </a:solidFill>
                          <a:effectLst/>
                          <a:latin typeface="Calibri" panose="020F0502020204030204" pitchFamily="34" charset="0"/>
                          <a:cs typeface="Arial" panose="020B0604020202020204" pitchFamily="34" charset="0"/>
                        </a:rPr>
                        <a:t>3. </a:t>
                      </a:r>
                      <a:r>
                        <a:rPr kumimoji="0" lang="it-IT" altLang="it-IT" sz="1800" b="0" i="1" u="none" strike="noStrike" cap="none" normalizeH="0" baseline="0">
                          <a:ln>
                            <a:noFill/>
                          </a:ln>
                          <a:solidFill>
                            <a:schemeClr val="bg1"/>
                          </a:solidFill>
                          <a:effectLst/>
                          <a:latin typeface="Calibri" panose="020F0502020204030204" pitchFamily="34" charset="0"/>
                          <a:cs typeface="Arial" panose="020B0604020202020204" pitchFamily="34" charset="0"/>
                        </a:rPr>
                        <a:t>Con decreto del Ministro del lavoro e delle politiche sociali, di concerto con il Ministro dell'economia e delle finanze, da emanare entro sessanta giorni dalla data di entrata in vigore della legge di conversione del presente decreto, sono stabilite le modalità di fruizione dell'esonero di cui al comma 1.</a:t>
                      </a:r>
                      <a:endParaRPr kumimoji="0" lang="it-IT" altLang="it-IT" sz="1800" b="0" i="1" u="sng" strike="noStrike" cap="none" normalizeH="0" baseline="0">
                        <a:ln>
                          <a:noFill/>
                        </a:ln>
                        <a:solidFill>
                          <a:schemeClr val="bg1"/>
                        </a:solidFill>
                        <a:effectLst/>
                        <a:latin typeface="Calibri" panose="020F0502020204030204" pitchFamily="34" charset="0"/>
                        <a:ea typeface="MS PGothic" panose="020B0600070205080204" pitchFamily="34" charset="-128"/>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it-IT" altLang="it-IT" sz="1800" b="0" i="0" u="none" strike="noStrike" cap="none" normalizeH="0" baseline="0">
                        <a:ln>
                          <a:noFill/>
                        </a:ln>
                        <a:solidFill>
                          <a:schemeClr val="tx1"/>
                        </a:solidFill>
                        <a:effectLst/>
                        <a:latin typeface="Calibri" panose="020F0502020204030204" pitchFamily="34" charset="0"/>
                        <a:cs typeface="Arial" panose="020B0604020202020204" pitchFamily="34" charset="0"/>
                      </a:endParaRPr>
                    </a:p>
                  </a:txBody>
                  <a:tcPr marT="45690" marB="456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79684628"/>
                  </a:ext>
                </a:extLst>
              </a:tr>
            </a:tbl>
          </a:graphicData>
        </a:graphic>
      </p:graphicFrame>
      <p:pic>
        <p:nvPicPr>
          <p:cNvPr id="131082" name="Immagine 8">
            <a:extLst>
              <a:ext uri="{FF2B5EF4-FFF2-40B4-BE49-F238E27FC236}">
                <a16:creationId xmlns:a16="http://schemas.microsoft.com/office/drawing/2014/main" id="{7D983BE3-42E4-431B-95DF-E125A31A238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2913" y="2952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083" name="CasellaDiTesto 7">
            <a:extLst>
              <a:ext uri="{FF2B5EF4-FFF2-40B4-BE49-F238E27FC236}">
                <a16:creationId xmlns:a16="http://schemas.microsoft.com/office/drawing/2014/main" id="{953A3E48-9C2A-4014-A7D0-43126813A20B}"/>
              </a:ext>
            </a:extLst>
          </p:cNvPr>
          <p:cNvSpPr txBox="1">
            <a:spLocks noChangeArrowheads="1"/>
          </p:cNvSpPr>
          <p:nvPr/>
        </p:nvSpPr>
        <p:spPr bwMode="auto">
          <a:xfrm>
            <a:off x="1711325" y="477838"/>
            <a:ext cx="5183188"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eaLnBrk="1" hangingPunct="1">
              <a:spcBef>
                <a:spcPct val="0"/>
              </a:spcBef>
              <a:buFontTx/>
              <a:buNone/>
            </a:pPr>
            <a:r>
              <a:rPr lang="it-IT" altLang="it-IT" sz="1800" b="1" dirty="0">
                <a:solidFill>
                  <a:srgbClr val="0070C0"/>
                </a:solidFill>
                <a:latin typeface="Tahoma" panose="020B0604030504040204" pitchFamily="34" charset="0"/>
                <a:cs typeface="Tahoma" panose="020B0604030504040204" pitchFamily="34" charset="0"/>
              </a:rPr>
              <a:t>OTTOBRE 2019</a:t>
            </a:r>
          </a:p>
          <a:p>
            <a:pPr eaLnBrk="1" hangingPunct="1">
              <a:spcBef>
                <a:spcPct val="0"/>
              </a:spcBef>
              <a:buFontTx/>
              <a:buNone/>
            </a:pPr>
            <a:endParaRPr lang="it-IT" altLang="it-IT" sz="2000" b="1" dirty="0">
              <a:solidFill>
                <a:srgbClr val="558ED5"/>
              </a:solidFill>
              <a:latin typeface="Agency FB" panose="020B0503020202020204" pitchFamily="34" charset="0"/>
            </a:endParaRPr>
          </a:p>
        </p:txBody>
      </p:sp>
      <p:pic>
        <p:nvPicPr>
          <p:cNvPr id="131084" name="Immagine 1">
            <a:extLst>
              <a:ext uri="{FF2B5EF4-FFF2-40B4-BE49-F238E27FC236}">
                <a16:creationId xmlns:a16="http://schemas.microsoft.com/office/drawing/2014/main" id="{9F661093-4620-4B1D-90ED-76336305375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Sottotitolo 2"/>
          <p:cNvSpPr>
            <a:spLocks noGrp="1"/>
          </p:cNvSpPr>
          <p:nvPr>
            <p:ph type="subTitle" idx="1"/>
          </p:nvPr>
        </p:nvSpPr>
        <p:spPr>
          <a:xfrm>
            <a:off x="1403350" y="1628775"/>
            <a:ext cx="6400800" cy="2768600"/>
          </a:xfrm>
        </p:spPr>
        <p:txBody>
          <a:bodyPr/>
          <a:lstStyle/>
          <a:p>
            <a:pPr eaLnBrk="1" hangingPunct="1"/>
            <a:endParaRPr lang="it-IT" altLang="it-IT" sz="2400" b="1" dirty="0">
              <a:solidFill>
                <a:schemeClr val="accent1"/>
              </a:solidFill>
            </a:endParaRPr>
          </a:p>
          <a:p>
            <a:pPr eaLnBrk="1" hangingPunct="1"/>
            <a:r>
              <a:rPr lang="it-IT" altLang="it-IT" b="1" dirty="0">
                <a:solidFill>
                  <a:srgbClr val="00B050"/>
                </a:solidFill>
              </a:rPr>
              <a:t>F. </a:t>
            </a:r>
          </a:p>
          <a:p>
            <a:pPr eaLnBrk="1" hangingPunct="1"/>
            <a:r>
              <a:rPr lang="it-IT" altLang="it-IT" b="1" dirty="0">
                <a:solidFill>
                  <a:srgbClr val="00B050"/>
                </a:solidFill>
              </a:rPr>
              <a:t>BONUS GIOVANI ECCELLENZE</a:t>
            </a:r>
          </a:p>
        </p:txBody>
      </p:sp>
      <p:sp>
        <p:nvSpPr>
          <p:cNvPr id="12292"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2FD3C9B3-205D-45EA-8B23-7FA1A3D125D0}" type="slidenum">
              <a:rPr lang="it-IT" altLang="it-IT" sz="1200">
                <a:solidFill>
                  <a:srgbClr val="FFFFFF"/>
                </a:solidFill>
              </a:rPr>
              <a:pPr>
                <a:spcBef>
                  <a:spcPct val="0"/>
                </a:spcBef>
                <a:buFontTx/>
                <a:buNone/>
                <a:defRPr/>
              </a:pPr>
              <a:t>391</a:t>
            </a:fld>
            <a:endParaRPr lang="it-IT" altLang="it-IT" sz="1200">
              <a:solidFill>
                <a:srgbClr val="FFFFFF"/>
              </a:solidFill>
            </a:endParaRPr>
          </a:p>
        </p:txBody>
      </p:sp>
      <p:pic>
        <p:nvPicPr>
          <p:cNvPr id="16389"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2031205848"/>
      </p:ext>
    </p:extLst>
  </p:cSld>
  <p:clrMapOvr>
    <a:masterClrMapping/>
  </p:clrMapOvr>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ottotitolo 2">
            <a:extLst>
              <a:ext uri="{FF2B5EF4-FFF2-40B4-BE49-F238E27FC236}">
                <a16:creationId xmlns:a16="http://schemas.microsoft.com/office/drawing/2014/main" id="{96DF382B-BDA2-4694-9213-B08F7F576FE1}"/>
              </a:ext>
            </a:extLst>
          </p:cNvPr>
          <p:cNvSpPr>
            <a:spLocks noGrp="1"/>
          </p:cNvSpPr>
          <p:nvPr>
            <p:ph type="subTitle" idx="1"/>
          </p:nvPr>
        </p:nvSpPr>
        <p:spPr>
          <a:xfrm>
            <a:off x="468313" y="1700213"/>
            <a:ext cx="8367712" cy="4854575"/>
          </a:xfrm>
        </p:spPr>
        <p:txBody>
          <a:bodyPr/>
          <a:lstStyle/>
          <a:p>
            <a:pPr marL="342900" indent="-342900" algn="l" eaLnBrk="1" hangingPunct="1">
              <a:buFont typeface="Arial" charset="0"/>
              <a:buChar char="•"/>
              <a:defRPr/>
            </a:pPr>
            <a:r>
              <a:rPr lang="it-IT" altLang="it-IT" sz="2400" i="1" dirty="0">
                <a:solidFill>
                  <a:schemeClr val="bg1"/>
                </a:solidFill>
              </a:rPr>
              <a:t>Art. 1, commi 706/717, legge n. 145/2018</a:t>
            </a:r>
          </a:p>
        </p:txBody>
      </p:sp>
      <p:sp>
        <p:nvSpPr>
          <p:cNvPr id="132098" name="Segnaposto numero diapositiva 5">
            <a:extLst>
              <a:ext uri="{FF2B5EF4-FFF2-40B4-BE49-F238E27FC236}">
                <a16:creationId xmlns:a16="http://schemas.microsoft.com/office/drawing/2014/main" id="{1DE14777-EA19-4B48-B6FB-171A8D807EC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FB35C72-869E-419A-BAEC-E4D8A09FF073}" type="slidenum">
              <a:rPr lang="it-IT" altLang="it-IT" sz="1200">
                <a:solidFill>
                  <a:srgbClr val="FFFFFF"/>
                </a:solidFill>
              </a:rPr>
              <a:pPr>
                <a:spcBef>
                  <a:spcPct val="0"/>
                </a:spcBef>
                <a:buFontTx/>
                <a:buNone/>
              </a:pPr>
              <a:t>392</a:t>
            </a:fld>
            <a:endParaRPr lang="it-IT" altLang="it-IT" sz="1200">
              <a:solidFill>
                <a:srgbClr val="FFFFFF"/>
              </a:solidFill>
            </a:endParaRPr>
          </a:p>
        </p:txBody>
      </p:sp>
      <p:pic>
        <p:nvPicPr>
          <p:cNvPr id="132099" name="Immagine 8">
            <a:extLst>
              <a:ext uri="{FF2B5EF4-FFF2-40B4-BE49-F238E27FC236}">
                <a16:creationId xmlns:a16="http://schemas.microsoft.com/office/drawing/2014/main" id="{8623D373-1E63-4E0B-A28C-C66C14378DA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2913" y="2952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100" name="CasellaDiTesto 7">
            <a:extLst>
              <a:ext uri="{FF2B5EF4-FFF2-40B4-BE49-F238E27FC236}">
                <a16:creationId xmlns:a16="http://schemas.microsoft.com/office/drawing/2014/main" id="{819990BD-FA48-4E36-B732-EC10EA9BE575}"/>
              </a:ext>
            </a:extLst>
          </p:cNvPr>
          <p:cNvSpPr txBox="1">
            <a:spLocks noChangeArrowheads="1"/>
          </p:cNvSpPr>
          <p:nvPr/>
        </p:nvSpPr>
        <p:spPr bwMode="auto">
          <a:xfrm>
            <a:off x="1711325" y="477838"/>
            <a:ext cx="5183188"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eaLnBrk="1" hangingPunct="1">
              <a:spcBef>
                <a:spcPct val="0"/>
              </a:spcBef>
              <a:buFontTx/>
              <a:buNone/>
            </a:pPr>
            <a:r>
              <a:rPr lang="it-IT" altLang="it-IT" sz="1800" b="1" dirty="0">
                <a:solidFill>
                  <a:srgbClr val="0070C0"/>
                </a:solidFill>
                <a:latin typeface="Tahoma" panose="020B0604030504040204" pitchFamily="34" charset="0"/>
                <a:cs typeface="Tahoma" panose="020B0604030504040204" pitchFamily="34" charset="0"/>
              </a:rPr>
              <a:t>OTTOBRE 2019</a:t>
            </a:r>
          </a:p>
          <a:p>
            <a:pPr eaLnBrk="1" hangingPunct="1">
              <a:spcBef>
                <a:spcPct val="0"/>
              </a:spcBef>
              <a:buFontTx/>
              <a:buNone/>
            </a:pPr>
            <a:endParaRPr lang="it-IT" altLang="it-IT" sz="2000" b="1" dirty="0">
              <a:solidFill>
                <a:srgbClr val="558ED5"/>
              </a:solidFill>
              <a:latin typeface="Agency FB" panose="020B0503020202020204" pitchFamily="34" charset="0"/>
            </a:endParaRPr>
          </a:p>
        </p:txBody>
      </p:sp>
      <p:pic>
        <p:nvPicPr>
          <p:cNvPr id="132101" name="Immagine 1">
            <a:extLst>
              <a:ext uri="{FF2B5EF4-FFF2-40B4-BE49-F238E27FC236}">
                <a16:creationId xmlns:a16="http://schemas.microsoft.com/office/drawing/2014/main" id="{70D7E51D-1434-44BD-8A66-84B095E585D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ottotitolo 2">
            <a:extLst>
              <a:ext uri="{FF2B5EF4-FFF2-40B4-BE49-F238E27FC236}">
                <a16:creationId xmlns:a16="http://schemas.microsoft.com/office/drawing/2014/main" id="{0CA99EDC-F90F-4C1B-84E7-0C6F2DD886AB}"/>
              </a:ext>
            </a:extLst>
          </p:cNvPr>
          <p:cNvSpPr>
            <a:spLocks noGrp="1"/>
          </p:cNvSpPr>
          <p:nvPr>
            <p:ph type="subTitle" idx="1"/>
          </p:nvPr>
        </p:nvSpPr>
        <p:spPr>
          <a:xfrm>
            <a:off x="0" y="1700213"/>
            <a:ext cx="9036050" cy="5157787"/>
          </a:xfrm>
        </p:spPr>
        <p:txBody>
          <a:bodyPr/>
          <a:lstStyle/>
          <a:p>
            <a:pPr algn="just" eaLnBrk="1" hangingPunct="1"/>
            <a:endParaRPr lang="it-IT" altLang="it-IT" sz="2400">
              <a:solidFill>
                <a:schemeClr val="bg1"/>
              </a:solidFill>
            </a:endParaRPr>
          </a:p>
          <a:p>
            <a:pPr algn="just" eaLnBrk="1" hangingPunct="1"/>
            <a:r>
              <a:rPr lang="it-IT" altLang="it-IT" sz="2000">
                <a:solidFill>
                  <a:schemeClr val="bg1"/>
                </a:solidFill>
              </a:rPr>
              <a:t>Per l’anno 2019 è previsto un incentivo di natura contributiva, in caso di </a:t>
            </a:r>
            <a:r>
              <a:rPr lang="it-IT" altLang="it-IT" sz="2000" b="1">
                <a:solidFill>
                  <a:schemeClr val="bg1"/>
                </a:solidFill>
              </a:rPr>
              <a:t>assunzione a tempo indeterminato</a:t>
            </a:r>
            <a:r>
              <a:rPr lang="it-IT" altLang="it-IT" sz="2000">
                <a:solidFill>
                  <a:schemeClr val="bg1"/>
                </a:solidFill>
              </a:rPr>
              <a:t> di giovani  in possesso di laurea magistrale con la </a:t>
            </a:r>
            <a:r>
              <a:rPr lang="it-IT" altLang="it-IT" sz="2000" b="1">
                <a:solidFill>
                  <a:schemeClr val="bg1"/>
                </a:solidFill>
              </a:rPr>
              <a:t>votazione di 110 e lode.</a:t>
            </a:r>
          </a:p>
          <a:p>
            <a:pPr algn="just" eaLnBrk="1" hangingPunct="1"/>
            <a:endParaRPr lang="it-IT" altLang="it-IT" sz="2000" b="1">
              <a:solidFill>
                <a:schemeClr val="bg1"/>
              </a:solidFill>
            </a:endParaRPr>
          </a:p>
          <a:p>
            <a:pPr algn="just" eaLnBrk="1" hangingPunct="1"/>
            <a:r>
              <a:rPr lang="it-IT" altLang="it-IT" sz="2000">
                <a:solidFill>
                  <a:schemeClr val="bg1"/>
                </a:solidFill>
              </a:rPr>
              <a:t>La disposizione è prevista dai commi 706-717, della legge 145/2018 - c.d. Legge di Bilancio 2019.</a:t>
            </a:r>
          </a:p>
          <a:p>
            <a:pPr algn="just" eaLnBrk="1" hangingPunct="1"/>
            <a:endParaRPr lang="it-IT" altLang="it-IT" sz="2400">
              <a:solidFill>
                <a:schemeClr val="bg1"/>
              </a:solidFill>
            </a:endParaRPr>
          </a:p>
        </p:txBody>
      </p:sp>
      <p:sp>
        <p:nvSpPr>
          <p:cNvPr id="133122" name="Segnaposto numero diapositiva 5">
            <a:extLst>
              <a:ext uri="{FF2B5EF4-FFF2-40B4-BE49-F238E27FC236}">
                <a16:creationId xmlns:a16="http://schemas.microsoft.com/office/drawing/2014/main" id="{7E22DB05-1D4C-4782-9829-53AA6281C23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2CDACD0-106A-4CC4-B4C0-7E635C5B39E9}" type="slidenum">
              <a:rPr lang="it-IT" altLang="it-IT" sz="1200">
                <a:solidFill>
                  <a:srgbClr val="FFFFFF"/>
                </a:solidFill>
              </a:rPr>
              <a:pPr>
                <a:spcBef>
                  <a:spcPct val="0"/>
                </a:spcBef>
                <a:buFontTx/>
                <a:buNone/>
              </a:pPr>
              <a:t>393</a:t>
            </a:fld>
            <a:endParaRPr lang="it-IT" altLang="it-IT" sz="1200">
              <a:solidFill>
                <a:srgbClr val="FFFFFF"/>
              </a:solidFill>
            </a:endParaRPr>
          </a:p>
        </p:txBody>
      </p:sp>
      <p:pic>
        <p:nvPicPr>
          <p:cNvPr id="133123" name="Immagine 8">
            <a:extLst>
              <a:ext uri="{FF2B5EF4-FFF2-40B4-BE49-F238E27FC236}">
                <a16:creationId xmlns:a16="http://schemas.microsoft.com/office/drawing/2014/main" id="{D5E44130-17D2-4DC2-A043-6897676B873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2913" y="2952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24" name="CasellaDiTesto 7">
            <a:extLst>
              <a:ext uri="{FF2B5EF4-FFF2-40B4-BE49-F238E27FC236}">
                <a16:creationId xmlns:a16="http://schemas.microsoft.com/office/drawing/2014/main" id="{96BF0BA7-7793-43A7-9F54-C0B00328CB82}"/>
              </a:ext>
            </a:extLst>
          </p:cNvPr>
          <p:cNvSpPr txBox="1">
            <a:spLocks noChangeArrowheads="1"/>
          </p:cNvSpPr>
          <p:nvPr/>
        </p:nvSpPr>
        <p:spPr bwMode="auto">
          <a:xfrm>
            <a:off x="1711325" y="477838"/>
            <a:ext cx="5183188"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eaLnBrk="1" hangingPunct="1">
              <a:spcBef>
                <a:spcPct val="0"/>
              </a:spcBef>
              <a:buFontTx/>
              <a:buNone/>
            </a:pPr>
            <a:r>
              <a:rPr lang="it-IT" altLang="it-IT" sz="1800" b="1" dirty="0">
                <a:solidFill>
                  <a:srgbClr val="0070C0"/>
                </a:solidFill>
                <a:latin typeface="Tahoma" panose="020B0604030504040204" pitchFamily="34" charset="0"/>
                <a:cs typeface="Tahoma" panose="020B0604030504040204" pitchFamily="34" charset="0"/>
              </a:rPr>
              <a:t>OTTOBRE 2019</a:t>
            </a:r>
          </a:p>
          <a:p>
            <a:pPr eaLnBrk="1" hangingPunct="1">
              <a:spcBef>
                <a:spcPct val="0"/>
              </a:spcBef>
              <a:buFontTx/>
              <a:buNone/>
            </a:pPr>
            <a:endParaRPr lang="it-IT" altLang="it-IT" sz="2000" b="1" dirty="0">
              <a:solidFill>
                <a:srgbClr val="558ED5"/>
              </a:solidFill>
              <a:latin typeface="Agency FB" panose="020B0503020202020204" pitchFamily="34" charset="0"/>
            </a:endParaRPr>
          </a:p>
        </p:txBody>
      </p:sp>
      <p:pic>
        <p:nvPicPr>
          <p:cNvPr id="133125" name="Immagine 1">
            <a:extLst>
              <a:ext uri="{FF2B5EF4-FFF2-40B4-BE49-F238E27FC236}">
                <a16:creationId xmlns:a16="http://schemas.microsoft.com/office/drawing/2014/main" id="{664C68A8-3E5E-4DEA-A524-7E4871ABB1E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Sottotitolo 2">
            <a:extLst>
              <a:ext uri="{FF2B5EF4-FFF2-40B4-BE49-F238E27FC236}">
                <a16:creationId xmlns:a16="http://schemas.microsoft.com/office/drawing/2014/main" id="{94890238-C2E6-4AE5-88CE-EBEE1D6A9654}"/>
              </a:ext>
            </a:extLst>
          </p:cNvPr>
          <p:cNvSpPr>
            <a:spLocks noGrp="1"/>
          </p:cNvSpPr>
          <p:nvPr>
            <p:ph type="subTitle" idx="1"/>
          </p:nvPr>
        </p:nvSpPr>
        <p:spPr>
          <a:xfrm>
            <a:off x="0" y="1700213"/>
            <a:ext cx="9036050" cy="5157787"/>
          </a:xfrm>
        </p:spPr>
        <p:txBody>
          <a:bodyPr/>
          <a:lstStyle/>
          <a:p>
            <a:pPr algn="just" eaLnBrk="1" hangingPunct="1"/>
            <a:r>
              <a:rPr lang="it-IT" altLang="it-IT" sz="2000">
                <a:solidFill>
                  <a:schemeClr val="bg1"/>
                </a:solidFill>
              </a:rPr>
              <a:t>Tra le agevolazioni previste dalla legge di Bilancio 2019 questa misura sperimentale </a:t>
            </a:r>
            <a:r>
              <a:rPr lang="it-IT" altLang="it-IT" sz="2000" b="1">
                <a:solidFill>
                  <a:schemeClr val="bg1"/>
                </a:solidFill>
              </a:rPr>
              <a:t>mira a facilitare l’assunzione, nel settore privato, di giovani laureati d’eccellenza, con una votazione pari a 110 e lode, e dottori di ricerca</a:t>
            </a:r>
            <a:r>
              <a:rPr lang="it-IT" altLang="it-IT" sz="2000">
                <a:solidFill>
                  <a:schemeClr val="bg1"/>
                </a:solidFill>
              </a:rPr>
              <a:t>, mediante l’iniziale decontribuzione del rapporto di lavoro. </a:t>
            </a:r>
          </a:p>
          <a:p>
            <a:pPr algn="just" eaLnBrk="1" hangingPunct="1"/>
            <a:r>
              <a:rPr lang="it-IT" altLang="it-IT" sz="2000">
                <a:solidFill>
                  <a:schemeClr val="bg1"/>
                </a:solidFill>
              </a:rPr>
              <a:t>L’agevolazione, attualmente </a:t>
            </a:r>
            <a:r>
              <a:rPr lang="it-IT" altLang="it-IT" sz="2000" b="1">
                <a:solidFill>
                  <a:schemeClr val="bg1"/>
                </a:solidFill>
              </a:rPr>
              <a:t>valida per un anno</a:t>
            </a:r>
            <a:r>
              <a:rPr lang="it-IT" altLang="it-IT" sz="2000">
                <a:solidFill>
                  <a:schemeClr val="bg1"/>
                </a:solidFill>
              </a:rPr>
              <a:t>, tende, contemporaneamente, ad incentivare le assunzioni, con presumibile focus sui settori ad alta specializzazione, come ricerca e sviluppo, e, quindi, indirettamente, ad arginare, almeno in parte, la “fuga di cervelli”</a:t>
            </a:r>
            <a:endParaRPr lang="it-IT" altLang="it-IT" sz="2000" i="1">
              <a:solidFill>
                <a:schemeClr val="bg1"/>
              </a:solidFill>
            </a:endParaRPr>
          </a:p>
          <a:p>
            <a:pPr eaLnBrk="1" hangingPunct="1"/>
            <a:endParaRPr lang="it-IT" altLang="it-IT" sz="2400" b="1">
              <a:solidFill>
                <a:schemeClr val="bg1"/>
              </a:solidFill>
              <a:latin typeface="Agency FB" panose="020B0503020202020204" pitchFamily="34" charset="0"/>
            </a:endParaRPr>
          </a:p>
        </p:txBody>
      </p:sp>
      <p:sp>
        <p:nvSpPr>
          <p:cNvPr id="134146" name="Segnaposto numero diapositiva 5">
            <a:extLst>
              <a:ext uri="{FF2B5EF4-FFF2-40B4-BE49-F238E27FC236}">
                <a16:creationId xmlns:a16="http://schemas.microsoft.com/office/drawing/2014/main" id="{39972D23-EE37-4F97-95F4-EA605C0A3B9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B01917B-75C3-4F55-BA63-3360B1934C4C}" type="slidenum">
              <a:rPr lang="it-IT" altLang="it-IT" sz="1200">
                <a:solidFill>
                  <a:srgbClr val="FFFFFF"/>
                </a:solidFill>
              </a:rPr>
              <a:pPr>
                <a:spcBef>
                  <a:spcPct val="0"/>
                </a:spcBef>
                <a:buFontTx/>
                <a:buNone/>
              </a:pPr>
              <a:t>394</a:t>
            </a:fld>
            <a:endParaRPr lang="it-IT" altLang="it-IT" sz="1200">
              <a:solidFill>
                <a:srgbClr val="FFFFFF"/>
              </a:solidFill>
            </a:endParaRPr>
          </a:p>
        </p:txBody>
      </p:sp>
      <p:pic>
        <p:nvPicPr>
          <p:cNvPr id="134147" name="Immagine 8">
            <a:extLst>
              <a:ext uri="{FF2B5EF4-FFF2-40B4-BE49-F238E27FC236}">
                <a16:creationId xmlns:a16="http://schemas.microsoft.com/office/drawing/2014/main" id="{EF528FBB-418B-4DD1-867E-9EE5729A9BF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2913" y="2952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148" name="CasellaDiTesto 7">
            <a:extLst>
              <a:ext uri="{FF2B5EF4-FFF2-40B4-BE49-F238E27FC236}">
                <a16:creationId xmlns:a16="http://schemas.microsoft.com/office/drawing/2014/main" id="{27F1DEEF-11A4-4E31-BED2-9E17456F955C}"/>
              </a:ext>
            </a:extLst>
          </p:cNvPr>
          <p:cNvSpPr txBox="1">
            <a:spLocks noChangeArrowheads="1"/>
          </p:cNvSpPr>
          <p:nvPr/>
        </p:nvSpPr>
        <p:spPr bwMode="auto">
          <a:xfrm>
            <a:off x="1711325" y="477838"/>
            <a:ext cx="5183188"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eaLnBrk="1" hangingPunct="1">
              <a:spcBef>
                <a:spcPct val="0"/>
              </a:spcBef>
              <a:buFontTx/>
              <a:buNone/>
            </a:pPr>
            <a:r>
              <a:rPr lang="it-IT" altLang="it-IT" sz="1800" b="1" dirty="0">
                <a:solidFill>
                  <a:srgbClr val="0070C0"/>
                </a:solidFill>
                <a:latin typeface="Tahoma" panose="020B0604030504040204" pitchFamily="34" charset="0"/>
                <a:cs typeface="Tahoma" panose="020B0604030504040204" pitchFamily="34" charset="0"/>
              </a:rPr>
              <a:t>OTTOBRE 2019</a:t>
            </a:r>
          </a:p>
          <a:p>
            <a:pPr eaLnBrk="1" hangingPunct="1">
              <a:spcBef>
                <a:spcPct val="0"/>
              </a:spcBef>
              <a:buFontTx/>
              <a:buNone/>
            </a:pPr>
            <a:endParaRPr lang="it-IT" altLang="it-IT" sz="2000" b="1" dirty="0">
              <a:solidFill>
                <a:srgbClr val="558ED5"/>
              </a:solidFill>
              <a:latin typeface="Agency FB" panose="020B0503020202020204" pitchFamily="34" charset="0"/>
            </a:endParaRPr>
          </a:p>
        </p:txBody>
      </p:sp>
      <p:pic>
        <p:nvPicPr>
          <p:cNvPr id="134149" name="Immagine 1">
            <a:extLst>
              <a:ext uri="{FF2B5EF4-FFF2-40B4-BE49-F238E27FC236}">
                <a16:creationId xmlns:a16="http://schemas.microsoft.com/office/drawing/2014/main" id="{82F13E53-DA53-4643-AF40-B229A80DA0D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ottotitolo 2">
            <a:extLst>
              <a:ext uri="{FF2B5EF4-FFF2-40B4-BE49-F238E27FC236}">
                <a16:creationId xmlns:a16="http://schemas.microsoft.com/office/drawing/2014/main" id="{74E2CDC1-B5CA-4306-AFE9-DB7B0AE167F1}"/>
              </a:ext>
            </a:extLst>
          </p:cNvPr>
          <p:cNvSpPr>
            <a:spLocks noGrp="1"/>
          </p:cNvSpPr>
          <p:nvPr>
            <p:ph type="subTitle" idx="1"/>
          </p:nvPr>
        </p:nvSpPr>
        <p:spPr>
          <a:xfrm>
            <a:off x="0" y="1700213"/>
            <a:ext cx="9036050" cy="5157787"/>
          </a:xfrm>
        </p:spPr>
        <p:txBody>
          <a:bodyPr/>
          <a:lstStyle/>
          <a:p>
            <a:pPr algn="just"/>
            <a:r>
              <a:rPr lang="it-IT" altLang="it-IT" sz="2000">
                <a:solidFill>
                  <a:schemeClr val="bg1"/>
                </a:solidFill>
              </a:rPr>
              <a:t>La laurea magistrale deve essere ottenuta presso Università statale o non statale legalmente riconosciuta nel periodo compreso </a:t>
            </a:r>
            <a:r>
              <a:rPr lang="it-IT" altLang="it-IT" sz="2000" b="1">
                <a:solidFill>
                  <a:schemeClr val="bg1"/>
                </a:solidFill>
              </a:rPr>
              <a:t>tra il 1° gennaio 2018 e il 30 giugno 2019 </a:t>
            </a:r>
            <a:r>
              <a:rPr lang="it-IT" altLang="it-IT" sz="2000">
                <a:solidFill>
                  <a:schemeClr val="bg1"/>
                </a:solidFill>
              </a:rPr>
              <a:t>entro la durata legale del corso di studi prima del compimento del 30° anno d’età con media ponderata non inferiore a 108/110.</a:t>
            </a:r>
          </a:p>
          <a:p>
            <a:pPr algn="just"/>
            <a:r>
              <a:rPr lang="it-IT" altLang="it-IT" sz="2000">
                <a:solidFill>
                  <a:schemeClr val="bg1"/>
                </a:solidFill>
              </a:rPr>
              <a:t>L’agevolazione prevede l’</a:t>
            </a:r>
            <a:r>
              <a:rPr lang="it-IT" altLang="it-IT" sz="2000" b="1">
                <a:solidFill>
                  <a:schemeClr val="bg1"/>
                </a:solidFill>
              </a:rPr>
              <a:t>esonero</a:t>
            </a:r>
            <a:r>
              <a:rPr lang="it-IT" altLang="it-IT" sz="2000">
                <a:solidFill>
                  <a:schemeClr val="bg1"/>
                </a:solidFill>
              </a:rPr>
              <a:t>, per </a:t>
            </a:r>
            <a:r>
              <a:rPr lang="it-IT" altLang="it-IT" sz="2000" b="1">
                <a:solidFill>
                  <a:schemeClr val="bg1"/>
                </a:solidFill>
              </a:rPr>
              <a:t>12 mesi</a:t>
            </a:r>
            <a:r>
              <a:rPr lang="it-IT" altLang="it-IT" sz="2000">
                <a:solidFill>
                  <a:schemeClr val="bg1"/>
                </a:solidFill>
              </a:rPr>
              <a:t>, dal </a:t>
            </a:r>
            <a:r>
              <a:rPr lang="it-IT" altLang="it-IT" sz="2000" b="1">
                <a:solidFill>
                  <a:schemeClr val="bg1"/>
                </a:solidFill>
              </a:rPr>
              <a:t>versamento dei contributi previdenziali </a:t>
            </a:r>
            <a:r>
              <a:rPr lang="it-IT" altLang="it-IT" sz="2000">
                <a:solidFill>
                  <a:schemeClr val="bg1"/>
                </a:solidFill>
              </a:rPr>
              <a:t>a carico del datore di lavoro, con il </a:t>
            </a:r>
            <a:r>
              <a:rPr lang="it-IT" altLang="it-IT" sz="2000" b="1">
                <a:solidFill>
                  <a:schemeClr val="bg1"/>
                </a:solidFill>
              </a:rPr>
              <a:t>limite massimo di 8mila euro</a:t>
            </a:r>
            <a:r>
              <a:rPr lang="it-IT" altLang="it-IT" sz="2000">
                <a:solidFill>
                  <a:schemeClr val="bg1"/>
                </a:solidFill>
              </a:rPr>
              <a:t>.</a:t>
            </a:r>
          </a:p>
          <a:p>
            <a:pPr algn="just"/>
            <a:r>
              <a:rPr lang="it-IT" altLang="it-IT" sz="2000">
                <a:solidFill>
                  <a:schemeClr val="bg1"/>
                </a:solidFill>
              </a:rPr>
              <a:t>L’incentivo è dovuto anche in caso di:  assunzioni a tempo indeterminato e </a:t>
            </a:r>
            <a:r>
              <a:rPr lang="it-IT" altLang="it-IT" sz="2000" b="1">
                <a:solidFill>
                  <a:schemeClr val="bg1"/>
                </a:solidFill>
              </a:rPr>
              <a:t>part-time</a:t>
            </a:r>
            <a:r>
              <a:rPr lang="it-IT" altLang="it-IT" sz="2000">
                <a:solidFill>
                  <a:schemeClr val="bg1"/>
                </a:solidFill>
              </a:rPr>
              <a:t> (contributo proporzionalmente ridotto) </a:t>
            </a:r>
            <a:r>
              <a:rPr lang="it-IT" altLang="it-IT" sz="2000" u="sng">
                <a:solidFill>
                  <a:schemeClr val="bg1"/>
                </a:solidFill>
              </a:rPr>
              <a:t>e trasformazioni </a:t>
            </a:r>
            <a:r>
              <a:rPr lang="it-IT" altLang="it-IT" sz="2000">
                <a:solidFill>
                  <a:schemeClr val="bg1"/>
                </a:solidFill>
              </a:rPr>
              <a:t>da tempo determinato ad indeterminato </a:t>
            </a:r>
            <a:endParaRPr lang="it-IT" altLang="it-IT" sz="2000" b="1">
              <a:solidFill>
                <a:schemeClr val="bg1"/>
              </a:solidFill>
              <a:latin typeface="Agency FB" panose="020B0503020202020204" pitchFamily="34" charset="0"/>
            </a:endParaRPr>
          </a:p>
        </p:txBody>
      </p:sp>
      <p:sp>
        <p:nvSpPr>
          <p:cNvPr id="135170" name="Segnaposto numero diapositiva 5">
            <a:extLst>
              <a:ext uri="{FF2B5EF4-FFF2-40B4-BE49-F238E27FC236}">
                <a16:creationId xmlns:a16="http://schemas.microsoft.com/office/drawing/2014/main" id="{EC49DAA5-09A9-40D1-83E9-82A71753EE6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EA6E32B3-BDE8-4D2A-ADA3-0A8CA818B79D}" type="slidenum">
              <a:rPr lang="it-IT" altLang="it-IT" sz="1200">
                <a:solidFill>
                  <a:srgbClr val="FFFFFF"/>
                </a:solidFill>
              </a:rPr>
              <a:pPr>
                <a:spcBef>
                  <a:spcPct val="0"/>
                </a:spcBef>
                <a:buFontTx/>
                <a:buNone/>
              </a:pPr>
              <a:t>395</a:t>
            </a:fld>
            <a:endParaRPr lang="it-IT" altLang="it-IT" sz="1200">
              <a:solidFill>
                <a:srgbClr val="FFFFFF"/>
              </a:solidFill>
            </a:endParaRPr>
          </a:p>
        </p:txBody>
      </p:sp>
      <p:pic>
        <p:nvPicPr>
          <p:cNvPr id="135171" name="Immagine 8">
            <a:extLst>
              <a:ext uri="{FF2B5EF4-FFF2-40B4-BE49-F238E27FC236}">
                <a16:creationId xmlns:a16="http://schemas.microsoft.com/office/drawing/2014/main" id="{39961BBD-D280-4771-9E9A-5C7AF759A0F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2913" y="2952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172" name="CasellaDiTesto 7">
            <a:extLst>
              <a:ext uri="{FF2B5EF4-FFF2-40B4-BE49-F238E27FC236}">
                <a16:creationId xmlns:a16="http://schemas.microsoft.com/office/drawing/2014/main" id="{A2A1D749-FBC4-466C-A89D-F3E0DF64029A}"/>
              </a:ext>
            </a:extLst>
          </p:cNvPr>
          <p:cNvSpPr txBox="1">
            <a:spLocks noChangeArrowheads="1"/>
          </p:cNvSpPr>
          <p:nvPr/>
        </p:nvSpPr>
        <p:spPr bwMode="auto">
          <a:xfrm>
            <a:off x="1711325" y="477838"/>
            <a:ext cx="5183188"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eaLnBrk="1" hangingPunct="1">
              <a:spcBef>
                <a:spcPct val="0"/>
              </a:spcBef>
              <a:buFontTx/>
              <a:buNone/>
            </a:pPr>
            <a:r>
              <a:rPr lang="it-IT" altLang="it-IT" sz="1800" b="1" dirty="0">
                <a:solidFill>
                  <a:srgbClr val="0070C0"/>
                </a:solidFill>
                <a:latin typeface="Tahoma" panose="020B0604030504040204" pitchFamily="34" charset="0"/>
                <a:cs typeface="Tahoma" panose="020B0604030504040204" pitchFamily="34" charset="0"/>
              </a:rPr>
              <a:t>OTTOBRE 2019</a:t>
            </a:r>
          </a:p>
          <a:p>
            <a:pPr eaLnBrk="1" hangingPunct="1">
              <a:spcBef>
                <a:spcPct val="0"/>
              </a:spcBef>
              <a:buFontTx/>
              <a:buNone/>
            </a:pPr>
            <a:endParaRPr lang="it-IT" altLang="it-IT" sz="2000" b="1" dirty="0">
              <a:solidFill>
                <a:srgbClr val="558ED5"/>
              </a:solidFill>
              <a:latin typeface="Agency FB" panose="020B0503020202020204" pitchFamily="34" charset="0"/>
            </a:endParaRPr>
          </a:p>
        </p:txBody>
      </p:sp>
      <p:pic>
        <p:nvPicPr>
          <p:cNvPr id="135173" name="Immagine 1">
            <a:extLst>
              <a:ext uri="{FF2B5EF4-FFF2-40B4-BE49-F238E27FC236}">
                <a16:creationId xmlns:a16="http://schemas.microsoft.com/office/drawing/2014/main" id="{73D3DFFE-3931-4FA1-9955-D77FC26AF69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Sottotitolo 2">
            <a:extLst>
              <a:ext uri="{FF2B5EF4-FFF2-40B4-BE49-F238E27FC236}">
                <a16:creationId xmlns:a16="http://schemas.microsoft.com/office/drawing/2014/main" id="{23ED8D33-1CDF-4CB2-B537-F4517271811B}"/>
              </a:ext>
            </a:extLst>
          </p:cNvPr>
          <p:cNvSpPr>
            <a:spLocks noGrp="1"/>
          </p:cNvSpPr>
          <p:nvPr>
            <p:ph type="subTitle" idx="1"/>
          </p:nvPr>
        </p:nvSpPr>
        <p:spPr>
          <a:xfrm>
            <a:off x="0" y="1700213"/>
            <a:ext cx="9036050" cy="5157787"/>
          </a:xfrm>
        </p:spPr>
        <p:txBody>
          <a:bodyPr/>
          <a:lstStyle/>
          <a:p>
            <a:pPr algn="just" eaLnBrk="1" hangingPunct="1"/>
            <a:r>
              <a:rPr lang="it-IT" altLang="it-IT" sz="2000">
                <a:solidFill>
                  <a:schemeClr val="bg1"/>
                </a:solidFill>
              </a:rPr>
              <a:t>L’agevolazione riguarda  </a:t>
            </a:r>
            <a:r>
              <a:rPr lang="it-IT" altLang="it-IT" sz="2000" b="1">
                <a:solidFill>
                  <a:schemeClr val="bg1"/>
                </a:solidFill>
              </a:rPr>
              <a:t>i datori di lavoro privati </a:t>
            </a:r>
            <a:r>
              <a:rPr lang="it-IT" altLang="it-IT" sz="2000">
                <a:solidFill>
                  <a:schemeClr val="bg1"/>
                </a:solidFill>
              </a:rPr>
              <a:t>che, a decorrere </a:t>
            </a:r>
            <a:r>
              <a:rPr lang="it-IT" altLang="it-IT" sz="2000" u="sng">
                <a:solidFill>
                  <a:schemeClr val="bg1"/>
                </a:solidFill>
              </a:rPr>
              <a:t>dal 1 gennaio 2019 e fino al 31 dicembre 2019,</a:t>
            </a:r>
            <a:r>
              <a:rPr lang="it-IT" altLang="it-IT" sz="2000">
                <a:solidFill>
                  <a:schemeClr val="bg1"/>
                </a:solidFill>
              </a:rPr>
              <a:t> assumono con contratto subordinato a </a:t>
            </a:r>
            <a:r>
              <a:rPr lang="it-IT" altLang="it-IT" sz="2000" u="sng">
                <a:solidFill>
                  <a:schemeClr val="bg1"/>
                </a:solidFill>
              </a:rPr>
              <a:t>tempo indeterminato</a:t>
            </a:r>
            <a:r>
              <a:rPr lang="it-IT" altLang="it-IT" sz="2000">
                <a:solidFill>
                  <a:schemeClr val="bg1"/>
                </a:solidFill>
              </a:rPr>
              <a:t> </a:t>
            </a:r>
            <a:r>
              <a:rPr lang="it-IT" altLang="it-IT" sz="2000" b="1">
                <a:solidFill>
                  <a:schemeClr val="bg1"/>
                </a:solidFill>
              </a:rPr>
              <a:t>laureati, ovvero di dottori di ricerca, in possesso dei requisiti avanti descritti</a:t>
            </a:r>
            <a:r>
              <a:rPr lang="it-IT" altLang="it-IT" sz="2000">
                <a:solidFill>
                  <a:schemeClr val="bg1"/>
                </a:solidFill>
              </a:rPr>
              <a:t>, cui viene riconosciuto un </a:t>
            </a:r>
            <a:r>
              <a:rPr lang="it-IT" altLang="it-IT" sz="2000" b="1" u="sng">
                <a:solidFill>
                  <a:schemeClr val="bg1"/>
                </a:solidFill>
              </a:rPr>
              <a:t>incentivo</a:t>
            </a:r>
            <a:r>
              <a:rPr lang="it-IT" altLang="it-IT" sz="2000">
                <a:solidFill>
                  <a:schemeClr val="bg1"/>
                </a:solidFill>
              </a:rPr>
              <a:t>, sotto forma di esonero dal versamento dei contributi previdenziali a carico del datore di lavoro, con esclusione dei premi e contributi INAIL, per un periodo massimo di 12 mesi decorrenti dalla data di assunzione, nel limite massimo  di 8.000 euro per ogni assunzione effettuata.</a:t>
            </a:r>
            <a:endParaRPr lang="it-IT" altLang="it-IT" sz="2000" i="1">
              <a:solidFill>
                <a:schemeClr val="bg1"/>
              </a:solidFill>
              <a:cs typeface="Arial" panose="020B0604020202020204" pitchFamily="34" charset="0"/>
            </a:endParaRPr>
          </a:p>
        </p:txBody>
      </p:sp>
      <p:sp>
        <p:nvSpPr>
          <p:cNvPr id="136194" name="Segnaposto numero diapositiva 5">
            <a:extLst>
              <a:ext uri="{FF2B5EF4-FFF2-40B4-BE49-F238E27FC236}">
                <a16:creationId xmlns:a16="http://schemas.microsoft.com/office/drawing/2014/main" id="{786B9CDD-1F72-4B01-8920-D6CE904C8B5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E0867926-14BC-46F2-BB4B-ED6B1C8DF822}" type="slidenum">
              <a:rPr lang="it-IT" altLang="it-IT" sz="1200">
                <a:solidFill>
                  <a:srgbClr val="FFFFFF"/>
                </a:solidFill>
              </a:rPr>
              <a:pPr>
                <a:spcBef>
                  <a:spcPct val="0"/>
                </a:spcBef>
                <a:buFontTx/>
                <a:buNone/>
              </a:pPr>
              <a:t>396</a:t>
            </a:fld>
            <a:endParaRPr lang="it-IT" altLang="it-IT" sz="1200">
              <a:solidFill>
                <a:srgbClr val="FFFFFF"/>
              </a:solidFill>
            </a:endParaRPr>
          </a:p>
        </p:txBody>
      </p:sp>
      <p:pic>
        <p:nvPicPr>
          <p:cNvPr id="136195" name="Immagine 8">
            <a:extLst>
              <a:ext uri="{FF2B5EF4-FFF2-40B4-BE49-F238E27FC236}">
                <a16:creationId xmlns:a16="http://schemas.microsoft.com/office/drawing/2014/main" id="{FCFE5013-3447-4C3E-8627-C17DC386105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2913" y="2952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196" name="CasellaDiTesto 7">
            <a:extLst>
              <a:ext uri="{FF2B5EF4-FFF2-40B4-BE49-F238E27FC236}">
                <a16:creationId xmlns:a16="http://schemas.microsoft.com/office/drawing/2014/main" id="{85B711BC-CE3C-47E4-8E36-F05ECE7AE057}"/>
              </a:ext>
            </a:extLst>
          </p:cNvPr>
          <p:cNvSpPr txBox="1">
            <a:spLocks noChangeArrowheads="1"/>
          </p:cNvSpPr>
          <p:nvPr/>
        </p:nvSpPr>
        <p:spPr bwMode="auto">
          <a:xfrm>
            <a:off x="1711325" y="477838"/>
            <a:ext cx="5183188"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eaLnBrk="1" hangingPunct="1">
              <a:spcBef>
                <a:spcPct val="0"/>
              </a:spcBef>
              <a:buFontTx/>
              <a:buNone/>
            </a:pPr>
            <a:r>
              <a:rPr lang="it-IT" altLang="it-IT" sz="1800" b="1" dirty="0">
                <a:solidFill>
                  <a:srgbClr val="0070C0"/>
                </a:solidFill>
                <a:latin typeface="Tahoma" panose="020B0604030504040204" pitchFamily="34" charset="0"/>
                <a:cs typeface="Tahoma" panose="020B0604030504040204" pitchFamily="34" charset="0"/>
              </a:rPr>
              <a:t>OTTOBRE 2019</a:t>
            </a:r>
          </a:p>
          <a:p>
            <a:pPr eaLnBrk="1" hangingPunct="1">
              <a:spcBef>
                <a:spcPct val="0"/>
              </a:spcBef>
              <a:buFontTx/>
              <a:buNone/>
            </a:pPr>
            <a:endParaRPr lang="it-IT" altLang="it-IT" sz="2000" b="1" dirty="0">
              <a:solidFill>
                <a:srgbClr val="558ED5"/>
              </a:solidFill>
              <a:latin typeface="Agency FB" panose="020B0503020202020204" pitchFamily="34" charset="0"/>
            </a:endParaRPr>
          </a:p>
        </p:txBody>
      </p:sp>
      <p:pic>
        <p:nvPicPr>
          <p:cNvPr id="136197" name="Immagine 1">
            <a:extLst>
              <a:ext uri="{FF2B5EF4-FFF2-40B4-BE49-F238E27FC236}">
                <a16:creationId xmlns:a16="http://schemas.microsoft.com/office/drawing/2014/main" id="{824F3DB4-B2CF-4209-A456-4BADDF0144B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ottotitolo 2">
            <a:extLst>
              <a:ext uri="{FF2B5EF4-FFF2-40B4-BE49-F238E27FC236}">
                <a16:creationId xmlns:a16="http://schemas.microsoft.com/office/drawing/2014/main" id="{6F990831-72A5-4616-9B32-E9C0CFEA167C}"/>
              </a:ext>
            </a:extLst>
          </p:cNvPr>
          <p:cNvSpPr>
            <a:spLocks noGrp="1"/>
          </p:cNvSpPr>
          <p:nvPr>
            <p:ph type="subTitle" idx="1"/>
          </p:nvPr>
        </p:nvSpPr>
        <p:spPr>
          <a:xfrm>
            <a:off x="0" y="1700213"/>
            <a:ext cx="9036050" cy="5157787"/>
          </a:xfrm>
        </p:spPr>
        <p:txBody>
          <a:bodyPr/>
          <a:lstStyle/>
          <a:p>
            <a:pPr algn="just">
              <a:defRPr/>
            </a:pPr>
            <a:r>
              <a:rPr lang="it-IT" altLang="it-IT" sz="2000" dirty="0">
                <a:solidFill>
                  <a:schemeClr val="bg1"/>
                </a:solidFill>
              </a:rPr>
              <a:t>Lo </a:t>
            </a:r>
            <a:r>
              <a:rPr lang="it-IT" altLang="it-IT" sz="2000" b="1" dirty="0">
                <a:solidFill>
                  <a:schemeClr val="bg1"/>
                </a:solidFill>
              </a:rPr>
              <a:t>sgravio</a:t>
            </a:r>
            <a:r>
              <a:rPr lang="it-IT" altLang="it-IT" sz="2000" dirty="0">
                <a:solidFill>
                  <a:schemeClr val="bg1"/>
                </a:solidFill>
              </a:rPr>
              <a:t> può essere </a:t>
            </a:r>
            <a:r>
              <a:rPr lang="it-IT" altLang="it-IT" sz="2000" b="1" dirty="0">
                <a:solidFill>
                  <a:schemeClr val="bg1"/>
                </a:solidFill>
              </a:rPr>
              <a:t>fruito</a:t>
            </a:r>
            <a:r>
              <a:rPr lang="it-IT" altLang="it-IT" sz="2000" dirty="0">
                <a:solidFill>
                  <a:schemeClr val="bg1"/>
                </a:solidFill>
              </a:rPr>
              <a:t> in maniera parziale </a:t>
            </a:r>
            <a:r>
              <a:rPr lang="it-IT" altLang="it-IT" sz="2000" b="1" dirty="0">
                <a:solidFill>
                  <a:schemeClr val="bg1"/>
                </a:solidFill>
              </a:rPr>
              <a:t>da più datori di lavoro </a:t>
            </a:r>
            <a:r>
              <a:rPr lang="it-IT" altLang="it-IT" sz="2000" dirty="0">
                <a:solidFill>
                  <a:schemeClr val="bg1"/>
                </a:solidFill>
              </a:rPr>
              <a:t>in caso di rapporti di lavoro successivi, nel rispetto dell’importo massimo (8mila euro).</a:t>
            </a:r>
          </a:p>
          <a:p>
            <a:pPr algn="just">
              <a:defRPr/>
            </a:pPr>
            <a:r>
              <a:rPr lang="it-IT" altLang="it-IT" sz="2000" dirty="0">
                <a:solidFill>
                  <a:schemeClr val="bg1"/>
                </a:solidFill>
              </a:rPr>
              <a:t>Per avere diritto all’agevolazione i datori di lavoro:</a:t>
            </a:r>
          </a:p>
          <a:p>
            <a:pPr marL="342900" indent="-342900" algn="just">
              <a:buFont typeface="Arial" panose="020B0604020202020204" pitchFamily="34" charset="0"/>
              <a:buChar char="•"/>
              <a:defRPr/>
            </a:pPr>
            <a:r>
              <a:rPr lang="it-IT" altLang="it-IT" sz="2000" b="1" dirty="0">
                <a:solidFill>
                  <a:schemeClr val="bg1"/>
                </a:solidFill>
              </a:rPr>
              <a:t>nei 12 mesi precedenti </a:t>
            </a:r>
            <a:r>
              <a:rPr lang="it-IT" altLang="it-IT" sz="2000" dirty="0">
                <a:solidFill>
                  <a:schemeClr val="bg1"/>
                </a:solidFill>
              </a:rPr>
              <a:t>non devono aver effettuato licenziamenti per GMO ovvero a licenziamenti collettivi nella medesima unità produttiva interessata all’assunzione;</a:t>
            </a:r>
          </a:p>
          <a:p>
            <a:pPr marL="342900" indent="-342900" algn="just">
              <a:buFont typeface="Arial" panose="020B0604020202020204" pitchFamily="34" charset="0"/>
              <a:buChar char="•"/>
              <a:defRPr/>
            </a:pPr>
            <a:r>
              <a:rPr lang="it-IT" altLang="it-IT" sz="2000" b="1" dirty="0">
                <a:solidFill>
                  <a:schemeClr val="bg1"/>
                </a:solidFill>
              </a:rPr>
              <a:t>nei 24 mesi successivi </a:t>
            </a:r>
            <a:r>
              <a:rPr lang="it-IT" altLang="it-IT" sz="2000" dirty="0">
                <a:solidFill>
                  <a:schemeClr val="bg1"/>
                </a:solidFill>
              </a:rPr>
              <a:t>non possono procedere al licenziamento per GMO del lavoratore agevolato o di altro lavoratore con la stessa qualifica e nella medesima unità produttiva, pena la revoca dell’esonero e il recupero del beneficio già fruito.</a:t>
            </a:r>
          </a:p>
          <a:p>
            <a:pPr eaLnBrk="1" hangingPunct="1">
              <a:defRPr/>
            </a:pPr>
            <a:endParaRPr lang="it-IT" altLang="it-IT" b="1" dirty="0">
              <a:solidFill>
                <a:schemeClr val="bg1"/>
              </a:solidFill>
              <a:latin typeface="Agency FB" panose="020B0503020202020204" pitchFamily="34" charset="0"/>
            </a:endParaRPr>
          </a:p>
        </p:txBody>
      </p:sp>
      <p:sp>
        <p:nvSpPr>
          <p:cNvPr id="137218" name="Segnaposto numero diapositiva 5">
            <a:extLst>
              <a:ext uri="{FF2B5EF4-FFF2-40B4-BE49-F238E27FC236}">
                <a16:creationId xmlns:a16="http://schemas.microsoft.com/office/drawing/2014/main" id="{AA409879-01E6-4AD7-BF34-3F7354F36AD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C28CE00-53F6-4BBA-B577-49276B13680A}" type="slidenum">
              <a:rPr lang="it-IT" altLang="it-IT" sz="1200">
                <a:solidFill>
                  <a:srgbClr val="FFFFFF"/>
                </a:solidFill>
              </a:rPr>
              <a:pPr>
                <a:spcBef>
                  <a:spcPct val="0"/>
                </a:spcBef>
                <a:buFontTx/>
                <a:buNone/>
              </a:pPr>
              <a:t>397</a:t>
            </a:fld>
            <a:endParaRPr lang="it-IT" altLang="it-IT" sz="1200">
              <a:solidFill>
                <a:srgbClr val="FFFFFF"/>
              </a:solidFill>
            </a:endParaRPr>
          </a:p>
        </p:txBody>
      </p:sp>
      <p:pic>
        <p:nvPicPr>
          <p:cNvPr id="137219" name="Immagine 8">
            <a:extLst>
              <a:ext uri="{FF2B5EF4-FFF2-40B4-BE49-F238E27FC236}">
                <a16:creationId xmlns:a16="http://schemas.microsoft.com/office/drawing/2014/main" id="{39D8ADC2-C7BE-411E-B287-517E55DEDE9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2913" y="2952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7220" name="CasellaDiTesto 7">
            <a:extLst>
              <a:ext uri="{FF2B5EF4-FFF2-40B4-BE49-F238E27FC236}">
                <a16:creationId xmlns:a16="http://schemas.microsoft.com/office/drawing/2014/main" id="{94B0435C-6760-4819-A0AA-DCB34B5F9323}"/>
              </a:ext>
            </a:extLst>
          </p:cNvPr>
          <p:cNvSpPr txBox="1">
            <a:spLocks noChangeArrowheads="1"/>
          </p:cNvSpPr>
          <p:nvPr/>
        </p:nvSpPr>
        <p:spPr bwMode="auto">
          <a:xfrm>
            <a:off x="1711325" y="477838"/>
            <a:ext cx="5183188"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eaLnBrk="1" hangingPunct="1">
              <a:spcBef>
                <a:spcPct val="0"/>
              </a:spcBef>
              <a:buFontTx/>
              <a:buNone/>
            </a:pPr>
            <a:r>
              <a:rPr lang="it-IT" altLang="it-IT" sz="1800" b="1" dirty="0">
                <a:solidFill>
                  <a:srgbClr val="0070C0"/>
                </a:solidFill>
                <a:latin typeface="Tahoma" panose="020B0604030504040204" pitchFamily="34" charset="0"/>
                <a:cs typeface="Tahoma" panose="020B0604030504040204" pitchFamily="34" charset="0"/>
              </a:rPr>
              <a:t>OTTOBRE 2019</a:t>
            </a:r>
          </a:p>
          <a:p>
            <a:pPr eaLnBrk="1" hangingPunct="1">
              <a:spcBef>
                <a:spcPct val="0"/>
              </a:spcBef>
              <a:buFontTx/>
              <a:buNone/>
            </a:pPr>
            <a:endParaRPr lang="it-IT" altLang="it-IT" sz="2000" b="1" dirty="0">
              <a:solidFill>
                <a:srgbClr val="558ED5"/>
              </a:solidFill>
              <a:latin typeface="Agency FB" panose="020B0503020202020204" pitchFamily="34" charset="0"/>
            </a:endParaRPr>
          </a:p>
        </p:txBody>
      </p:sp>
      <p:pic>
        <p:nvPicPr>
          <p:cNvPr id="137221" name="Immagine 1">
            <a:extLst>
              <a:ext uri="{FF2B5EF4-FFF2-40B4-BE49-F238E27FC236}">
                <a16:creationId xmlns:a16="http://schemas.microsoft.com/office/drawing/2014/main" id="{2F381341-EC5B-46DA-AC6D-C32B2FA0BF4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ottotitolo 2">
            <a:extLst>
              <a:ext uri="{FF2B5EF4-FFF2-40B4-BE49-F238E27FC236}">
                <a16:creationId xmlns:a16="http://schemas.microsoft.com/office/drawing/2014/main" id="{42DE0FD5-26F5-471C-8EE6-C64F9ADA1CCA}"/>
              </a:ext>
            </a:extLst>
          </p:cNvPr>
          <p:cNvSpPr>
            <a:spLocks noGrp="1"/>
          </p:cNvSpPr>
          <p:nvPr>
            <p:ph type="subTitle" idx="1"/>
          </p:nvPr>
        </p:nvSpPr>
        <p:spPr>
          <a:xfrm>
            <a:off x="0" y="1700213"/>
            <a:ext cx="9036050" cy="5157787"/>
          </a:xfrm>
        </p:spPr>
        <p:txBody>
          <a:bodyPr/>
          <a:lstStyle/>
          <a:p>
            <a:pPr algn="just"/>
            <a:r>
              <a:rPr lang="it-IT" altLang="it-IT" sz="2000">
                <a:solidFill>
                  <a:schemeClr val="bg1"/>
                </a:solidFill>
              </a:rPr>
              <a:t>L’agevolazione potrà essere cumulata con altri incentivi, sempre nel rispetto del </a:t>
            </a:r>
            <a:r>
              <a:rPr lang="it-IT" altLang="it-IT" sz="2000" b="1" i="1">
                <a:solidFill>
                  <a:schemeClr val="bg1"/>
                </a:solidFill>
              </a:rPr>
              <a:t>de minimis</a:t>
            </a:r>
            <a:r>
              <a:rPr lang="it-IT" altLang="it-IT" sz="2000" i="1">
                <a:solidFill>
                  <a:schemeClr val="bg1"/>
                </a:solidFill>
              </a:rPr>
              <a:t>.</a:t>
            </a:r>
            <a:endParaRPr lang="it-IT" altLang="it-IT" sz="2000">
              <a:solidFill>
                <a:schemeClr val="bg1"/>
              </a:solidFill>
            </a:endParaRPr>
          </a:p>
          <a:p>
            <a:pPr algn="just"/>
            <a:r>
              <a:rPr lang="it-IT" altLang="it-IT" sz="2000">
                <a:solidFill>
                  <a:schemeClr val="bg1"/>
                </a:solidFill>
              </a:rPr>
              <a:t>Se il lavoratore agevolato cessa il rapporto prima dei 12 mesi, può essere assunto da altro datore di lavoro (sempre tra il 1° gennaio 2019 e il 31 dicembre 2019), il quale </a:t>
            </a:r>
            <a:r>
              <a:rPr lang="it-IT" altLang="it-IT" sz="2000" b="1">
                <a:solidFill>
                  <a:schemeClr val="bg1"/>
                </a:solidFill>
              </a:rPr>
              <a:t>fruirà del periodo residuo di agevolazione.</a:t>
            </a:r>
          </a:p>
          <a:p>
            <a:pPr algn="just"/>
            <a:r>
              <a:rPr lang="it-IT" altLang="it-IT" sz="2000">
                <a:solidFill>
                  <a:schemeClr val="bg1"/>
                </a:solidFill>
              </a:rPr>
              <a:t>Stessa agevolazione è prevista in caso di assunzione di </a:t>
            </a:r>
            <a:r>
              <a:rPr lang="it-IT" altLang="it-IT" sz="2000" b="1">
                <a:solidFill>
                  <a:schemeClr val="bg1"/>
                </a:solidFill>
              </a:rPr>
              <a:t>dottori di ricerca</a:t>
            </a:r>
            <a:r>
              <a:rPr lang="it-IT" altLang="it-IT" sz="2000">
                <a:solidFill>
                  <a:schemeClr val="bg1"/>
                </a:solidFill>
              </a:rPr>
              <a:t>, che abbiano concluso l’iter del dottorato tra il 1° gennaio 2018 al 30 giugno 2019 prima dei 34 anni.</a:t>
            </a:r>
          </a:p>
          <a:p>
            <a:pPr algn="just"/>
            <a:r>
              <a:rPr lang="it-IT" altLang="it-IT" sz="2400">
                <a:solidFill>
                  <a:schemeClr val="bg1"/>
                </a:solidFill>
              </a:rPr>
              <a:t> </a:t>
            </a:r>
          </a:p>
          <a:p>
            <a:pPr eaLnBrk="1" hangingPunct="1"/>
            <a:endParaRPr lang="it-IT" altLang="it-IT" b="1">
              <a:solidFill>
                <a:schemeClr val="bg1"/>
              </a:solidFill>
              <a:latin typeface="Agency FB" panose="020B0503020202020204" pitchFamily="34" charset="0"/>
            </a:endParaRPr>
          </a:p>
        </p:txBody>
      </p:sp>
      <p:sp>
        <p:nvSpPr>
          <p:cNvPr id="139266" name="Segnaposto numero diapositiva 5">
            <a:extLst>
              <a:ext uri="{FF2B5EF4-FFF2-40B4-BE49-F238E27FC236}">
                <a16:creationId xmlns:a16="http://schemas.microsoft.com/office/drawing/2014/main" id="{9A0D6982-F5CA-4A25-B16C-617874085F2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851F6F3-3D2C-4B8E-A389-911646B62E69}" type="slidenum">
              <a:rPr lang="it-IT" altLang="it-IT" sz="1200">
                <a:solidFill>
                  <a:srgbClr val="FFFFFF"/>
                </a:solidFill>
              </a:rPr>
              <a:pPr>
                <a:spcBef>
                  <a:spcPct val="0"/>
                </a:spcBef>
                <a:buFontTx/>
                <a:buNone/>
              </a:pPr>
              <a:t>398</a:t>
            </a:fld>
            <a:endParaRPr lang="it-IT" altLang="it-IT" sz="1200">
              <a:solidFill>
                <a:srgbClr val="FFFFFF"/>
              </a:solidFill>
            </a:endParaRPr>
          </a:p>
        </p:txBody>
      </p:sp>
      <p:pic>
        <p:nvPicPr>
          <p:cNvPr id="139267" name="Immagine 8">
            <a:extLst>
              <a:ext uri="{FF2B5EF4-FFF2-40B4-BE49-F238E27FC236}">
                <a16:creationId xmlns:a16="http://schemas.microsoft.com/office/drawing/2014/main" id="{8961AB75-2878-4785-A40A-B92EE97F096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2913" y="2952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9268" name="CasellaDiTesto 7">
            <a:extLst>
              <a:ext uri="{FF2B5EF4-FFF2-40B4-BE49-F238E27FC236}">
                <a16:creationId xmlns:a16="http://schemas.microsoft.com/office/drawing/2014/main" id="{07A66394-5149-48FD-ACB7-023B45B03F7B}"/>
              </a:ext>
            </a:extLst>
          </p:cNvPr>
          <p:cNvSpPr txBox="1">
            <a:spLocks noChangeArrowheads="1"/>
          </p:cNvSpPr>
          <p:nvPr/>
        </p:nvSpPr>
        <p:spPr bwMode="auto">
          <a:xfrm>
            <a:off x="1711325" y="477838"/>
            <a:ext cx="5183188"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eaLnBrk="1" hangingPunct="1">
              <a:spcBef>
                <a:spcPct val="0"/>
              </a:spcBef>
              <a:buFontTx/>
              <a:buNone/>
            </a:pPr>
            <a:r>
              <a:rPr lang="it-IT" altLang="it-IT" sz="1800" b="1" dirty="0">
                <a:solidFill>
                  <a:srgbClr val="0070C0"/>
                </a:solidFill>
                <a:latin typeface="Tahoma" panose="020B0604030504040204" pitchFamily="34" charset="0"/>
                <a:cs typeface="Tahoma" panose="020B0604030504040204" pitchFamily="34" charset="0"/>
              </a:rPr>
              <a:t>OTTOBRE 2019</a:t>
            </a:r>
          </a:p>
          <a:p>
            <a:pPr eaLnBrk="1" hangingPunct="1">
              <a:spcBef>
                <a:spcPct val="0"/>
              </a:spcBef>
              <a:buFontTx/>
              <a:buNone/>
            </a:pPr>
            <a:endParaRPr lang="it-IT" altLang="it-IT" sz="2000" b="1" dirty="0">
              <a:solidFill>
                <a:srgbClr val="558ED5"/>
              </a:solidFill>
              <a:latin typeface="Agency FB" panose="020B0503020202020204" pitchFamily="34" charset="0"/>
            </a:endParaRPr>
          </a:p>
        </p:txBody>
      </p:sp>
      <p:pic>
        <p:nvPicPr>
          <p:cNvPr id="139269" name="Immagine 1">
            <a:extLst>
              <a:ext uri="{FF2B5EF4-FFF2-40B4-BE49-F238E27FC236}">
                <a16:creationId xmlns:a16="http://schemas.microsoft.com/office/drawing/2014/main" id="{1167E2DB-1F00-475F-AD39-452EEC5630F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Sottotitolo 2">
            <a:extLst>
              <a:ext uri="{FF2B5EF4-FFF2-40B4-BE49-F238E27FC236}">
                <a16:creationId xmlns:a16="http://schemas.microsoft.com/office/drawing/2014/main" id="{A3F5CACF-323D-4CBD-AEF4-482B9D189D2C}"/>
              </a:ext>
            </a:extLst>
          </p:cNvPr>
          <p:cNvSpPr>
            <a:spLocks noGrp="1"/>
          </p:cNvSpPr>
          <p:nvPr>
            <p:ph type="subTitle" idx="1"/>
          </p:nvPr>
        </p:nvSpPr>
        <p:spPr>
          <a:xfrm>
            <a:off x="0" y="1700213"/>
            <a:ext cx="9144000" cy="5329237"/>
          </a:xfrm>
        </p:spPr>
        <p:txBody>
          <a:bodyPr/>
          <a:lstStyle/>
          <a:p>
            <a:pPr eaLnBrk="1" hangingPunct="1"/>
            <a:r>
              <a:rPr lang="it-IT" altLang="it-IT" sz="2400" b="1">
                <a:solidFill>
                  <a:schemeClr val="bg1"/>
                </a:solidFill>
              </a:rPr>
              <a:t>Condizioni per il beneficio:</a:t>
            </a:r>
          </a:p>
          <a:p>
            <a:pPr algn="just"/>
            <a:r>
              <a:rPr lang="it-IT" altLang="it-IT" sz="2000">
                <a:solidFill>
                  <a:schemeClr val="bg1"/>
                </a:solidFill>
              </a:rPr>
              <a:t>La fruizione dell’agevolazione (comma 716) è sottoposta alle regole del </a:t>
            </a:r>
            <a:r>
              <a:rPr lang="it-IT" altLang="it-IT" sz="2000" b="1">
                <a:solidFill>
                  <a:schemeClr val="bg1"/>
                </a:solidFill>
              </a:rPr>
              <a:t>“de minimis” </a:t>
            </a:r>
            <a:r>
              <a:rPr lang="it-IT" altLang="it-IT" sz="2000">
                <a:solidFill>
                  <a:schemeClr val="bg1"/>
                </a:solidFill>
              </a:rPr>
              <a:t>frutto delle direttive comunitarie, rispetto al quale l’INPS ha, più volte, richiamato i principi di regolazione attraverso proprie circolari (a mero titolo di esempio, si cita la n. 128/2012);</a:t>
            </a:r>
          </a:p>
          <a:p>
            <a:pPr algn="just"/>
            <a:r>
              <a:rPr lang="it-IT" altLang="it-IT" sz="2000" b="1">
                <a:solidFill>
                  <a:schemeClr val="bg1"/>
                </a:solidFill>
              </a:rPr>
              <a:t>Regolarità contributiva</a:t>
            </a:r>
            <a:r>
              <a:rPr lang="it-IT" altLang="it-IT" sz="2000">
                <a:solidFill>
                  <a:schemeClr val="bg1"/>
                </a:solidFill>
              </a:rPr>
              <a:t> e rispetto delle norme in materia di igiene e sicurezza sul lavoro (art. 1, comma 1175, della legge n. 296/2006);</a:t>
            </a:r>
          </a:p>
          <a:p>
            <a:pPr algn="just"/>
            <a:r>
              <a:rPr lang="it-IT" altLang="it-IT" sz="2000" b="1">
                <a:solidFill>
                  <a:schemeClr val="bg1"/>
                </a:solidFill>
              </a:rPr>
              <a:t>Rispetto del trattamento economico e normativo relativo al CCNL</a:t>
            </a:r>
            <a:r>
              <a:rPr lang="it-IT" altLang="it-IT" sz="2000">
                <a:solidFill>
                  <a:schemeClr val="bg1"/>
                </a:solidFill>
              </a:rPr>
              <a:t> di settore sottoscritto dalle organizzazioni sindacali comparativamente più rappresentative a livello nazionale e, se esistenti, rispetto degli accordi territoriali od aziendali (art. 1, comma 1175, della legge n. 296/2006);</a:t>
            </a:r>
          </a:p>
          <a:p>
            <a:pPr algn="just"/>
            <a:r>
              <a:rPr lang="it-IT" altLang="it-IT" sz="2000">
                <a:solidFill>
                  <a:schemeClr val="bg1"/>
                </a:solidFill>
              </a:rPr>
              <a:t>Rispetto dei principi contenuti in materia di fruizione di benefici dall’art. 31 del D.L.vo n. 150/2015.</a:t>
            </a:r>
            <a:endParaRPr lang="it-IT" altLang="it-IT" sz="2000">
              <a:solidFill>
                <a:schemeClr val="bg1"/>
              </a:solidFill>
              <a:latin typeface="Agency FB" panose="020B0503020202020204" pitchFamily="34" charset="0"/>
            </a:endParaRPr>
          </a:p>
        </p:txBody>
      </p:sp>
      <p:sp>
        <p:nvSpPr>
          <p:cNvPr id="140290" name="Segnaposto numero diapositiva 5">
            <a:extLst>
              <a:ext uri="{FF2B5EF4-FFF2-40B4-BE49-F238E27FC236}">
                <a16:creationId xmlns:a16="http://schemas.microsoft.com/office/drawing/2014/main" id="{34C4FA4A-3071-423A-92A1-6315C21CCAB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EA3B74CF-E48D-4F9D-9EA5-DD0355214E67}" type="slidenum">
              <a:rPr lang="it-IT" altLang="it-IT" sz="1200">
                <a:solidFill>
                  <a:srgbClr val="FFFFFF"/>
                </a:solidFill>
              </a:rPr>
              <a:pPr>
                <a:spcBef>
                  <a:spcPct val="0"/>
                </a:spcBef>
                <a:buFontTx/>
                <a:buNone/>
              </a:pPr>
              <a:t>399</a:t>
            </a:fld>
            <a:endParaRPr lang="it-IT" altLang="it-IT" sz="1200">
              <a:solidFill>
                <a:srgbClr val="FFFFFF"/>
              </a:solidFill>
            </a:endParaRPr>
          </a:p>
        </p:txBody>
      </p:sp>
      <p:pic>
        <p:nvPicPr>
          <p:cNvPr id="140291" name="Immagine 8">
            <a:extLst>
              <a:ext uri="{FF2B5EF4-FFF2-40B4-BE49-F238E27FC236}">
                <a16:creationId xmlns:a16="http://schemas.microsoft.com/office/drawing/2014/main" id="{D4FC8E70-16B5-4D90-A3F1-185E9F9BD1B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2913" y="2952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0292" name="CasellaDiTesto 7">
            <a:extLst>
              <a:ext uri="{FF2B5EF4-FFF2-40B4-BE49-F238E27FC236}">
                <a16:creationId xmlns:a16="http://schemas.microsoft.com/office/drawing/2014/main" id="{A30D3A2B-CF37-4FB2-9D5D-2EC9E3CF5723}"/>
              </a:ext>
            </a:extLst>
          </p:cNvPr>
          <p:cNvSpPr txBox="1">
            <a:spLocks noChangeArrowheads="1"/>
          </p:cNvSpPr>
          <p:nvPr/>
        </p:nvSpPr>
        <p:spPr bwMode="auto">
          <a:xfrm>
            <a:off x="1711325" y="477838"/>
            <a:ext cx="5183188"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eaLnBrk="1" hangingPunct="1">
              <a:spcBef>
                <a:spcPct val="0"/>
              </a:spcBef>
              <a:buFontTx/>
              <a:buNone/>
            </a:pPr>
            <a:r>
              <a:rPr lang="it-IT" altLang="it-IT" sz="1800" b="1" dirty="0">
                <a:solidFill>
                  <a:srgbClr val="0070C0"/>
                </a:solidFill>
                <a:latin typeface="Tahoma" panose="020B0604030504040204" pitchFamily="34" charset="0"/>
                <a:cs typeface="Tahoma" panose="020B0604030504040204" pitchFamily="34" charset="0"/>
              </a:rPr>
              <a:t>OTTOBRE 2019</a:t>
            </a:r>
          </a:p>
          <a:p>
            <a:pPr eaLnBrk="1" hangingPunct="1">
              <a:spcBef>
                <a:spcPct val="0"/>
              </a:spcBef>
              <a:buFontTx/>
              <a:buNone/>
            </a:pPr>
            <a:endParaRPr lang="it-IT" altLang="it-IT" sz="2000" b="1" dirty="0">
              <a:solidFill>
                <a:srgbClr val="558ED5"/>
              </a:solidFill>
              <a:latin typeface="Agency FB" panose="020B0503020202020204" pitchFamily="34" charset="0"/>
            </a:endParaRPr>
          </a:p>
        </p:txBody>
      </p:sp>
      <p:pic>
        <p:nvPicPr>
          <p:cNvPr id="140293" name="Immagine 1">
            <a:extLst>
              <a:ext uri="{FF2B5EF4-FFF2-40B4-BE49-F238E27FC236}">
                <a16:creationId xmlns:a16="http://schemas.microsoft.com/office/drawing/2014/main" id="{3396348D-807A-45BE-8F1A-9DE5903802D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ottotitolo 2">
            <a:extLst>
              <a:ext uri="{FF2B5EF4-FFF2-40B4-BE49-F238E27FC236}">
                <a16:creationId xmlns:a16="http://schemas.microsoft.com/office/drawing/2014/main" id="{3C722F62-255E-41D0-86C8-B558407E6414}"/>
              </a:ext>
            </a:extLst>
          </p:cNvPr>
          <p:cNvSpPr>
            <a:spLocks noGrp="1"/>
          </p:cNvSpPr>
          <p:nvPr>
            <p:ph type="subTitle" idx="1"/>
          </p:nvPr>
        </p:nvSpPr>
        <p:spPr>
          <a:xfrm>
            <a:off x="0" y="1700213"/>
            <a:ext cx="9036050" cy="5157787"/>
          </a:xfrm>
        </p:spPr>
        <p:txBody>
          <a:bodyPr/>
          <a:lstStyle/>
          <a:p>
            <a:pPr algn="just" eaLnBrk="1" hangingPunct="1"/>
            <a:r>
              <a:rPr lang="it-IT" altLang="it-IT" sz="2000">
                <a:solidFill>
                  <a:schemeClr val="bg1"/>
                </a:solidFill>
              </a:rPr>
              <a:t>All’INPS è affidato l’onere di determinare, come detto in precedenza, con </a:t>
            </a:r>
            <a:r>
              <a:rPr lang="it-IT" altLang="it-IT" sz="2000" b="1">
                <a:solidFill>
                  <a:schemeClr val="bg1"/>
                </a:solidFill>
              </a:rPr>
              <a:t>propria circolare, le modalità di fruizione del beneficio</a:t>
            </a:r>
            <a:r>
              <a:rPr lang="it-IT" altLang="it-IT" sz="2000">
                <a:solidFill>
                  <a:schemeClr val="bg1"/>
                </a:solidFill>
              </a:rPr>
              <a:t> ed i limiti dello stesso con l’individuazione, ad esempio, dei “contributi minori” ove deve continuare ad essere versata la quota a carico dei datori di lavoro. </a:t>
            </a:r>
          </a:p>
          <a:p>
            <a:pPr algn="just" eaLnBrk="1" hangingPunct="1"/>
            <a:endParaRPr lang="it-IT" altLang="it-IT" sz="2400">
              <a:solidFill>
                <a:schemeClr val="bg1"/>
              </a:solidFill>
            </a:endParaRPr>
          </a:p>
          <a:p>
            <a:pPr algn="just" eaLnBrk="1" hangingPunct="1"/>
            <a:endParaRPr lang="it-IT" altLang="it-IT" sz="2400">
              <a:solidFill>
                <a:schemeClr val="bg1"/>
              </a:solidFill>
            </a:endParaRPr>
          </a:p>
          <a:p>
            <a:pPr eaLnBrk="1" hangingPunct="1"/>
            <a:endParaRPr lang="it-IT" altLang="it-IT" b="1">
              <a:solidFill>
                <a:schemeClr val="bg1"/>
              </a:solidFill>
              <a:latin typeface="Agency FB" panose="020B0503020202020204" pitchFamily="34" charset="0"/>
            </a:endParaRPr>
          </a:p>
        </p:txBody>
      </p:sp>
      <p:sp>
        <p:nvSpPr>
          <p:cNvPr id="141314" name="Segnaposto numero diapositiva 5">
            <a:extLst>
              <a:ext uri="{FF2B5EF4-FFF2-40B4-BE49-F238E27FC236}">
                <a16:creationId xmlns:a16="http://schemas.microsoft.com/office/drawing/2014/main" id="{1DF25D3E-4E96-446C-B6FC-220F118E052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BBC7888-F1A2-446E-AC0F-09DBB428FBA9}" type="slidenum">
              <a:rPr lang="it-IT" altLang="it-IT" sz="1200">
                <a:solidFill>
                  <a:srgbClr val="FFFFFF"/>
                </a:solidFill>
              </a:rPr>
              <a:pPr>
                <a:spcBef>
                  <a:spcPct val="0"/>
                </a:spcBef>
                <a:buFontTx/>
                <a:buNone/>
              </a:pPr>
              <a:t>400</a:t>
            </a:fld>
            <a:endParaRPr lang="it-IT" altLang="it-IT" sz="1200">
              <a:solidFill>
                <a:srgbClr val="FFFFFF"/>
              </a:solidFill>
            </a:endParaRPr>
          </a:p>
        </p:txBody>
      </p:sp>
      <p:pic>
        <p:nvPicPr>
          <p:cNvPr id="141315" name="Immagine 8">
            <a:extLst>
              <a:ext uri="{FF2B5EF4-FFF2-40B4-BE49-F238E27FC236}">
                <a16:creationId xmlns:a16="http://schemas.microsoft.com/office/drawing/2014/main" id="{5A91567F-4E32-4C12-9D04-95F4697925F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2913" y="2952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316" name="CasellaDiTesto 7">
            <a:extLst>
              <a:ext uri="{FF2B5EF4-FFF2-40B4-BE49-F238E27FC236}">
                <a16:creationId xmlns:a16="http://schemas.microsoft.com/office/drawing/2014/main" id="{B0FBE737-3B84-4146-B901-823DFCCEA86F}"/>
              </a:ext>
            </a:extLst>
          </p:cNvPr>
          <p:cNvSpPr txBox="1">
            <a:spLocks noChangeArrowheads="1"/>
          </p:cNvSpPr>
          <p:nvPr/>
        </p:nvSpPr>
        <p:spPr bwMode="auto">
          <a:xfrm>
            <a:off x="1711325" y="477838"/>
            <a:ext cx="5183188"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eaLnBrk="1" hangingPunct="1">
              <a:spcBef>
                <a:spcPct val="0"/>
              </a:spcBef>
              <a:buFontTx/>
              <a:buNone/>
            </a:pPr>
            <a:r>
              <a:rPr lang="it-IT" altLang="it-IT" sz="1800" b="1" dirty="0">
                <a:solidFill>
                  <a:srgbClr val="0070C0"/>
                </a:solidFill>
                <a:latin typeface="Tahoma" panose="020B0604030504040204" pitchFamily="34" charset="0"/>
                <a:cs typeface="Tahoma" panose="020B0604030504040204" pitchFamily="34" charset="0"/>
              </a:rPr>
              <a:t>OTTOBRE 2019</a:t>
            </a:r>
          </a:p>
          <a:p>
            <a:pPr eaLnBrk="1" hangingPunct="1">
              <a:spcBef>
                <a:spcPct val="0"/>
              </a:spcBef>
              <a:buFontTx/>
              <a:buNone/>
            </a:pPr>
            <a:endParaRPr lang="it-IT" altLang="it-IT" sz="2000" b="1" dirty="0">
              <a:solidFill>
                <a:srgbClr val="558ED5"/>
              </a:solidFill>
              <a:latin typeface="Agency FB" panose="020B0503020202020204" pitchFamily="34" charset="0"/>
            </a:endParaRPr>
          </a:p>
        </p:txBody>
      </p:sp>
      <p:pic>
        <p:nvPicPr>
          <p:cNvPr id="141317" name="Immagine 1">
            <a:extLst>
              <a:ext uri="{FF2B5EF4-FFF2-40B4-BE49-F238E27FC236}">
                <a16:creationId xmlns:a16="http://schemas.microsoft.com/office/drawing/2014/main" id="{09FBE5E6-B070-4C41-ADA6-DCB2909634C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Sottotitolo 2">
            <a:extLst>
              <a:ext uri="{FF2B5EF4-FFF2-40B4-BE49-F238E27FC236}">
                <a16:creationId xmlns:a16="http://schemas.microsoft.com/office/drawing/2014/main" id="{9B17FE69-634D-4983-92D4-61DF33D11D38}"/>
              </a:ext>
            </a:extLst>
          </p:cNvPr>
          <p:cNvSpPr>
            <a:spLocks noGrp="1"/>
          </p:cNvSpPr>
          <p:nvPr>
            <p:ph type="subTitle" idx="1"/>
          </p:nvPr>
        </p:nvSpPr>
        <p:spPr>
          <a:xfrm>
            <a:off x="17463" y="1989138"/>
            <a:ext cx="9036050" cy="5157787"/>
          </a:xfrm>
        </p:spPr>
        <p:txBody>
          <a:bodyPr/>
          <a:lstStyle/>
          <a:p>
            <a:pPr algn="just"/>
            <a:r>
              <a:rPr lang="it-IT" altLang="it-IT" sz="2000">
                <a:solidFill>
                  <a:schemeClr val="bg1"/>
                </a:solidFill>
              </a:rPr>
              <a:t>C’è, poi, il contenuto del comma 4 che richiama una serie di ipotesi ove si afferma la </a:t>
            </a:r>
            <a:r>
              <a:rPr lang="it-IT" altLang="it-IT" sz="2000" u="sng">
                <a:solidFill>
                  <a:schemeClr val="bg1"/>
                </a:solidFill>
              </a:rPr>
              <a:t>decadenza dal beneficio:</a:t>
            </a:r>
          </a:p>
          <a:p>
            <a:pPr algn="just"/>
            <a:r>
              <a:rPr lang="it-IT" altLang="it-IT" sz="2000">
                <a:solidFill>
                  <a:schemeClr val="bg1"/>
                </a:solidFill>
              </a:rPr>
              <a:t>- </a:t>
            </a:r>
            <a:r>
              <a:rPr lang="it-IT" altLang="it-IT" sz="2000" u="sng">
                <a:solidFill>
                  <a:schemeClr val="bg1"/>
                </a:solidFill>
              </a:rPr>
              <a:t>Se non si sia registrato un incremento occupazionale </a:t>
            </a:r>
            <a:r>
              <a:rPr lang="it-IT" altLang="it-IT" sz="2000">
                <a:solidFill>
                  <a:schemeClr val="bg1"/>
                </a:solidFill>
              </a:rPr>
              <a:t>rispetto a quello indicato nel bilancio presentato nel precedente periodo di imposta;</a:t>
            </a:r>
          </a:p>
          <a:p>
            <a:pPr algn="just"/>
            <a:r>
              <a:rPr lang="it-IT" altLang="it-IT" sz="2000">
                <a:solidFill>
                  <a:schemeClr val="bg1"/>
                </a:solidFill>
              </a:rPr>
              <a:t>- Se i posti di lavoro creati non sono conservati per almeno tre anni: tale limite scende a due se riguarda le piccole e medie imprese (tale disposizione andrebbe raccordata con la previsione del comma 711);</a:t>
            </a:r>
          </a:p>
          <a:p>
            <a:pPr algn="just"/>
            <a:r>
              <a:rPr lang="it-IT" altLang="it-IT" sz="2000">
                <a:solidFill>
                  <a:schemeClr val="bg1"/>
                </a:solidFill>
              </a:rPr>
              <a:t>- Se l’impresa delocalizza in Paese fuori dalla Comunità Europea nei tre anni successivi alla fruizione;</a:t>
            </a:r>
          </a:p>
          <a:p>
            <a:pPr algn="just"/>
            <a:r>
              <a:rPr lang="it-IT" altLang="it-IT" sz="2000">
                <a:solidFill>
                  <a:schemeClr val="bg1"/>
                </a:solidFill>
              </a:rPr>
              <a:t>- Se vengono accertate, in via definitiva, sanzioni in materia fiscale o di lavoro e sicurezza ivi compresa la “condotta antisindacale” del datore di lavoro.</a:t>
            </a:r>
          </a:p>
          <a:p>
            <a:pPr algn="just" eaLnBrk="1" hangingPunct="1"/>
            <a:endParaRPr lang="it-IT" altLang="it-IT" sz="2400" b="1">
              <a:solidFill>
                <a:schemeClr val="bg1"/>
              </a:solidFill>
              <a:latin typeface="Agency FB" panose="020B0503020202020204" pitchFamily="34" charset="0"/>
            </a:endParaRPr>
          </a:p>
        </p:txBody>
      </p:sp>
      <p:sp>
        <p:nvSpPr>
          <p:cNvPr id="143362" name="Segnaposto numero diapositiva 5">
            <a:extLst>
              <a:ext uri="{FF2B5EF4-FFF2-40B4-BE49-F238E27FC236}">
                <a16:creationId xmlns:a16="http://schemas.microsoft.com/office/drawing/2014/main" id="{D05B1FB6-B5AD-4C66-BE17-1BB1AD7C2CA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1A4A921-DC8A-4A2B-92AA-6240A9D5D438}" type="slidenum">
              <a:rPr lang="it-IT" altLang="it-IT" sz="1200">
                <a:solidFill>
                  <a:srgbClr val="FFFFFF"/>
                </a:solidFill>
              </a:rPr>
              <a:pPr>
                <a:spcBef>
                  <a:spcPct val="0"/>
                </a:spcBef>
                <a:buFontTx/>
                <a:buNone/>
              </a:pPr>
              <a:t>401</a:t>
            </a:fld>
            <a:endParaRPr lang="it-IT" altLang="it-IT" sz="1200">
              <a:solidFill>
                <a:srgbClr val="FFFFFF"/>
              </a:solidFill>
            </a:endParaRPr>
          </a:p>
        </p:txBody>
      </p:sp>
      <p:pic>
        <p:nvPicPr>
          <p:cNvPr id="143363" name="Immagine 8">
            <a:extLst>
              <a:ext uri="{FF2B5EF4-FFF2-40B4-BE49-F238E27FC236}">
                <a16:creationId xmlns:a16="http://schemas.microsoft.com/office/drawing/2014/main" id="{48395E78-B9AF-4DE2-A9A2-2ABF7F94F96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2913" y="2952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4" name="CasellaDiTesto 7">
            <a:extLst>
              <a:ext uri="{FF2B5EF4-FFF2-40B4-BE49-F238E27FC236}">
                <a16:creationId xmlns:a16="http://schemas.microsoft.com/office/drawing/2014/main" id="{4E0CB74E-C8C7-44DC-AC40-A4F3077B7210}"/>
              </a:ext>
            </a:extLst>
          </p:cNvPr>
          <p:cNvSpPr txBox="1">
            <a:spLocks noChangeArrowheads="1"/>
          </p:cNvSpPr>
          <p:nvPr/>
        </p:nvSpPr>
        <p:spPr bwMode="auto">
          <a:xfrm>
            <a:off x="1711325" y="477838"/>
            <a:ext cx="5183188"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eaLnBrk="1" hangingPunct="1">
              <a:spcBef>
                <a:spcPct val="0"/>
              </a:spcBef>
              <a:buFontTx/>
              <a:buNone/>
            </a:pPr>
            <a:r>
              <a:rPr lang="it-IT" altLang="it-IT" sz="1800" b="1" dirty="0">
                <a:solidFill>
                  <a:srgbClr val="0070C0"/>
                </a:solidFill>
                <a:latin typeface="Tahoma" panose="020B0604030504040204" pitchFamily="34" charset="0"/>
                <a:cs typeface="Tahoma" panose="020B0604030504040204" pitchFamily="34" charset="0"/>
              </a:rPr>
              <a:t>OTTOBRE 2019</a:t>
            </a:r>
          </a:p>
          <a:p>
            <a:pPr eaLnBrk="1" hangingPunct="1">
              <a:spcBef>
                <a:spcPct val="0"/>
              </a:spcBef>
              <a:buFontTx/>
              <a:buNone/>
            </a:pPr>
            <a:endParaRPr lang="it-IT" altLang="it-IT" sz="2000" b="1" dirty="0">
              <a:solidFill>
                <a:srgbClr val="558ED5"/>
              </a:solidFill>
              <a:latin typeface="Agency FB" panose="020B0503020202020204" pitchFamily="34" charset="0"/>
            </a:endParaRPr>
          </a:p>
        </p:txBody>
      </p:sp>
      <p:pic>
        <p:nvPicPr>
          <p:cNvPr id="143365" name="Immagine 1">
            <a:extLst>
              <a:ext uri="{FF2B5EF4-FFF2-40B4-BE49-F238E27FC236}">
                <a16:creationId xmlns:a16="http://schemas.microsoft.com/office/drawing/2014/main" id="{330180D1-F64A-479D-ABEE-2C5DF1AE480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Sottotitolo 2">
            <a:extLst>
              <a:ext uri="{FF2B5EF4-FFF2-40B4-BE49-F238E27FC236}">
                <a16:creationId xmlns:a16="http://schemas.microsoft.com/office/drawing/2014/main" id="{49125198-6DB5-49F3-9C4C-F1BDE6480602}"/>
              </a:ext>
            </a:extLst>
          </p:cNvPr>
          <p:cNvSpPr>
            <a:spLocks noGrp="1"/>
          </p:cNvSpPr>
          <p:nvPr>
            <p:ph type="subTitle" idx="1"/>
          </p:nvPr>
        </p:nvSpPr>
        <p:spPr>
          <a:xfrm>
            <a:off x="0" y="1700213"/>
            <a:ext cx="9036050" cy="5157787"/>
          </a:xfrm>
        </p:spPr>
        <p:txBody>
          <a:bodyPr/>
          <a:lstStyle/>
          <a:p>
            <a:pPr algn="just" eaLnBrk="1" hangingPunct="1"/>
            <a:r>
              <a:rPr lang="it-IT" altLang="it-IT" sz="2000">
                <a:solidFill>
                  <a:schemeClr val="bg1"/>
                </a:solidFill>
              </a:rPr>
              <a:t>L’impressione che sia stato creato un qualcosa di complicato  e irrealizzabile destinato ad ostacolare i datori di lavoro che volessero avventurarsi nella fruizione di tale incentivo.</a:t>
            </a:r>
          </a:p>
          <a:p>
            <a:pPr algn="just" eaLnBrk="1" hangingPunct="1"/>
            <a:endParaRPr lang="it-IT" altLang="it-IT" sz="2400" b="1">
              <a:solidFill>
                <a:schemeClr val="bg1"/>
              </a:solidFill>
              <a:latin typeface="Agency FB" panose="020B0503020202020204" pitchFamily="34" charset="0"/>
            </a:endParaRPr>
          </a:p>
        </p:txBody>
      </p:sp>
      <p:sp>
        <p:nvSpPr>
          <p:cNvPr id="144386" name="Segnaposto numero diapositiva 5">
            <a:extLst>
              <a:ext uri="{FF2B5EF4-FFF2-40B4-BE49-F238E27FC236}">
                <a16:creationId xmlns:a16="http://schemas.microsoft.com/office/drawing/2014/main" id="{6D2668CD-5026-425D-85BE-77343192878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8E7F193E-EB33-4072-ADF9-049BC85EA18D}" type="slidenum">
              <a:rPr lang="it-IT" altLang="it-IT" sz="1200">
                <a:solidFill>
                  <a:srgbClr val="FFFFFF"/>
                </a:solidFill>
              </a:rPr>
              <a:pPr>
                <a:spcBef>
                  <a:spcPct val="0"/>
                </a:spcBef>
                <a:buFontTx/>
                <a:buNone/>
              </a:pPr>
              <a:t>402</a:t>
            </a:fld>
            <a:endParaRPr lang="it-IT" altLang="it-IT" sz="1200">
              <a:solidFill>
                <a:srgbClr val="FFFFFF"/>
              </a:solidFill>
            </a:endParaRPr>
          </a:p>
        </p:txBody>
      </p:sp>
      <p:pic>
        <p:nvPicPr>
          <p:cNvPr id="144387" name="Immagine 8">
            <a:extLst>
              <a:ext uri="{FF2B5EF4-FFF2-40B4-BE49-F238E27FC236}">
                <a16:creationId xmlns:a16="http://schemas.microsoft.com/office/drawing/2014/main" id="{F4B1B6AA-C97C-4F7B-88F3-1EE8478C355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2913" y="2952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388" name="CasellaDiTesto 7">
            <a:extLst>
              <a:ext uri="{FF2B5EF4-FFF2-40B4-BE49-F238E27FC236}">
                <a16:creationId xmlns:a16="http://schemas.microsoft.com/office/drawing/2014/main" id="{1D41C0C2-50EF-4604-95F3-3FAA6A19FC3F}"/>
              </a:ext>
            </a:extLst>
          </p:cNvPr>
          <p:cNvSpPr txBox="1">
            <a:spLocks noChangeArrowheads="1"/>
          </p:cNvSpPr>
          <p:nvPr/>
        </p:nvSpPr>
        <p:spPr bwMode="auto">
          <a:xfrm>
            <a:off x="1711325" y="477838"/>
            <a:ext cx="5183188"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eaLnBrk="1" hangingPunct="1">
              <a:spcBef>
                <a:spcPct val="0"/>
              </a:spcBef>
              <a:buFontTx/>
              <a:buNone/>
            </a:pPr>
            <a:r>
              <a:rPr lang="it-IT" altLang="it-IT" sz="1800" b="1" dirty="0">
                <a:solidFill>
                  <a:srgbClr val="0070C0"/>
                </a:solidFill>
                <a:latin typeface="Tahoma" panose="020B0604030504040204" pitchFamily="34" charset="0"/>
                <a:cs typeface="Tahoma" panose="020B0604030504040204" pitchFamily="34" charset="0"/>
              </a:rPr>
              <a:t>OTTOBRE 2019</a:t>
            </a:r>
          </a:p>
          <a:p>
            <a:pPr eaLnBrk="1" hangingPunct="1">
              <a:spcBef>
                <a:spcPct val="0"/>
              </a:spcBef>
              <a:buFontTx/>
              <a:buNone/>
            </a:pPr>
            <a:endParaRPr lang="it-IT" altLang="it-IT" sz="2000" b="1" dirty="0">
              <a:solidFill>
                <a:srgbClr val="558ED5"/>
              </a:solidFill>
              <a:latin typeface="Agency FB" panose="020B0503020202020204" pitchFamily="34" charset="0"/>
            </a:endParaRPr>
          </a:p>
        </p:txBody>
      </p:sp>
      <p:pic>
        <p:nvPicPr>
          <p:cNvPr id="144389" name="Immagine 1">
            <a:extLst>
              <a:ext uri="{FF2B5EF4-FFF2-40B4-BE49-F238E27FC236}">
                <a16:creationId xmlns:a16="http://schemas.microsoft.com/office/drawing/2014/main" id="{29FBD8A4-A6AC-4B31-81CB-7F35AA61820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Sottotitolo 2"/>
          <p:cNvSpPr>
            <a:spLocks noGrp="1"/>
          </p:cNvSpPr>
          <p:nvPr>
            <p:ph type="subTitle" idx="1"/>
          </p:nvPr>
        </p:nvSpPr>
        <p:spPr>
          <a:xfrm>
            <a:off x="1403350" y="1628775"/>
            <a:ext cx="6400800" cy="2768600"/>
          </a:xfrm>
        </p:spPr>
        <p:txBody>
          <a:bodyPr/>
          <a:lstStyle/>
          <a:p>
            <a:pPr eaLnBrk="1" hangingPunct="1"/>
            <a:endParaRPr lang="it-IT" altLang="it-IT" sz="2400" b="1" dirty="0">
              <a:solidFill>
                <a:schemeClr val="accent1"/>
              </a:solidFill>
            </a:endParaRPr>
          </a:p>
          <a:p>
            <a:pPr eaLnBrk="1" hangingPunct="1"/>
            <a:r>
              <a:rPr lang="it-IT" altLang="it-IT" b="1" dirty="0">
                <a:solidFill>
                  <a:srgbClr val="00B050"/>
                </a:solidFill>
              </a:rPr>
              <a:t>G. </a:t>
            </a:r>
          </a:p>
          <a:p>
            <a:pPr eaLnBrk="1" hangingPunct="1"/>
            <a:r>
              <a:rPr lang="it-IT" altLang="it-IT" b="1" dirty="0">
                <a:solidFill>
                  <a:srgbClr val="00B050"/>
                </a:solidFill>
              </a:rPr>
              <a:t>INCENTIVO OCCUPAZIONE MEZZOGIORNO</a:t>
            </a:r>
          </a:p>
        </p:txBody>
      </p:sp>
      <p:sp>
        <p:nvSpPr>
          <p:cNvPr id="12292"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2FD3C9B3-205D-45EA-8B23-7FA1A3D125D0}" type="slidenum">
              <a:rPr lang="it-IT" altLang="it-IT" sz="1200">
                <a:solidFill>
                  <a:srgbClr val="FFFFFF"/>
                </a:solidFill>
              </a:rPr>
              <a:pPr>
                <a:spcBef>
                  <a:spcPct val="0"/>
                </a:spcBef>
                <a:buFontTx/>
                <a:buNone/>
                <a:defRPr/>
              </a:pPr>
              <a:t>403</a:t>
            </a:fld>
            <a:endParaRPr lang="it-IT" altLang="it-IT" sz="1200">
              <a:solidFill>
                <a:srgbClr val="FFFFFF"/>
              </a:solidFill>
            </a:endParaRPr>
          </a:p>
        </p:txBody>
      </p:sp>
      <p:pic>
        <p:nvPicPr>
          <p:cNvPr id="16389"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790947758"/>
      </p:ext>
    </p:extLst>
  </p:cSld>
  <p:clrMapOvr>
    <a:masterClrMapping/>
  </p:clrMapOvr>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468313" y="1628775"/>
            <a:ext cx="8296275" cy="4727575"/>
          </a:xfrm>
        </p:spPr>
        <p:txBody>
          <a:bodyPr/>
          <a:lstStyle/>
          <a:p>
            <a:pPr marL="342900" indent="-342900" algn="l">
              <a:buFont typeface="Arial" panose="020B0604020202020204" pitchFamily="34" charset="0"/>
              <a:buChar char="•"/>
            </a:pPr>
            <a:r>
              <a:rPr lang="it-IT" sz="2400" i="1" dirty="0">
                <a:solidFill>
                  <a:schemeClr val="bg1"/>
                </a:solidFill>
              </a:rPr>
              <a:t>ANPAL, Decreto n. 178 del 19 aprile 2019</a:t>
            </a:r>
          </a:p>
          <a:p>
            <a:pPr marL="342900" indent="-342900" algn="l">
              <a:buFont typeface="Arial" panose="020B0604020202020204" pitchFamily="34" charset="0"/>
              <a:buChar char="•"/>
            </a:pPr>
            <a:r>
              <a:rPr lang="it-IT" sz="2400" i="1" dirty="0">
                <a:solidFill>
                  <a:schemeClr val="bg1"/>
                </a:solidFill>
              </a:rPr>
              <a:t>ANPAL, Decreto n. 311 del 12 luglio 2019</a:t>
            </a:r>
          </a:p>
          <a:p>
            <a:pPr marL="342900" indent="-342900" algn="l">
              <a:buFont typeface="Arial" panose="020B0604020202020204" pitchFamily="34" charset="0"/>
              <a:buChar char="•"/>
            </a:pPr>
            <a:r>
              <a:rPr lang="it-IT" sz="2400" i="1" dirty="0">
                <a:solidFill>
                  <a:schemeClr val="bg1"/>
                </a:solidFill>
              </a:rPr>
              <a:t>INPS, Circolare n. 102 del 16 luglio 2019</a:t>
            </a:r>
          </a:p>
          <a:p>
            <a:pPr marL="342900" indent="-342900" algn="l">
              <a:buFont typeface="Arial" panose="020B0604020202020204" pitchFamily="34" charset="0"/>
              <a:buChar char="•"/>
            </a:pPr>
            <a:r>
              <a:rPr lang="it-IT" sz="2400" i="1" dirty="0">
                <a:solidFill>
                  <a:schemeClr val="bg1"/>
                </a:solidFill>
              </a:rPr>
              <a:t>INPS, Messaggio n. 3031 del 7 agosto 2019</a:t>
            </a:r>
          </a:p>
          <a:p>
            <a:endParaRPr lang="it-IT" sz="2400" dirty="0">
              <a:solidFill>
                <a:srgbClr val="0070C0"/>
              </a:solidFill>
            </a:endParaRPr>
          </a:p>
          <a:p>
            <a:endParaRPr lang="it-IT" sz="2400" dirty="0">
              <a:solidFill>
                <a:srgbClr val="0070C0"/>
              </a:solidFill>
            </a:endParaRPr>
          </a:p>
          <a:p>
            <a:pPr eaLnBrk="1" hangingPunct="1"/>
            <a:endParaRPr lang="it-IT" altLang="it-IT" sz="2400" dirty="0">
              <a:solidFill>
                <a:srgbClr val="007CBA"/>
              </a:solidFill>
            </a:endParaRPr>
          </a:p>
          <a:p>
            <a:pPr algn="just" eaLnBrk="1" hangingPunct="1"/>
            <a:endParaRPr lang="it-IT" altLang="it-IT" sz="2400" dirty="0">
              <a:solidFill>
                <a:schemeClr val="bg1"/>
              </a:solidFill>
            </a:endParaRPr>
          </a:p>
          <a:p>
            <a:pPr algn="just" eaLnBrk="1" hangingPunct="1"/>
            <a:endParaRPr lang="it-IT" altLang="it-IT" sz="1000" b="1" dirty="0">
              <a:solidFill>
                <a:schemeClr val="bg1"/>
              </a:solidFill>
            </a:endParaRPr>
          </a:p>
          <a:p>
            <a:pPr algn="just" eaLnBrk="1" hangingPunct="1">
              <a:buFontTx/>
              <a:buChar char="-"/>
            </a:pPr>
            <a:endParaRPr lang="it-IT" altLang="it-IT" sz="2400" b="1" dirty="0">
              <a:solidFill>
                <a:srgbClr val="00B050"/>
              </a:solidFill>
            </a:endParaRPr>
          </a:p>
          <a:p>
            <a:pPr algn="just" eaLnBrk="1" hangingPunct="1">
              <a:buFontTx/>
              <a:buChar char="-"/>
            </a:pPr>
            <a:endParaRPr lang="it-IT" altLang="it-IT" sz="2400" b="1" dirty="0">
              <a:solidFill>
                <a:srgbClr val="00B050"/>
              </a:solidFill>
            </a:endParaRPr>
          </a:p>
          <a:p>
            <a:pPr algn="just" eaLnBrk="1" hangingPunct="1">
              <a:buFontTx/>
              <a:buChar char="-"/>
            </a:pPr>
            <a:endParaRPr lang="it-IT" altLang="it-IT" sz="2400" b="1" dirty="0">
              <a:solidFill>
                <a:srgbClr val="00B050"/>
              </a:solidFill>
            </a:endParaRP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404</a:t>
            </a:fld>
            <a:endParaRPr lang="it-IT" altLang="it-IT" sz="1200">
              <a:solidFill>
                <a:srgbClr val="FFFFFF"/>
              </a:solidFill>
            </a:endParaRPr>
          </a:p>
        </p:txBody>
      </p:sp>
      <p:pic>
        <p:nvPicPr>
          <p:cNvPr id="51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550145505"/>
      </p:ext>
    </p:extLst>
  </p:cSld>
  <p:clrMapOvr>
    <a:masterClrMapping/>
  </p:clrMapOvr>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468313" y="1628775"/>
            <a:ext cx="8296275" cy="4727575"/>
          </a:xfrm>
        </p:spPr>
        <p:txBody>
          <a:bodyPr/>
          <a:lstStyle/>
          <a:p>
            <a:pPr algn="just"/>
            <a:endParaRPr lang="it-IT" sz="2000" dirty="0">
              <a:solidFill>
                <a:schemeClr val="bg1"/>
              </a:solidFill>
            </a:endParaRPr>
          </a:p>
          <a:p>
            <a:pPr algn="just"/>
            <a:endParaRPr lang="it-IT" sz="2000" dirty="0">
              <a:solidFill>
                <a:schemeClr val="bg1"/>
              </a:solidFill>
            </a:endParaRPr>
          </a:p>
          <a:p>
            <a:pPr algn="just"/>
            <a:r>
              <a:rPr lang="it-IT" sz="2000" dirty="0">
                <a:solidFill>
                  <a:schemeClr val="bg1"/>
                </a:solidFill>
              </a:rPr>
              <a:t>La </a:t>
            </a:r>
            <a:r>
              <a:rPr lang="it-IT" sz="2000" b="1" dirty="0">
                <a:solidFill>
                  <a:schemeClr val="bg1"/>
                </a:solidFill>
              </a:rPr>
              <a:t>Legge di Bilancio 2019 </a:t>
            </a:r>
            <a:r>
              <a:rPr lang="it-IT" sz="2000" dirty="0">
                <a:solidFill>
                  <a:schemeClr val="bg1"/>
                </a:solidFill>
              </a:rPr>
              <a:t>(Legge n. 145/2018) aveva delegato i programmi operativi nazionali (PON) ed i programmi operativi complementari a prevedere specifiche misure volte a favorire, nelle </a:t>
            </a:r>
            <a:r>
              <a:rPr lang="it-IT" sz="2000" b="1" dirty="0">
                <a:solidFill>
                  <a:schemeClr val="bg1"/>
                </a:solidFill>
              </a:rPr>
              <a:t>Regioni del Mezzogiorno</a:t>
            </a:r>
            <a:r>
              <a:rPr lang="it-IT" sz="2000" dirty="0">
                <a:solidFill>
                  <a:schemeClr val="bg1"/>
                </a:solidFill>
              </a:rPr>
              <a:t>, l’</a:t>
            </a:r>
            <a:r>
              <a:rPr lang="it-IT" sz="2000" b="1" dirty="0">
                <a:solidFill>
                  <a:schemeClr val="bg1"/>
                </a:solidFill>
              </a:rPr>
              <a:t>assunzione </a:t>
            </a:r>
            <a:r>
              <a:rPr lang="it-IT" sz="2000" dirty="0">
                <a:solidFill>
                  <a:schemeClr val="bg1"/>
                </a:solidFill>
              </a:rPr>
              <a:t>con contratto a </a:t>
            </a:r>
            <a:r>
              <a:rPr lang="it-IT" sz="2000" b="1" dirty="0">
                <a:solidFill>
                  <a:schemeClr val="bg1"/>
                </a:solidFill>
              </a:rPr>
              <a:t>tempo indeterminato </a:t>
            </a:r>
            <a:r>
              <a:rPr lang="it-IT" sz="2000" dirty="0">
                <a:solidFill>
                  <a:schemeClr val="bg1"/>
                </a:solidFill>
              </a:rPr>
              <a:t>di soggetti che non abbiano compiuto i trentacinque anni di età, ovvero di soggetti di almeno trentacinque anni, purché privi di un impiego regolarmente retribuito da almeno sei mesi, mediante la concessione di un </a:t>
            </a:r>
            <a:r>
              <a:rPr lang="it-IT" sz="2000" b="1" dirty="0">
                <a:solidFill>
                  <a:schemeClr val="bg1"/>
                </a:solidFill>
              </a:rPr>
              <a:t>esonero contributivo </a:t>
            </a:r>
            <a:r>
              <a:rPr lang="it-IT" sz="2000" dirty="0">
                <a:solidFill>
                  <a:schemeClr val="bg1"/>
                </a:solidFill>
              </a:rPr>
              <a:t>pari al </a:t>
            </a:r>
            <a:r>
              <a:rPr lang="it-IT" sz="2000" b="1" dirty="0">
                <a:solidFill>
                  <a:schemeClr val="bg1"/>
                </a:solidFill>
              </a:rPr>
              <a:t>100% </a:t>
            </a:r>
            <a:r>
              <a:rPr lang="it-IT" sz="2000" dirty="0">
                <a:solidFill>
                  <a:schemeClr val="bg1"/>
                </a:solidFill>
              </a:rPr>
              <a:t>dei </a:t>
            </a:r>
            <a:r>
              <a:rPr lang="it-IT" sz="2000" b="1" dirty="0">
                <a:solidFill>
                  <a:schemeClr val="bg1"/>
                </a:solidFill>
              </a:rPr>
              <a:t>contributi previdenziali </a:t>
            </a:r>
            <a:r>
              <a:rPr lang="it-IT" sz="2000" dirty="0">
                <a:solidFill>
                  <a:schemeClr val="bg1"/>
                </a:solidFill>
              </a:rPr>
              <a:t>a carico del datore di lavoro, nel limite massimo di importo annuo di 8.060 euro.</a:t>
            </a:r>
          </a:p>
          <a:p>
            <a:pPr algn="just"/>
            <a:r>
              <a:rPr lang="it-IT" sz="2000" dirty="0">
                <a:solidFill>
                  <a:schemeClr val="bg1"/>
                </a:solidFill>
              </a:rPr>
              <a:t> </a:t>
            </a:r>
          </a:p>
          <a:p>
            <a:pPr algn="just"/>
            <a:endParaRPr lang="it-IT" sz="2000" dirty="0">
              <a:solidFill>
                <a:schemeClr val="bg1"/>
              </a:solidFill>
            </a:endParaRPr>
          </a:p>
          <a:p>
            <a:pPr algn="just" eaLnBrk="1" hangingPunct="1"/>
            <a:endParaRPr lang="it-IT" altLang="it-IT" sz="2000" dirty="0">
              <a:solidFill>
                <a:schemeClr val="bg1"/>
              </a:solidFill>
            </a:endParaRPr>
          </a:p>
          <a:p>
            <a:pPr algn="just" eaLnBrk="1" hangingPunct="1"/>
            <a:endParaRPr lang="it-IT" altLang="it-IT" sz="2000" dirty="0">
              <a:solidFill>
                <a:schemeClr val="bg1"/>
              </a:solidFill>
            </a:endParaRPr>
          </a:p>
          <a:p>
            <a:pPr algn="just" eaLnBrk="1" hangingPunct="1"/>
            <a:endParaRPr lang="it-IT" altLang="it-IT" sz="2000" b="1" dirty="0">
              <a:solidFill>
                <a:schemeClr val="bg1"/>
              </a:solidFill>
            </a:endParaRPr>
          </a:p>
          <a:p>
            <a:pPr algn="just" eaLnBrk="1" hangingPunct="1">
              <a:buFontTx/>
              <a:buChar char="-"/>
            </a:pPr>
            <a:endParaRPr lang="it-IT" altLang="it-IT" sz="2000" b="1" dirty="0">
              <a:solidFill>
                <a:schemeClr val="bg1"/>
              </a:solidFill>
            </a:endParaRPr>
          </a:p>
          <a:p>
            <a:pPr algn="just" eaLnBrk="1" hangingPunct="1">
              <a:buFontTx/>
              <a:buChar char="-"/>
            </a:pPr>
            <a:endParaRPr lang="it-IT" altLang="it-IT" sz="2000" b="1" dirty="0">
              <a:solidFill>
                <a:schemeClr val="bg1"/>
              </a:solidFill>
            </a:endParaRPr>
          </a:p>
          <a:p>
            <a:pPr algn="just" eaLnBrk="1" hangingPunct="1">
              <a:buFontTx/>
              <a:buChar char="-"/>
            </a:pPr>
            <a:endParaRPr lang="it-IT" altLang="it-IT" sz="2000" b="1" dirty="0">
              <a:solidFill>
                <a:schemeClr val="bg1"/>
              </a:solidFill>
            </a:endParaRP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405</a:t>
            </a:fld>
            <a:endParaRPr lang="it-IT" altLang="it-IT" sz="1200">
              <a:solidFill>
                <a:srgbClr val="FFFFFF"/>
              </a:solidFill>
            </a:endParaRPr>
          </a:p>
        </p:txBody>
      </p:sp>
      <p:pic>
        <p:nvPicPr>
          <p:cNvPr id="51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552502580"/>
      </p:ext>
    </p:extLst>
  </p:cSld>
  <p:clrMapOvr>
    <a:masterClrMapping/>
  </p:clrMapOvr>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468313" y="1628775"/>
            <a:ext cx="8296275" cy="4727575"/>
          </a:xfrm>
        </p:spPr>
        <p:txBody>
          <a:bodyPr/>
          <a:lstStyle/>
          <a:p>
            <a:pPr algn="just"/>
            <a:r>
              <a:rPr lang="it-IT" sz="2000" dirty="0">
                <a:solidFill>
                  <a:schemeClr val="bg1"/>
                </a:solidFill>
              </a:rPr>
              <a:t> </a:t>
            </a:r>
          </a:p>
          <a:p>
            <a:pPr algn="just"/>
            <a:r>
              <a:rPr lang="it-IT" sz="2000" dirty="0">
                <a:solidFill>
                  <a:schemeClr val="bg1"/>
                </a:solidFill>
              </a:rPr>
              <a:t>L’ANPAL, facendo seguito a tali disposizioni, in data 19 aprile 2019 ha pubblicato il Decreto n. 178, con il quale ha disciplinato le regole per la fruizione dell’incentivo in parola, denominato “</a:t>
            </a:r>
            <a:r>
              <a:rPr lang="it-IT" sz="2000" b="1" i="1" dirty="0">
                <a:solidFill>
                  <a:schemeClr val="bg1"/>
                </a:solidFill>
              </a:rPr>
              <a:t>Incentivo Occupazione Sviluppo Sud</a:t>
            </a:r>
            <a:r>
              <a:rPr lang="it-IT" sz="2000" dirty="0">
                <a:solidFill>
                  <a:schemeClr val="bg1"/>
                </a:solidFill>
              </a:rPr>
              <a:t>”  creando però non poche perplessità negli operatori stante la limitazione della validità dell’incentivo alle sole assunzioni effettuate tra il 1° maggio 2019 e il 31 dicembre 2019, nonostante la norma di legge principale indicasse genericamente l’anno “2019”.</a:t>
            </a:r>
          </a:p>
          <a:p>
            <a:pPr algn="just"/>
            <a:endParaRPr lang="it-IT" sz="2000" dirty="0">
              <a:solidFill>
                <a:schemeClr val="bg1"/>
              </a:solidFill>
            </a:endParaRPr>
          </a:p>
          <a:p>
            <a:pPr algn="just" eaLnBrk="1" hangingPunct="1"/>
            <a:r>
              <a:rPr lang="it-IT" sz="2000" dirty="0">
                <a:solidFill>
                  <a:schemeClr val="bg1"/>
                </a:solidFill>
              </a:rPr>
              <a:t>A seguito della conversione in legge del </a:t>
            </a:r>
            <a:r>
              <a:rPr lang="it-IT" sz="2000" b="1" dirty="0">
                <a:solidFill>
                  <a:schemeClr val="bg1"/>
                </a:solidFill>
              </a:rPr>
              <a:t>Decreto Crescita, </a:t>
            </a:r>
            <a:r>
              <a:rPr lang="it-IT" sz="2000" dirty="0">
                <a:solidFill>
                  <a:schemeClr val="bg1"/>
                </a:solidFill>
              </a:rPr>
              <a:t>attuata dalla Legge n. 58/2019 il Legislatore ha inteso finanziare l’Incentivo Occupazione Sviluppo Sud </a:t>
            </a:r>
            <a:r>
              <a:rPr lang="it-IT" sz="2000" b="1" dirty="0">
                <a:solidFill>
                  <a:schemeClr val="bg1"/>
                </a:solidFill>
              </a:rPr>
              <a:t>anche per le assunzioni </a:t>
            </a:r>
            <a:r>
              <a:rPr lang="it-IT" sz="2000" dirty="0">
                <a:solidFill>
                  <a:schemeClr val="bg1"/>
                </a:solidFill>
              </a:rPr>
              <a:t>effettuate nel periodo </a:t>
            </a:r>
            <a:r>
              <a:rPr lang="it-IT" sz="2000" b="1" dirty="0">
                <a:solidFill>
                  <a:schemeClr val="bg1"/>
                </a:solidFill>
              </a:rPr>
              <a:t>dal 1° gennaio 2019 al 30 aprile 2019</a:t>
            </a:r>
            <a:r>
              <a:rPr lang="it-IT" sz="2000" dirty="0">
                <a:solidFill>
                  <a:schemeClr val="bg1"/>
                </a:solidFill>
              </a:rPr>
              <a:t> </a:t>
            </a:r>
            <a:endParaRPr lang="it-IT" altLang="it-IT" sz="2000" dirty="0">
              <a:solidFill>
                <a:schemeClr val="bg1"/>
              </a:solidFill>
            </a:endParaRPr>
          </a:p>
          <a:p>
            <a:pPr algn="just" eaLnBrk="1" hangingPunct="1"/>
            <a:endParaRPr lang="it-IT" altLang="it-IT" sz="2000" b="1" dirty="0">
              <a:solidFill>
                <a:schemeClr val="bg1"/>
              </a:solidFill>
            </a:endParaRPr>
          </a:p>
          <a:p>
            <a:pPr algn="just" eaLnBrk="1" hangingPunct="1">
              <a:buFontTx/>
              <a:buChar char="-"/>
            </a:pPr>
            <a:endParaRPr lang="it-IT" altLang="it-IT" sz="2000" b="1" dirty="0">
              <a:solidFill>
                <a:schemeClr val="bg1"/>
              </a:solidFill>
            </a:endParaRPr>
          </a:p>
          <a:p>
            <a:pPr algn="just" eaLnBrk="1" hangingPunct="1">
              <a:buFontTx/>
              <a:buChar char="-"/>
            </a:pPr>
            <a:endParaRPr lang="it-IT" altLang="it-IT" sz="2000" b="1" dirty="0">
              <a:solidFill>
                <a:schemeClr val="bg1"/>
              </a:solidFill>
            </a:endParaRPr>
          </a:p>
          <a:p>
            <a:pPr algn="just" eaLnBrk="1" hangingPunct="1">
              <a:buFontTx/>
              <a:buChar char="-"/>
            </a:pPr>
            <a:endParaRPr lang="it-IT" altLang="it-IT" sz="2000" b="1" dirty="0">
              <a:solidFill>
                <a:schemeClr val="bg1"/>
              </a:solidFill>
            </a:endParaRP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406</a:t>
            </a:fld>
            <a:endParaRPr lang="it-IT" altLang="it-IT" sz="1200">
              <a:solidFill>
                <a:srgbClr val="FFFFFF"/>
              </a:solidFill>
            </a:endParaRPr>
          </a:p>
        </p:txBody>
      </p:sp>
      <p:pic>
        <p:nvPicPr>
          <p:cNvPr id="51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1790171183"/>
      </p:ext>
    </p:extLst>
  </p:cSld>
  <p:clrMapOvr>
    <a:masterClrMapping/>
  </p:clrMapOvr>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468313" y="1628775"/>
            <a:ext cx="8296275" cy="4727575"/>
          </a:xfrm>
        </p:spPr>
        <p:txBody>
          <a:bodyPr/>
          <a:lstStyle/>
          <a:p>
            <a:pPr algn="just"/>
            <a:r>
              <a:rPr lang="it-IT" sz="2000" dirty="0">
                <a:solidFill>
                  <a:schemeClr val="bg1"/>
                </a:solidFill>
              </a:rPr>
              <a:t> </a:t>
            </a:r>
          </a:p>
          <a:p>
            <a:r>
              <a:rPr lang="it-IT" sz="2400" b="1" dirty="0">
                <a:solidFill>
                  <a:schemeClr val="bg1"/>
                </a:solidFill>
              </a:rPr>
              <a:t>Datori di lavoro che possono accedere al beneficio</a:t>
            </a:r>
            <a:endParaRPr lang="it-IT" altLang="it-IT" sz="2400" b="1" dirty="0">
              <a:solidFill>
                <a:schemeClr val="bg1"/>
              </a:solidFill>
            </a:endParaRPr>
          </a:p>
          <a:p>
            <a:pPr algn="just" eaLnBrk="1" hangingPunct="1"/>
            <a:endParaRPr lang="it-IT" altLang="it-IT" sz="2000" b="1" dirty="0">
              <a:solidFill>
                <a:schemeClr val="bg1"/>
              </a:solidFill>
            </a:endParaRPr>
          </a:p>
          <a:p>
            <a:pPr algn="just"/>
            <a:r>
              <a:rPr lang="it-IT" sz="2000" dirty="0">
                <a:solidFill>
                  <a:schemeClr val="bg1"/>
                </a:solidFill>
              </a:rPr>
              <a:t>Possono beneficiare dell’Incentivo Occupazione Sviluppo Sud </a:t>
            </a:r>
            <a:r>
              <a:rPr lang="it-IT" sz="2000" b="1" dirty="0">
                <a:solidFill>
                  <a:schemeClr val="bg1"/>
                </a:solidFill>
              </a:rPr>
              <a:t>tutti i datori di lavoro privati</a:t>
            </a:r>
            <a:r>
              <a:rPr lang="it-IT" sz="2000" dirty="0">
                <a:solidFill>
                  <a:schemeClr val="bg1"/>
                </a:solidFill>
              </a:rPr>
              <a:t>, compresi</a:t>
            </a:r>
          </a:p>
          <a:p>
            <a:pPr marL="342900" indent="-342900" algn="just">
              <a:buFontTx/>
              <a:buChar char="-"/>
            </a:pPr>
            <a:r>
              <a:rPr lang="en-US" sz="2000" dirty="0" err="1">
                <a:solidFill>
                  <a:schemeClr val="bg1"/>
                </a:solidFill>
              </a:rPr>
              <a:t>i</a:t>
            </a:r>
            <a:r>
              <a:rPr lang="en-US" sz="2000" dirty="0">
                <a:solidFill>
                  <a:schemeClr val="bg1"/>
                </a:solidFill>
              </a:rPr>
              <a:t> </a:t>
            </a:r>
            <a:r>
              <a:rPr lang="en-US" sz="2000" b="1" dirty="0" err="1">
                <a:solidFill>
                  <a:schemeClr val="bg1"/>
                </a:solidFill>
              </a:rPr>
              <a:t>soggetti</a:t>
            </a:r>
            <a:r>
              <a:rPr lang="en-US" sz="2000" b="1" dirty="0">
                <a:solidFill>
                  <a:schemeClr val="bg1"/>
                </a:solidFill>
              </a:rPr>
              <a:t> non </a:t>
            </a:r>
            <a:r>
              <a:rPr lang="en-US" sz="2000" b="1" dirty="0" err="1">
                <a:solidFill>
                  <a:schemeClr val="bg1"/>
                </a:solidFill>
              </a:rPr>
              <a:t>imprenditori</a:t>
            </a:r>
            <a:r>
              <a:rPr lang="en-US" sz="2000" b="1" dirty="0">
                <a:solidFill>
                  <a:schemeClr val="bg1"/>
                </a:solidFill>
              </a:rPr>
              <a:t> </a:t>
            </a:r>
            <a:r>
              <a:rPr lang="en-US" sz="2000" dirty="0">
                <a:solidFill>
                  <a:schemeClr val="bg1"/>
                </a:solidFill>
              </a:rPr>
              <a:t>(</a:t>
            </a:r>
            <a:r>
              <a:rPr lang="en-US" sz="2000" dirty="0" err="1">
                <a:solidFill>
                  <a:schemeClr val="bg1"/>
                </a:solidFill>
              </a:rPr>
              <a:t>quali</a:t>
            </a:r>
            <a:r>
              <a:rPr lang="en-US" sz="2000" dirty="0">
                <a:solidFill>
                  <a:schemeClr val="bg1"/>
                </a:solidFill>
              </a:rPr>
              <a:t>, ad </a:t>
            </a:r>
            <a:r>
              <a:rPr lang="en-US" sz="2000" dirty="0" err="1">
                <a:solidFill>
                  <a:schemeClr val="bg1"/>
                </a:solidFill>
              </a:rPr>
              <a:t>esempio</a:t>
            </a:r>
            <a:r>
              <a:rPr lang="en-US" sz="2000" dirty="0">
                <a:solidFill>
                  <a:schemeClr val="bg1"/>
                </a:solidFill>
              </a:rPr>
              <a:t>, </a:t>
            </a:r>
            <a:r>
              <a:rPr lang="en-US" sz="2000" dirty="0" err="1">
                <a:solidFill>
                  <a:schemeClr val="bg1"/>
                </a:solidFill>
              </a:rPr>
              <a:t>associazioni</a:t>
            </a:r>
            <a:r>
              <a:rPr lang="en-US" sz="2000" dirty="0">
                <a:solidFill>
                  <a:schemeClr val="bg1"/>
                </a:solidFill>
              </a:rPr>
              <a:t> </a:t>
            </a:r>
            <a:r>
              <a:rPr lang="en-US" sz="2000" dirty="0" err="1">
                <a:solidFill>
                  <a:schemeClr val="bg1"/>
                </a:solidFill>
              </a:rPr>
              <a:t>culturali</a:t>
            </a:r>
            <a:r>
              <a:rPr lang="en-US" sz="2000" dirty="0">
                <a:solidFill>
                  <a:schemeClr val="bg1"/>
                </a:solidFill>
              </a:rPr>
              <a:t>, </a:t>
            </a:r>
            <a:r>
              <a:rPr lang="en-US" sz="2000" dirty="0" err="1">
                <a:solidFill>
                  <a:schemeClr val="bg1"/>
                </a:solidFill>
              </a:rPr>
              <a:t>politiche</a:t>
            </a:r>
            <a:r>
              <a:rPr lang="en-US" sz="2000" dirty="0">
                <a:solidFill>
                  <a:schemeClr val="bg1"/>
                </a:solidFill>
              </a:rPr>
              <a:t> o </a:t>
            </a:r>
            <a:r>
              <a:rPr lang="en-US" sz="2000" dirty="0" err="1">
                <a:solidFill>
                  <a:schemeClr val="bg1"/>
                </a:solidFill>
              </a:rPr>
              <a:t>sindacali</a:t>
            </a:r>
            <a:r>
              <a:rPr lang="en-US" sz="2000" dirty="0">
                <a:solidFill>
                  <a:schemeClr val="bg1"/>
                </a:solidFill>
              </a:rPr>
              <a:t>, </a:t>
            </a:r>
            <a:r>
              <a:rPr lang="en-US" sz="2000" dirty="0" err="1">
                <a:solidFill>
                  <a:schemeClr val="bg1"/>
                </a:solidFill>
              </a:rPr>
              <a:t>associazioni</a:t>
            </a:r>
            <a:r>
              <a:rPr lang="en-US" sz="2000" dirty="0">
                <a:solidFill>
                  <a:schemeClr val="bg1"/>
                </a:solidFill>
              </a:rPr>
              <a:t> di </a:t>
            </a:r>
            <a:r>
              <a:rPr lang="en-US" sz="2000" dirty="0" err="1">
                <a:solidFill>
                  <a:schemeClr val="bg1"/>
                </a:solidFill>
              </a:rPr>
              <a:t>volontariato</a:t>
            </a:r>
            <a:r>
              <a:rPr lang="en-US" sz="2000" dirty="0">
                <a:solidFill>
                  <a:schemeClr val="bg1"/>
                </a:solidFill>
              </a:rPr>
              <a:t>, </a:t>
            </a:r>
            <a:r>
              <a:rPr lang="en-US" sz="2000" dirty="0" err="1">
                <a:solidFill>
                  <a:schemeClr val="bg1"/>
                </a:solidFill>
              </a:rPr>
              <a:t>studi</a:t>
            </a:r>
            <a:r>
              <a:rPr lang="en-US" sz="2000" dirty="0">
                <a:solidFill>
                  <a:schemeClr val="bg1"/>
                </a:solidFill>
              </a:rPr>
              <a:t> </a:t>
            </a:r>
            <a:r>
              <a:rPr lang="en-US" sz="2000" dirty="0" err="1">
                <a:solidFill>
                  <a:schemeClr val="bg1"/>
                </a:solidFill>
              </a:rPr>
              <a:t>professionali</a:t>
            </a:r>
            <a:r>
              <a:rPr lang="en-US" sz="2000" dirty="0">
                <a:solidFill>
                  <a:schemeClr val="bg1"/>
                </a:solidFill>
              </a:rPr>
              <a:t>, </a:t>
            </a:r>
            <a:r>
              <a:rPr lang="en-US" sz="2000" dirty="0" err="1">
                <a:solidFill>
                  <a:schemeClr val="bg1"/>
                </a:solidFill>
              </a:rPr>
              <a:t>ecc</a:t>
            </a:r>
            <a:r>
              <a:rPr lang="en-US" sz="2000" dirty="0">
                <a:solidFill>
                  <a:schemeClr val="bg1"/>
                </a:solidFill>
              </a:rPr>
              <a:t>..), </a:t>
            </a:r>
            <a:r>
              <a:rPr lang="en-US" sz="2000" dirty="0" err="1">
                <a:solidFill>
                  <a:schemeClr val="bg1"/>
                </a:solidFill>
              </a:rPr>
              <a:t>nonché</a:t>
            </a:r>
            <a:endParaRPr lang="it-IT" sz="2000" dirty="0">
              <a:solidFill>
                <a:schemeClr val="bg1"/>
              </a:solidFill>
            </a:endParaRPr>
          </a:p>
          <a:p>
            <a:pPr marL="342900" indent="-342900" algn="just">
              <a:buFontTx/>
              <a:buChar char="-"/>
            </a:pPr>
            <a:r>
              <a:rPr lang="en-US" sz="2000" dirty="0" err="1">
                <a:solidFill>
                  <a:schemeClr val="bg1"/>
                </a:solidFill>
              </a:rPr>
              <a:t>i</a:t>
            </a:r>
            <a:r>
              <a:rPr lang="en-US" sz="2000" dirty="0">
                <a:solidFill>
                  <a:schemeClr val="bg1"/>
                </a:solidFill>
              </a:rPr>
              <a:t> </a:t>
            </a:r>
            <a:r>
              <a:rPr lang="en-US" sz="2000" dirty="0" err="1">
                <a:solidFill>
                  <a:schemeClr val="bg1"/>
                </a:solidFill>
              </a:rPr>
              <a:t>datori</a:t>
            </a:r>
            <a:r>
              <a:rPr lang="en-US" sz="2000" dirty="0">
                <a:solidFill>
                  <a:schemeClr val="bg1"/>
                </a:solidFill>
              </a:rPr>
              <a:t> di </a:t>
            </a:r>
            <a:r>
              <a:rPr lang="en-US" sz="2000" dirty="0" err="1">
                <a:solidFill>
                  <a:schemeClr val="bg1"/>
                </a:solidFill>
              </a:rPr>
              <a:t>lavoro</a:t>
            </a:r>
            <a:r>
              <a:rPr lang="en-US" sz="2000" dirty="0">
                <a:solidFill>
                  <a:schemeClr val="bg1"/>
                </a:solidFill>
              </a:rPr>
              <a:t> del </a:t>
            </a:r>
            <a:r>
              <a:rPr lang="en-US" sz="2000" b="1" dirty="0" err="1">
                <a:solidFill>
                  <a:schemeClr val="bg1"/>
                </a:solidFill>
              </a:rPr>
              <a:t>settore</a:t>
            </a:r>
            <a:r>
              <a:rPr lang="en-US" sz="2000" b="1" dirty="0">
                <a:solidFill>
                  <a:schemeClr val="bg1"/>
                </a:solidFill>
              </a:rPr>
              <a:t> </a:t>
            </a:r>
            <a:r>
              <a:rPr lang="en-US" sz="2000" b="1" dirty="0" err="1">
                <a:solidFill>
                  <a:schemeClr val="bg1"/>
                </a:solidFill>
              </a:rPr>
              <a:t>agricolo</a:t>
            </a:r>
            <a:r>
              <a:rPr lang="en-US" sz="2000" dirty="0">
                <a:solidFill>
                  <a:schemeClr val="bg1"/>
                </a:solidFill>
              </a:rPr>
              <a:t>,</a:t>
            </a:r>
            <a:endParaRPr lang="it-IT" sz="2000" dirty="0">
              <a:solidFill>
                <a:schemeClr val="bg1"/>
              </a:solidFill>
            </a:endParaRPr>
          </a:p>
          <a:p>
            <a:pPr algn="just"/>
            <a:r>
              <a:rPr lang="it-IT" sz="2000" dirty="0">
                <a:solidFill>
                  <a:schemeClr val="bg1"/>
                </a:solidFill>
              </a:rPr>
              <a:t>che assumono disoccupati </a:t>
            </a:r>
            <a:r>
              <a:rPr lang="it-IT" sz="2000" b="1" dirty="0">
                <a:solidFill>
                  <a:schemeClr val="bg1"/>
                </a:solidFill>
              </a:rPr>
              <a:t>senza esservi tenuti </a:t>
            </a:r>
            <a:r>
              <a:rPr lang="it-IT" sz="2000" dirty="0">
                <a:solidFill>
                  <a:schemeClr val="bg1"/>
                </a:solidFill>
              </a:rPr>
              <a:t>(in forza a disposizioni di legge o di altra natura).</a:t>
            </a:r>
          </a:p>
          <a:p>
            <a:pPr algn="just"/>
            <a:r>
              <a:rPr lang="it-IT" sz="2000" dirty="0">
                <a:solidFill>
                  <a:schemeClr val="bg1"/>
                </a:solidFill>
              </a:rPr>
              <a:t> </a:t>
            </a:r>
            <a:endParaRPr lang="it-IT" altLang="it-IT" sz="2000" b="1" dirty="0">
              <a:solidFill>
                <a:schemeClr val="bg1"/>
              </a:solidFill>
            </a:endParaRPr>
          </a:p>
          <a:p>
            <a:pPr algn="just" eaLnBrk="1" hangingPunct="1"/>
            <a:endParaRPr lang="it-IT" altLang="it-IT" sz="2000" b="1" dirty="0">
              <a:solidFill>
                <a:schemeClr val="bg1"/>
              </a:solidFill>
            </a:endParaRPr>
          </a:p>
          <a:p>
            <a:pPr algn="just" eaLnBrk="1" hangingPunct="1">
              <a:buFontTx/>
              <a:buChar char="-"/>
            </a:pPr>
            <a:endParaRPr lang="it-IT" altLang="it-IT" sz="2000" b="1" dirty="0">
              <a:solidFill>
                <a:schemeClr val="bg1"/>
              </a:solidFill>
            </a:endParaRPr>
          </a:p>
          <a:p>
            <a:pPr algn="just" eaLnBrk="1" hangingPunct="1">
              <a:buFontTx/>
              <a:buChar char="-"/>
            </a:pPr>
            <a:endParaRPr lang="it-IT" altLang="it-IT" sz="2000" b="1" dirty="0">
              <a:solidFill>
                <a:schemeClr val="bg1"/>
              </a:solidFill>
            </a:endParaRP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407</a:t>
            </a:fld>
            <a:endParaRPr lang="it-IT" altLang="it-IT" sz="1200">
              <a:solidFill>
                <a:srgbClr val="FFFFFF"/>
              </a:solidFill>
            </a:endParaRPr>
          </a:p>
        </p:txBody>
      </p:sp>
      <p:pic>
        <p:nvPicPr>
          <p:cNvPr id="51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533665311"/>
      </p:ext>
    </p:extLst>
  </p:cSld>
  <p:clrMapOvr>
    <a:masterClrMapping/>
  </p:clrMapOvr>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468313" y="1628775"/>
            <a:ext cx="8296275" cy="4968577"/>
          </a:xfrm>
        </p:spPr>
        <p:txBody>
          <a:bodyPr/>
          <a:lstStyle/>
          <a:p>
            <a:pPr algn="just"/>
            <a:r>
              <a:rPr lang="it-IT" sz="2000" dirty="0">
                <a:solidFill>
                  <a:schemeClr val="bg1"/>
                </a:solidFill>
              </a:rPr>
              <a:t> </a:t>
            </a:r>
          </a:p>
          <a:p>
            <a:r>
              <a:rPr lang="it-IT" sz="2400" b="1" dirty="0">
                <a:solidFill>
                  <a:srgbClr val="0070C0"/>
                </a:solidFill>
              </a:rPr>
              <a:t>Datori di lavoro che possono accedere al beneficio</a:t>
            </a:r>
            <a:endParaRPr lang="it-IT" altLang="it-IT" sz="2400" b="1" dirty="0">
              <a:solidFill>
                <a:srgbClr val="0070C0"/>
              </a:solidFill>
            </a:endParaRPr>
          </a:p>
          <a:p>
            <a:pPr algn="just" eaLnBrk="1" hangingPunct="1"/>
            <a:endParaRPr lang="it-IT" altLang="it-IT" sz="2000" b="1" dirty="0">
              <a:solidFill>
                <a:schemeClr val="bg1"/>
              </a:solidFill>
            </a:endParaRPr>
          </a:p>
          <a:p>
            <a:pPr algn="just"/>
            <a:r>
              <a:rPr lang="it-IT" sz="2000" dirty="0">
                <a:solidFill>
                  <a:schemeClr val="bg1"/>
                </a:solidFill>
              </a:rPr>
              <a:t>Possono inoltre beneficiare dell’incentivo in esame:</a:t>
            </a:r>
          </a:p>
          <a:p>
            <a:pPr marL="342900" indent="-342900" algn="just">
              <a:buFontTx/>
              <a:buChar char="-"/>
            </a:pPr>
            <a:r>
              <a:rPr lang="en-US" sz="2000" dirty="0" err="1">
                <a:solidFill>
                  <a:schemeClr val="bg1"/>
                </a:solidFill>
              </a:rPr>
              <a:t>gli</a:t>
            </a:r>
            <a:r>
              <a:rPr lang="en-US" sz="2000" dirty="0">
                <a:solidFill>
                  <a:schemeClr val="bg1"/>
                </a:solidFill>
              </a:rPr>
              <a:t> </a:t>
            </a:r>
            <a:r>
              <a:rPr lang="en-US" sz="2000" dirty="0" err="1">
                <a:solidFill>
                  <a:schemeClr val="bg1"/>
                </a:solidFill>
              </a:rPr>
              <a:t>enti</a:t>
            </a:r>
            <a:r>
              <a:rPr lang="en-US" sz="2000" dirty="0">
                <a:solidFill>
                  <a:schemeClr val="bg1"/>
                </a:solidFill>
              </a:rPr>
              <a:t> </a:t>
            </a:r>
            <a:r>
              <a:rPr lang="en-US" sz="2000" dirty="0" err="1">
                <a:solidFill>
                  <a:schemeClr val="bg1"/>
                </a:solidFill>
              </a:rPr>
              <a:t>pubblici</a:t>
            </a:r>
            <a:r>
              <a:rPr lang="en-US" sz="2000" dirty="0">
                <a:solidFill>
                  <a:schemeClr val="bg1"/>
                </a:solidFill>
              </a:rPr>
              <a:t> </a:t>
            </a:r>
            <a:r>
              <a:rPr lang="en-US" sz="2000" dirty="0" err="1">
                <a:solidFill>
                  <a:schemeClr val="bg1"/>
                </a:solidFill>
              </a:rPr>
              <a:t>economici</a:t>
            </a:r>
            <a:r>
              <a:rPr lang="en-US" sz="2000" dirty="0">
                <a:solidFill>
                  <a:schemeClr val="bg1"/>
                </a:solidFill>
              </a:rPr>
              <a:t> (EPE);</a:t>
            </a:r>
            <a:endParaRPr lang="it-IT" sz="2000" dirty="0">
              <a:solidFill>
                <a:schemeClr val="bg1"/>
              </a:solidFill>
            </a:endParaRPr>
          </a:p>
          <a:p>
            <a:pPr marL="342900" indent="-342900" algn="just">
              <a:buFontTx/>
              <a:buChar char="-"/>
            </a:pPr>
            <a:r>
              <a:rPr lang="en-US" sz="2000" dirty="0" err="1">
                <a:solidFill>
                  <a:schemeClr val="bg1"/>
                </a:solidFill>
              </a:rPr>
              <a:t>gli</a:t>
            </a:r>
            <a:r>
              <a:rPr lang="en-US" sz="2000" dirty="0">
                <a:solidFill>
                  <a:schemeClr val="bg1"/>
                </a:solidFill>
              </a:rPr>
              <a:t> </a:t>
            </a:r>
            <a:r>
              <a:rPr lang="en-US" sz="2000" dirty="0" err="1">
                <a:solidFill>
                  <a:schemeClr val="bg1"/>
                </a:solidFill>
              </a:rPr>
              <a:t>organismi</a:t>
            </a:r>
            <a:r>
              <a:rPr lang="en-US" sz="2000" dirty="0">
                <a:solidFill>
                  <a:schemeClr val="bg1"/>
                </a:solidFill>
              </a:rPr>
              <a:t> </a:t>
            </a:r>
            <a:r>
              <a:rPr lang="en-US" sz="2000" dirty="0" err="1">
                <a:solidFill>
                  <a:schemeClr val="bg1"/>
                </a:solidFill>
              </a:rPr>
              <a:t>pubblici</a:t>
            </a:r>
            <a:r>
              <a:rPr lang="en-US" sz="2000" dirty="0">
                <a:solidFill>
                  <a:schemeClr val="bg1"/>
                </a:solidFill>
              </a:rPr>
              <a:t> </a:t>
            </a:r>
            <a:r>
              <a:rPr lang="en-US" sz="2000" dirty="0" err="1">
                <a:solidFill>
                  <a:schemeClr val="bg1"/>
                </a:solidFill>
              </a:rPr>
              <a:t>che</a:t>
            </a:r>
            <a:r>
              <a:rPr lang="en-US" sz="2000" dirty="0">
                <a:solidFill>
                  <a:schemeClr val="bg1"/>
                </a:solidFill>
              </a:rPr>
              <a:t> </a:t>
            </a:r>
            <a:r>
              <a:rPr lang="en-US" sz="2000" dirty="0" err="1">
                <a:solidFill>
                  <a:schemeClr val="bg1"/>
                </a:solidFill>
              </a:rPr>
              <a:t>sono</a:t>
            </a:r>
            <a:r>
              <a:rPr lang="en-US" sz="2000" dirty="0">
                <a:solidFill>
                  <a:schemeClr val="bg1"/>
                </a:solidFill>
              </a:rPr>
              <a:t> </a:t>
            </a:r>
            <a:r>
              <a:rPr lang="en-US" sz="2000" dirty="0" err="1">
                <a:solidFill>
                  <a:schemeClr val="bg1"/>
                </a:solidFill>
              </a:rPr>
              <a:t>stati</a:t>
            </a:r>
            <a:r>
              <a:rPr lang="en-US" sz="2000" dirty="0">
                <a:solidFill>
                  <a:schemeClr val="bg1"/>
                </a:solidFill>
              </a:rPr>
              <a:t> </a:t>
            </a:r>
            <a:r>
              <a:rPr lang="en-US" sz="2000" dirty="0" err="1">
                <a:solidFill>
                  <a:schemeClr val="bg1"/>
                </a:solidFill>
              </a:rPr>
              <a:t>interessati</a:t>
            </a:r>
            <a:r>
              <a:rPr lang="en-US" sz="2000" dirty="0">
                <a:solidFill>
                  <a:schemeClr val="bg1"/>
                </a:solidFill>
              </a:rPr>
              <a:t> da </a:t>
            </a:r>
            <a:r>
              <a:rPr lang="en-US" sz="2000" dirty="0" err="1">
                <a:solidFill>
                  <a:schemeClr val="bg1"/>
                </a:solidFill>
              </a:rPr>
              <a:t>processi</a:t>
            </a:r>
            <a:r>
              <a:rPr lang="en-US" sz="2000" dirty="0">
                <a:solidFill>
                  <a:schemeClr val="bg1"/>
                </a:solidFill>
              </a:rPr>
              <a:t> di </a:t>
            </a:r>
            <a:r>
              <a:rPr lang="en-US" sz="2000" dirty="0" err="1">
                <a:solidFill>
                  <a:schemeClr val="bg1"/>
                </a:solidFill>
              </a:rPr>
              <a:t>privatizzazione</a:t>
            </a:r>
            <a:r>
              <a:rPr lang="en-US" sz="2000" dirty="0">
                <a:solidFill>
                  <a:schemeClr val="bg1"/>
                </a:solidFill>
              </a:rPr>
              <a:t> (</a:t>
            </a:r>
            <a:r>
              <a:rPr lang="en-US" sz="2000" dirty="0" err="1">
                <a:solidFill>
                  <a:schemeClr val="bg1"/>
                </a:solidFill>
              </a:rPr>
              <a:t>trasformazione</a:t>
            </a:r>
            <a:r>
              <a:rPr lang="en-US" sz="2000" dirty="0">
                <a:solidFill>
                  <a:schemeClr val="bg1"/>
                </a:solidFill>
              </a:rPr>
              <a:t> in </a:t>
            </a:r>
            <a:r>
              <a:rPr lang="en-US" sz="2000" dirty="0" err="1">
                <a:solidFill>
                  <a:schemeClr val="bg1"/>
                </a:solidFill>
              </a:rPr>
              <a:t>società</a:t>
            </a:r>
            <a:r>
              <a:rPr lang="en-US" sz="2000" dirty="0">
                <a:solidFill>
                  <a:schemeClr val="bg1"/>
                </a:solidFill>
              </a:rPr>
              <a:t> di </a:t>
            </a:r>
            <a:r>
              <a:rPr lang="en-US" sz="2000" dirty="0" err="1">
                <a:solidFill>
                  <a:schemeClr val="bg1"/>
                </a:solidFill>
              </a:rPr>
              <a:t>capitali</a:t>
            </a:r>
            <a:r>
              <a:rPr lang="en-US" sz="2000" dirty="0">
                <a:solidFill>
                  <a:schemeClr val="bg1"/>
                </a:solidFill>
              </a:rPr>
              <a:t>), </a:t>
            </a:r>
            <a:r>
              <a:rPr lang="en-US" sz="2000" dirty="0" err="1">
                <a:solidFill>
                  <a:schemeClr val="bg1"/>
                </a:solidFill>
              </a:rPr>
              <a:t>indipendentemente</a:t>
            </a:r>
            <a:r>
              <a:rPr lang="en-US" sz="2000" dirty="0">
                <a:solidFill>
                  <a:schemeClr val="bg1"/>
                </a:solidFill>
              </a:rPr>
              <a:t> </a:t>
            </a:r>
            <a:r>
              <a:rPr lang="en-US" sz="2000" dirty="0" err="1">
                <a:solidFill>
                  <a:schemeClr val="bg1"/>
                </a:solidFill>
              </a:rPr>
              <a:t>dalla</a:t>
            </a:r>
            <a:r>
              <a:rPr lang="en-US" sz="2000" dirty="0">
                <a:solidFill>
                  <a:schemeClr val="bg1"/>
                </a:solidFill>
              </a:rPr>
              <a:t> </a:t>
            </a:r>
            <a:r>
              <a:rPr lang="en-US" sz="2000" dirty="0" err="1">
                <a:solidFill>
                  <a:schemeClr val="bg1"/>
                </a:solidFill>
              </a:rPr>
              <a:t>proprietà</a:t>
            </a:r>
            <a:r>
              <a:rPr lang="en-US" sz="2000" dirty="0">
                <a:solidFill>
                  <a:schemeClr val="bg1"/>
                </a:solidFill>
              </a:rPr>
              <a:t> </a:t>
            </a:r>
            <a:r>
              <a:rPr lang="en-US" sz="2000" dirty="0" err="1">
                <a:solidFill>
                  <a:schemeClr val="bg1"/>
                </a:solidFill>
              </a:rPr>
              <a:t>pubblica</a:t>
            </a:r>
            <a:r>
              <a:rPr lang="en-US" sz="2000" dirty="0">
                <a:solidFill>
                  <a:schemeClr val="bg1"/>
                </a:solidFill>
              </a:rPr>
              <a:t> o </a:t>
            </a:r>
            <a:r>
              <a:rPr lang="en-US" sz="2000" dirty="0" err="1">
                <a:solidFill>
                  <a:schemeClr val="bg1"/>
                </a:solidFill>
              </a:rPr>
              <a:t>privata</a:t>
            </a:r>
            <a:r>
              <a:rPr lang="en-US" sz="2000" dirty="0">
                <a:solidFill>
                  <a:schemeClr val="bg1"/>
                </a:solidFill>
              </a:rPr>
              <a:t> del </a:t>
            </a:r>
            <a:r>
              <a:rPr lang="en-US" sz="2000" dirty="0" err="1">
                <a:solidFill>
                  <a:schemeClr val="bg1"/>
                </a:solidFill>
              </a:rPr>
              <a:t>capitale</a:t>
            </a:r>
            <a:r>
              <a:rPr lang="en-US" sz="2000" dirty="0">
                <a:solidFill>
                  <a:schemeClr val="bg1"/>
                </a:solidFill>
              </a:rPr>
              <a:t>;</a:t>
            </a:r>
            <a:endParaRPr lang="it-IT" sz="2000" dirty="0">
              <a:solidFill>
                <a:schemeClr val="bg1"/>
              </a:solidFill>
            </a:endParaRPr>
          </a:p>
          <a:p>
            <a:pPr marL="342900" indent="-342900" algn="just">
              <a:buFontTx/>
              <a:buChar char="-"/>
            </a:pPr>
            <a:r>
              <a:rPr lang="en-US" sz="2000" dirty="0" err="1">
                <a:solidFill>
                  <a:schemeClr val="bg1"/>
                </a:solidFill>
              </a:rPr>
              <a:t>i</a:t>
            </a:r>
            <a:r>
              <a:rPr lang="en-US" sz="2000" dirty="0">
                <a:solidFill>
                  <a:schemeClr val="bg1"/>
                </a:solidFill>
              </a:rPr>
              <a:t> </a:t>
            </a:r>
            <a:r>
              <a:rPr lang="en-US" sz="2000" dirty="0" err="1">
                <a:solidFill>
                  <a:schemeClr val="bg1"/>
                </a:solidFill>
              </a:rPr>
              <a:t>consorzi</a:t>
            </a:r>
            <a:r>
              <a:rPr lang="en-US" sz="2000" dirty="0">
                <a:solidFill>
                  <a:schemeClr val="bg1"/>
                </a:solidFill>
              </a:rPr>
              <a:t> di </a:t>
            </a:r>
            <a:r>
              <a:rPr lang="en-US" sz="2000" dirty="0" err="1">
                <a:solidFill>
                  <a:schemeClr val="bg1"/>
                </a:solidFill>
              </a:rPr>
              <a:t>bonifica</a:t>
            </a:r>
            <a:r>
              <a:rPr lang="en-US" sz="2000" dirty="0">
                <a:solidFill>
                  <a:schemeClr val="bg1"/>
                </a:solidFill>
              </a:rPr>
              <a:t> e </a:t>
            </a:r>
            <a:r>
              <a:rPr lang="en-US" sz="2000" dirty="0" err="1">
                <a:solidFill>
                  <a:schemeClr val="bg1"/>
                </a:solidFill>
              </a:rPr>
              <a:t>i</a:t>
            </a:r>
            <a:r>
              <a:rPr lang="en-US" sz="2000" dirty="0">
                <a:solidFill>
                  <a:schemeClr val="bg1"/>
                </a:solidFill>
              </a:rPr>
              <a:t> </a:t>
            </a:r>
            <a:r>
              <a:rPr lang="en-US" sz="2000" dirty="0" err="1">
                <a:solidFill>
                  <a:schemeClr val="bg1"/>
                </a:solidFill>
              </a:rPr>
              <a:t>consorzi</a:t>
            </a:r>
            <a:r>
              <a:rPr lang="en-US" sz="2000" dirty="0">
                <a:solidFill>
                  <a:schemeClr val="bg1"/>
                </a:solidFill>
              </a:rPr>
              <a:t> </a:t>
            </a:r>
            <a:r>
              <a:rPr lang="en-US" sz="2000" dirty="0" err="1">
                <a:solidFill>
                  <a:schemeClr val="bg1"/>
                </a:solidFill>
              </a:rPr>
              <a:t>industriali</a:t>
            </a:r>
            <a:r>
              <a:rPr lang="en-US" sz="2000" dirty="0">
                <a:solidFill>
                  <a:schemeClr val="bg1"/>
                </a:solidFill>
              </a:rPr>
              <a:t>;</a:t>
            </a:r>
            <a:endParaRPr lang="it-IT" sz="2000" dirty="0">
              <a:solidFill>
                <a:schemeClr val="bg1"/>
              </a:solidFill>
            </a:endParaRPr>
          </a:p>
          <a:p>
            <a:pPr marL="342900" indent="-342900" algn="just">
              <a:buFontTx/>
              <a:buChar char="-"/>
            </a:pPr>
            <a:r>
              <a:rPr lang="en-US" sz="2000" dirty="0" err="1">
                <a:solidFill>
                  <a:schemeClr val="bg1"/>
                </a:solidFill>
              </a:rPr>
              <a:t>gli</a:t>
            </a:r>
            <a:r>
              <a:rPr lang="en-US" sz="2000" dirty="0">
                <a:solidFill>
                  <a:schemeClr val="bg1"/>
                </a:solidFill>
              </a:rPr>
              <a:t> </a:t>
            </a:r>
            <a:r>
              <a:rPr lang="en-US" sz="2000" dirty="0" err="1">
                <a:solidFill>
                  <a:schemeClr val="bg1"/>
                </a:solidFill>
              </a:rPr>
              <a:t>enti</a:t>
            </a:r>
            <a:r>
              <a:rPr lang="en-US" sz="2000" dirty="0">
                <a:solidFill>
                  <a:schemeClr val="bg1"/>
                </a:solidFill>
              </a:rPr>
              <a:t> </a:t>
            </a:r>
            <a:r>
              <a:rPr lang="en-US" sz="2000" dirty="0" err="1">
                <a:solidFill>
                  <a:schemeClr val="bg1"/>
                </a:solidFill>
              </a:rPr>
              <a:t>morali</a:t>
            </a:r>
            <a:r>
              <a:rPr lang="en-US" sz="2000" dirty="0">
                <a:solidFill>
                  <a:schemeClr val="bg1"/>
                </a:solidFill>
              </a:rPr>
              <a:t> </a:t>
            </a:r>
            <a:r>
              <a:rPr lang="en-US" sz="2000" dirty="0" err="1">
                <a:solidFill>
                  <a:schemeClr val="bg1"/>
                </a:solidFill>
              </a:rPr>
              <a:t>ed</a:t>
            </a:r>
            <a:r>
              <a:rPr lang="en-US" sz="2000" dirty="0">
                <a:solidFill>
                  <a:schemeClr val="bg1"/>
                </a:solidFill>
              </a:rPr>
              <a:t> </a:t>
            </a:r>
            <a:r>
              <a:rPr lang="en-US" sz="2000" dirty="0" err="1">
                <a:solidFill>
                  <a:schemeClr val="bg1"/>
                </a:solidFill>
              </a:rPr>
              <a:t>ecclesiastici</a:t>
            </a:r>
            <a:r>
              <a:rPr lang="it-IT" sz="2000" dirty="0">
                <a:solidFill>
                  <a:schemeClr val="bg1"/>
                </a:solidFill>
              </a:rPr>
              <a:t> </a:t>
            </a:r>
          </a:p>
          <a:p>
            <a:pPr marL="342900" indent="-342900" algn="just">
              <a:buFontTx/>
              <a:buChar char="-"/>
            </a:pPr>
            <a:endParaRPr lang="it-IT" altLang="it-IT" sz="2000" b="1" dirty="0">
              <a:solidFill>
                <a:schemeClr val="bg1"/>
              </a:solidFill>
            </a:endParaRPr>
          </a:p>
          <a:p>
            <a:pPr algn="just"/>
            <a:r>
              <a:rPr lang="it-IT" sz="2000" dirty="0">
                <a:solidFill>
                  <a:schemeClr val="bg1"/>
                </a:solidFill>
              </a:rPr>
              <a:t>L’esonero contributivo </a:t>
            </a:r>
            <a:r>
              <a:rPr lang="it-IT" sz="2000" b="1" dirty="0">
                <a:solidFill>
                  <a:schemeClr val="bg1"/>
                </a:solidFill>
              </a:rPr>
              <a:t>non si applica </a:t>
            </a:r>
            <a:r>
              <a:rPr lang="it-IT" sz="2000" dirty="0">
                <a:solidFill>
                  <a:schemeClr val="bg1"/>
                </a:solidFill>
              </a:rPr>
              <a:t>nei confronti della </a:t>
            </a:r>
            <a:r>
              <a:rPr lang="it-IT" sz="2000" b="1" dirty="0">
                <a:solidFill>
                  <a:schemeClr val="bg1"/>
                </a:solidFill>
              </a:rPr>
              <a:t>Pubblica Amministrazione</a:t>
            </a:r>
            <a:r>
              <a:rPr lang="it-IT" sz="2000" dirty="0">
                <a:solidFill>
                  <a:schemeClr val="bg1"/>
                </a:solidFill>
              </a:rPr>
              <a:t> </a:t>
            </a:r>
            <a:endParaRPr lang="it-IT" altLang="it-IT" sz="2000" b="1" dirty="0">
              <a:solidFill>
                <a:schemeClr val="bg1"/>
              </a:solidFill>
            </a:endParaRPr>
          </a:p>
          <a:p>
            <a:pPr algn="just" eaLnBrk="1" hangingPunct="1"/>
            <a:endParaRPr lang="it-IT" altLang="it-IT" sz="2000" b="1" dirty="0">
              <a:solidFill>
                <a:schemeClr val="bg1"/>
              </a:solidFill>
            </a:endParaRPr>
          </a:p>
          <a:p>
            <a:pPr algn="just" eaLnBrk="1" hangingPunct="1">
              <a:buFontTx/>
              <a:buChar char="-"/>
            </a:pPr>
            <a:endParaRPr lang="it-IT" altLang="it-IT" sz="2000" b="1" dirty="0">
              <a:solidFill>
                <a:schemeClr val="bg1"/>
              </a:solidFill>
            </a:endParaRPr>
          </a:p>
          <a:p>
            <a:pPr algn="just" eaLnBrk="1" hangingPunct="1">
              <a:buFontTx/>
              <a:buChar char="-"/>
            </a:pPr>
            <a:endParaRPr lang="it-IT" altLang="it-IT" sz="2000" b="1" dirty="0">
              <a:solidFill>
                <a:schemeClr val="bg1"/>
              </a:solidFill>
            </a:endParaRP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408</a:t>
            </a:fld>
            <a:endParaRPr lang="it-IT" altLang="it-IT" sz="1200">
              <a:solidFill>
                <a:srgbClr val="FFFFFF"/>
              </a:solidFill>
            </a:endParaRPr>
          </a:p>
        </p:txBody>
      </p:sp>
      <p:pic>
        <p:nvPicPr>
          <p:cNvPr id="5125"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2015430381"/>
      </p:ext>
    </p:extLst>
  </p:cSld>
  <p:clrMapOvr>
    <a:masterClrMapping/>
  </p:clrMapOvr>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468313" y="1628775"/>
            <a:ext cx="8296275" cy="4968577"/>
          </a:xfrm>
        </p:spPr>
        <p:txBody>
          <a:bodyPr/>
          <a:lstStyle/>
          <a:p>
            <a:pPr algn="just"/>
            <a:r>
              <a:rPr lang="it-IT" sz="2000" dirty="0">
                <a:solidFill>
                  <a:schemeClr val="bg1"/>
                </a:solidFill>
              </a:rPr>
              <a:t> </a:t>
            </a:r>
          </a:p>
          <a:p>
            <a:r>
              <a:rPr lang="it-IT" sz="2400" b="1" dirty="0">
                <a:solidFill>
                  <a:schemeClr val="bg1"/>
                </a:solidFill>
              </a:rPr>
              <a:t>Lavoratori per i quali spetta l’incentivo</a:t>
            </a:r>
            <a:endParaRPr lang="it-IT" altLang="it-IT" sz="2400" b="1" dirty="0">
              <a:solidFill>
                <a:schemeClr val="bg1"/>
              </a:solidFill>
            </a:endParaRPr>
          </a:p>
          <a:p>
            <a:pPr algn="just" eaLnBrk="1" hangingPunct="1"/>
            <a:endParaRPr lang="it-IT" altLang="it-IT" sz="2000" b="1" dirty="0">
              <a:solidFill>
                <a:schemeClr val="bg1"/>
              </a:solidFill>
            </a:endParaRPr>
          </a:p>
          <a:p>
            <a:pPr algn="just"/>
            <a:r>
              <a:rPr lang="it-IT" sz="2000" dirty="0">
                <a:solidFill>
                  <a:schemeClr val="bg1"/>
                </a:solidFill>
              </a:rPr>
              <a:t>L’incentivo in parola spetta, a favore del datore di lavoro, per le assunzioni di </a:t>
            </a:r>
            <a:r>
              <a:rPr lang="it-IT" sz="2000" b="1" dirty="0">
                <a:solidFill>
                  <a:schemeClr val="bg1"/>
                </a:solidFill>
              </a:rPr>
              <a:t>persone disoccupate</a:t>
            </a:r>
            <a:r>
              <a:rPr lang="it-IT" sz="2000" dirty="0">
                <a:solidFill>
                  <a:schemeClr val="bg1"/>
                </a:solidFill>
              </a:rPr>
              <a:t> intendendo per tali:</a:t>
            </a:r>
          </a:p>
          <a:p>
            <a:pPr marL="342900" indent="-342900" algn="just">
              <a:buFontTx/>
              <a:buChar char="-"/>
            </a:pPr>
            <a:r>
              <a:rPr lang="it-IT" sz="2000" dirty="0">
                <a:solidFill>
                  <a:schemeClr val="bg1"/>
                </a:solidFill>
              </a:rPr>
              <a:t>ai sensi dell’</a:t>
            </a:r>
            <a:r>
              <a:rPr lang="it-IT" sz="2000" b="1" dirty="0">
                <a:solidFill>
                  <a:schemeClr val="bg1"/>
                </a:solidFill>
              </a:rPr>
              <a:t>art. 19 </a:t>
            </a:r>
            <a:r>
              <a:rPr lang="it-IT" sz="2000" dirty="0">
                <a:solidFill>
                  <a:schemeClr val="bg1"/>
                </a:solidFill>
              </a:rPr>
              <a:t>del </a:t>
            </a:r>
            <a:r>
              <a:rPr lang="it-IT" sz="2000" b="1" dirty="0" err="1">
                <a:solidFill>
                  <a:schemeClr val="bg1"/>
                </a:solidFill>
              </a:rPr>
              <a:t>D.Lgs</a:t>
            </a:r>
            <a:r>
              <a:rPr lang="it-IT" sz="2000" b="1" dirty="0">
                <a:solidFill>
                  <a:schemeClr val="bg1"/>
                </a:solidFill>
              </a:rPr>
              <a:t> n. 150/2015</a:t>
            </a:r>
            <a:r>
              <a:rPr lang="it-IT" sz="2000" dirty="0">
                <a:solidFill>
                  <a:schemeClr val="bg1"/>
                </a:solidFill>
              </a:rPr>
              <a:t>, i soggetti privi di impiego che dichiarano, in forma telematica, al sistema informativo unitario delle politiche del lavoro, la propria immediata disponibilità allo svolgimento di attività lavorativa e alla partecipazione alle misure di politica attiva del lavoro concordate con il Centro per l’impiego, nonché</a:t>
            </a:r>
          </a:p>
          <a:p>
            <a:pPr marL="342900" indent="-342900" algn="just">
              <a:buFontTx/>
              <a:buChar char="-"/>
            </a:pPr>
            <a:r>
              <a:rPr lang="it-IT" sz="2000" dirty="0">
                <a:solidFill>
                  <a:schemeClr val="bg1"/>
                </a:solidFill>
              </a:rPr>
              <a:t>ai sensi dell’</a:t>
            </a:r>
            <a:r>
              <a:rPr lang="it-IT" sz="2000" b="1" dirty="0">
                <a:solidFill>
                  <a:schemeClr val="bg1"/>
                </a:solidFill>
              </a:rPr>
              <a:t>art. 4, comma 15-quater </a:t>
            </a:r>
            <a:r>
              <a:rPr lang="it-IT" sz="2000" dirty="0">
                <a:solidFill>
                  <a:schemeClr val="bg1"/>
                </a:solidFill>
              </a:rPr>
              <a:t>del </a:t>
            </a:r>
            <a:r>
              <a:rPr lang="it-IT" sz="2000" b="1" dirty="0">
                <a:solidFill>
                  <a:schemeClr val="bg1"/>
                </a:solidFill>
              </a:rPr>
              <a:t>DL n. 4/2019</a:t>
            </a:r>
            <a:r>
              <a:rPr lang="it-IT" sz="2000" dirty="0">
                <a:solidFill>
                  <a:schemeClr val="bg1"/>
                </a:solidFill>
              </a:rPr>
              <a:t>, i lavoratori il cui reddito da lavoro dipendente o autonomo corrisponde a un’imposta lorda pari o inferiore alle detrazioni spettanti ai sensi dell’art. 13 del TUIR.</a:t>
            </a:r>
          </a:p>
          <a:p>
            <a:pPr algn="just" eaLnBrk="1" hangingPunct="1">
              <a:buFontTx/>
              <a:buChar char="-"/>
            </a:pPr>
            <a:endParaRPr lang="it-IT" altLang="it-IT" sz="2000" b="1" dirty="0">
              <a:solidFill>
                <a:schemeClr val="bg1"/>
              </a:solidFill>
            </a:endParaRPr>
          </a:p>
          <a:p>
            <a:pPr algn="just" eaLnBrk="1" hangingPunct="1">
              <a:buFontTx/>
              <a:buChar char="-"/>
            </a:pPr>
            <a:endParaRPr lang="it-IT" altLang="it-IT" sz="2000" b="1" dirty="0">
              <a:solidFill>
                <a:schemeClr val="bg1"/>
              </a:solidFill>
            </a:endParaRP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409</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706748397"/>
      </p:ext>
    </p:extLst>
  </p:cSld>
  <p:clrMapOvr>
    <a:masterClrMapping/>
  </p:clrMapOvr>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468313" y="1628775"/>
            <a:ext cx="8296275" cy="4968577"/>
          </a:xfrm>
        </p:spPr>
        <p:txBody>
          <a:bodyPr/>
          <a:lstStyle/>
          <a:p>
            <a:pPr algn="just"/>
            <a:r>
              <a:rPr lang="it-IT" sz="2000" dirty="0">
                <a:solidFill>
                  <a:schemeClr val="bg1"/>
                </a:solidFill>
              </a:rPr>
              <a:t> </a:t>
            </a:r>
          </a:p>
          <a:p>
            <a:r>
              <a:rPr lang="it-IT" sz="2400" b="1" dirty="0">
                <a:solidFill>
                  <a:srgbClr val="0070C0"/>
                </a:solidFill>
              </a:rPr>
              <a:t>Lavoratori per i quali spetta l’incentivo</a:t>
            </a:r>
            <a:endParaRPr lang="it-IT" altLang="it-IT" sz="2400" b="1" dirty="0">
              <a:solidFill>
                <a:srgbClr val="0070C0"/>
              </a:solidFill>
            </a:endParaRPr>
          </a:p>
          <a:p>
            <a:pPr algn="just" eaLnBrk="1" hangingPunct="1"/>
            <a:endParaRPr lang="it-IT" altLang="it-IT" sz="2000" b="1" dirty="0">
              <a:solidFill>
                <a:schemeClr val="bg1"/>
              </a:solidFill>
            </a:endParaRPr>
          </a:p>
          <a:p>
            <a:pPr algn="just"/>
            <a:r>
              <a:rPr lang="it-IT" sz="2000" dirty="0">
                <a:solidFill>
                  <a:schemeClr val="bg1"/>
                </a:solidFill>
              </a:rPr>
              <a:t>Fermo restando quanto sopra, se all’atto dell’assunzione il lavoratore ha:</a:t>
            </a:r>
          </a:p>
          <a:p>
            <a:pPr marL="342900" indent="-342900" algn="just">
              <a:buFontTx/>
              <a:buChar char="-"/>
            </a:pPr>
            <a:r>
              <a:rPr lang="it-IT" sz="2000" dirty="0">
                <a:solidFill>
                  <a:schemeClr val="bg1"/>
                </a:solidFill>
              </a:rPr>
              <a:t>un’</a:t>
            </a:r>
            <a:r>
              <a:rPr lang="it-IT" sz="2000" b="1" dirty="0">
                <a:solidFill>
                  <a:schemeClr val="bg1"/>
                </a:solidFill>
              </a:rPr>
              <a:t>età compresa tra 16 e 34 anni </a:t>
            </a:r>
            <a:r>
              <a:rPr lang="it-IT" sz="2000" dirty="0">
                <a:solidFill>
                  <a:schemeClr val="bg1"/>
                </a:solidFill>
              </a:rPr>
              <a:t>(intesi come 34 anni e 364 giorni), per accedere al beneficio  è sufficiente che risulti </a:t>
            </a:r>
            <a:r>
              <a:rPr lang="it-IT" sz="2000" b="1" dirty="0">
                <a:solidFill>
                  <a:schemeClr val="bg1"/>
                </a:solidFill>
              </a:rPr>
              <a:t>disoccupato</a:t>
            </a:r>
            <a:r>
              <a:rPr lang="it-IT" sz="2000" dirty="0">
                <a:solidFill>
                  <a:schemeClr val="bg1"/>
                </a:solidFill>
              </a:rPr>
              <a:t>, salve le precisazioni in materia di aiuti di Stato;</a:t>
            </a:r>
          </a:p>
          <a:p>
            <a:pPr marL="342900" indent="-342900" algn="just">
              <a:buFontTx/>
              <a:buChar char="-"/>
            </a:pPr>
            <a:r>
              <a:rPr lang="it-IT" sz="2000" b="1" dirty="0">
                <a:solidFill>
                  <a:schemeClr val="bg1"/>
                </a:solidFill>
              </a:rPr>
              <a:t>già compiuto 35 anni </a:t>
            </a:r>
            <a:r>
              <a:rPr lang="it-IT" sz="2000" dirty="0">
                <a:solidFill>
                  <a:schemeClr val="bg1"/>
                </a:solidFill>
              </a:rPr>
              <a:t>di età, per accedere all’incentivo è necessario che, oltre ad essere </a:t>
            </a:r>
            <a:r>
              <a:rPr lang="it-IT" sz="2000" b="1" dirty="0">
                <a:solidFill>
                  <a:schemeClr val="bg1"/>
                </a:solidFill>
              </a:rPr>
              <a:t>disoccupato </a:t>
            </a:r>
            <a:r>
              <a:rPr lang="it-IT" sz="2000" dirty="0">
                <a:solidFill>
                  <a:schemeClr val="bg1"/>
                </a:solidFill>
              </a:rPr>
              <a:t>e ferme restando le precisazioni in materia di aiuti di Stato, risulti </a:t>
            </a:r>
            <a:r>
              <a:rPr lang="it-IT" sz="2000" b="1" dirty="0">
                <a:solidFill>
                  <a:schemeClr val="bg1"/>
                </a:solidFill>
              </a:rPr>
              <a:t>privo di impiego regolarmente retribuito da almeno sei mesi </a:t>
            </a:r>
            <a:r>
              <a:rPr lang="it-IT" sz="2000" dirty="0">
                <a:solidFill>
                  <a:schemeClr val="bg1"/>
                </a:solidFill>
              </a:rPr>
              <a:t>(ex DM 17 ottobre 2017, del Ministero del Lavoro).</a:t>
            </a:r>
          </a:p>
          <a:p>
            <a:pPr algn="just"/>
            <a:r>
              <a:rPr lang="it-IT" sz="2000" dirty="0">
                <a:solidFill>
                  <a:schemeClr val="bg1"/>
                </a:solidFill>
              </a:rPr>
              <a:t> </a:t>
            </a:r>
          </a:p>
          <a:p>
            <a:pPr algn="just"/>
            <a:r>
              <a:rPr lang="it-IT" sz="2000" dirty="0">
                <a:solidFill>
                  <a:schemeClr val="bg1"/>
                </a:solidFill>
              </a:rPr>
              <a:t> </a:t>
            </a:r>
            <a:endParaRPr lang="it-IT" altLang="it-IT" sz="2000" b="1" dirty="0">
              <a:solidFill>
                <a:schemeClr val="bg1"/>
              </a:solidFill>
            </a:endParaRP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410</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990867149"/>
      </p:ext>
    </p:extLst>
  </p:cSld>
  <p:clrMapOvr>
    <a:masterClrMapping/>
  </p:clrMapOvr>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461327" y="1695711"/>
            <a:ext cx="8296275" cy="4968577"/>
          </a:xfrm>
        </p:spPr>
        <p:txBody>
          <a:bodyPr/>
          <a:lstStyle/>
          <a:p>
            <a:pPr algn="just"/>
            <a:r>
              <a:rPr lang="it-IT" sz="2000" dirty="0">
                <a:solidFill>
                  <a:schemeClr val="bg1"/>
                </a:solidFill>
              </a:rPr>
              <a:t> </a:t>
            </a:r>
          </a:p>
          <a:p>
            <a:r>
              <a:rPr lang="it-IT" sz="2400" b="1" dirty="0">
                <a:solidFill>
                  <a:srgbClr val="0070C0"/>
                </a:solidFill>
              </a:rPr>
              <a:t>Lavoratori per i quali spetta l’incentivo</a:t>
            </a:r>
            <a:endParaRPr lang="it-IT" altLang="it-IT" sz="2400" b="1" dirty="0">
              <a:solidFill>
                <a:srgbClr val="0070C0"/>
              </a:solidFill>
            </a:endParaRPr>
          </a:p>
          <a:p>
            <a:pPr algn="just" eaLnBrk="1" hangingPunct="1"/>
            <a:endParaRPr lang="it-IT" altLang="it-IT" sz="2000" b="1" dirty="0">
              <a:solidFill>
                <a:schemeClr val="bg1"/>
              </a:solidFill>
            </a:endParaRPr>
          </a:p>
          <a:p>
            <a:pPr algn="just"/>
            <a:endParaRPr lang="it-IT" sz="2000" dirty="0">
              <a:solidFill>
                <a:schemeClr val="bg1"/>
              </a:solidFill>
            </a:endParaRPr>
          </a:p>
          <a:p>
            <a:pPr algn="just"/>
            <a:endParaRPr lang="it-IT" sz="2000" dirty="0">
              <a:solidFill>
                <a:schemeClr val="bg1"/>
              </a:solidFill>
            </a:endParaRPr>
          </a:p>
          <a:p>
            <a:pPr algn="just"/>
            <a:endParaRPr lang="it-IT" sz="2000" dirty="0">
              <a:solidFill>
                <a:schemeClr val="bg1"/>
              </a:solidFill>
            </a:endParaRPr>
          </a:p>
          <a:p>
            <a:pPr algn="just"/>
            <a:r>
              <a:rPr lang="it-IT" sz="2000" dirty="0">
                <a:solidFill>
                  <a:schemeClr val="bg1"/>
                </a:solidFill>
              </a:rPr>
              <a:t>Quest’ultima condizione è soddisfatta qualora il lavoratore, nei sei mesi precedenti l’assunzione agevolata, non abbia prestato attività lavorativa riconducibile ad un rapporto di lavoro subordinato della durata di almeno sei mesi, ovvero non abbia svolto attività di lavoro autonomo o parasubordinato dalla quale sia derivato un reddito inferiore al reddito annuale minimo personale escluso da imposizione.  </a:t>
            </a:r>
          </a:p>
          <a:p>
            <a:pPr algn="just" eaLnBrk="1" hangingPunct="1">
              <a:buFontTx/>
              <a:buChar char="-"/>
            </a:pPr>
            <a:endParaRPr lang="it-IT" altLang="it-IT" sz="2000" b="1" dirty="0">
              <a:solidFill>
                <a:schemeClr val="bg1"/>
              </a:solidFill>
            </a:endParaRPr>
          </a:p>
          <a:p>
            <a:pPr algn="just" eaLnBrk="1" hangingPunct="1">
              <a:buFontTx/>
              <a:buChar char="-"/>
            </a:pPr>
            <a:endParaRPr lang="it-IT" altLang="it-IT" sz="2000" b="1" dirty="0">
              <a:solidFill>
                <a:schemeClr val="bg1"/>
              </a:solidFill>
            </a:endParaRP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411</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
        <p:nvSpPr>
          <p:cNvPr id="2" name="Freccia giù 1"/>
          <p:cNvSpPr/>
          <p:nvPr/>
        </p:nvSpPr>
        <p:spPr>
          <a:xfrm>
            <a:off x="4367148" y="2780928"/>
            <a:ext cx="484632"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578180092"/>
      </p:ext>
    </p:extLst>
  </p:cSld>
  <p:clrMapOvr>
    <a:masterClrMapping/>
  </p:clrMapOvr>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461327" y="1695711"/>
            <a:ext cx="8296275" cy="4968577"/>
          </a:xfrm>
        </p:spPr>
        <p:txBody>
          <a:bodyPr/>
          <a:lstStyle/>
          <a:p>
            <a:pPr algn="just"/>
            <a:r>
              <a:rPr lang="it-IT" sz="2000" dirty="0">
                <a:solidFill>
                  <a:schemeClr val="bg1"/>
                </a:solidFill>
              </a:rPr>
              <a:t> </a:t>
            </a:r>
          </a:p>
          <a:p>
            <a:r>
              <a:rPr lang="it-IT" sz="2400" b="1" dirty="0">
                <a:solidFill>
                  <a:srgbClr val="0070C0"/>
                </a:solidFill>
              </a:rPr>
              <a:t>Lavoratori per i quali spetta l’incentivo</a:t>
            </a:r>
            <a:endParaRPr lang="it-IT" altLang="it-IT" sz="2400" b="1" dirty="0">
              <a:solidFill>
                <a:srgbClr val="0070C0"/>
              </a:solidFill>
            </a:endParaRPr>
          </a:p>
          <a:p>
            <a:pPr algn="just" eaLnBrk="1" hangingPunct="1"/>
            <a:endParaRPr lang="it-IT" altLang="it-IT" sz="2000" b="1" dirty="0">
              <a:solidFill>
                <a:schemeClr val="bg1"/>
              </a:solidFill>
            </a:endParaRPr>
          </a:p>
          <a:p>
            <a:pPr algn="just"/>
            <a:r>
              <a:rPr lang="it-IT" sz="2000" dirty="0">
                <a:solidFill>
                  <a:schemeClr val="bg1"/>
                </a:solidFill>
              </a:rPr>
              <a:t>Per accedere all’incentivo </a:t>
            </a:r>
            <a:r>
              <a:rPr lang="it-IT" sz="2000" b="1" dirty="0">
                <a:solidFill>
                  <a:schemeClr val="bg1"/>
                </a:solidFill>
              </a:rPr>
              <a:t>è inoltre necessario </a:t>
            </a:r>
            <a:r>
              <a:rPr lang="it-IT" sz="2000" dirty="0">
                <a:solidFill>
                  <a:schemeClr val="bg1"/>
                </a:solidFill>
              </a:rPr>
              <a:t>che il lavoratore, nei sei mesi precedenti l’assunzione, non abbia avuto un rapporto di lavoro subordinato con lo stesso datore di lavoro che lo assume (o con una società ad esso collegata/controllata), </a:t>
            </a:r>
            <a:r>
              <a:rPr lang="it-IT" sz="2000" b="1" dirty="0">
                <a:solidFill>
                  <a:schemeClr val="bg1"/>
                </a:solidFill>
              </a:rPr>
              <a:t>salvo nel caso in cui</a:t>
            </a:r>
            <a:r>
              <a:rPr lang="it-IT" sz="2000" dirty="0">
                <a:solidFill>
                  <a:schemeClr val="bg1"/>
                </a:solidFill>
              </a:rPr>
              <a:t> si fruisca dell’incentivo nell’ipotesi di trasformazione a tempo indeterminato di un rapporto a termine.</a:t>
            </a:r>
          </a:p>
          <a:p>
            <a:pPr algn="just" eaLnBrk="1" hangingPunct="1">
              <a:buFontTx/>
              <a:buChar char="-"/>
            </a:pPr>
            <a:endParaRPr lang="it-IT" altLang="it-IT" sz="2000" b="1" dirty="0">
              <a:solidFill>
                <a:schemeClr val="bg1"/>
              </a:solidFill>
            </a:endParaRPr>
          </a:p>
          <a:p>
            <a:pPr algn="just" eaLnBrk="1" hangingPunct="1">
              <a:buFontTx/>
              <a:buChar char="-"/>
            </a:pPr>
            <a:endParaRPr lang="it-IT" altLang="it-IT" sz="2000" b="1" dirty="0">
              <a:solidFill>
                <a:schemeClr val="bg1"/>
              </a:solidFill>
            </a:endParaRP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412</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2008192559"/>
      </p:ext>
    </p:extLst>
  </p:cSld>
  <p:clrMapOvr>
    <a:masterClrMapping/>
  </p:clrMapOvr>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461327" y="1695711"/>
            <a:ext cx="8296275" cy="4968577"/>
          </a:xfrm>
        </p:spPr>
        <p:txBody>
          <a:bodyPr/>
          <a:lstStyle/>
          <a:p>
            <a:pPr algn="just"/>
            <a:r>
              <a:rPr lang="it-IT" sz="2000" dirty="0">
                <a:solidFill>
                  <a:schemeClr val="bg1"/>
                </a:solidFill>
              </a:rPr>
              <a:t> </a:t>
            </a:r>
          </a:p>
          <a:p>
            <a:r>
              <a:rPr lang="it-IT" sz="2400" b="1" dirty="0">
                <a:solidFill>
                  <a:schemeClr val="bg1"/>
                </a:solidFill>
              </a:rPr>
              <a:t>Ambito territoriale di ammissione all’incentivo</a:t>
            </a:r>
            <a:endParaRPr lang="it-IT" altLang="it-IT" sz="2400" b="1" dirty="0">
              <a:solidFill>
                <a:schemeClr val="bg1"/>
              </a:solidFill>
            </a:endParaRPr>
          </a:p>
          <a:p>
            <a:pPr algn="just" eaLnBrk="1" hangingPunct="1"/>
            <a:endParaRPr lang="it-IT" altLang="it-IT" sz="2000" b="1" dirty="0">
              <a:solidFill>
                <a:schemeClr val="bg1"/>
              </a:solidFill>
            </a:endParaRPr>
          </a:p>
          <a:p>
            <a:pPr algn="just" eaLnBrk="1" hangingPunct="1"/>
            <a:r>
              <a:rPr lang="it-IT" altLang="it-IT" sz="2000" b="1" dirty="0">
                <a:solidFill>
                  <a:schemeClr val="bg1"/>
                </a:solidFill>
              </a:rPr>
              <a:t>L’esonero contributivo spetta </a:t>
            </a:r>
            <a:r>
              <a:rPr lang="it-IT" altLang="it-IT" sz="2000" u="sng" dirty="0">
                <a:solidFill>
                  <a:schemeClr val="bg1"/>
                </a:solidFill>
              </a:rPr>
              <a:t>a condizione </a:t>
            </a:r>
            <a:r>
              <a:rPr lang="it-IT" altLang="it-IT" sz="2000" dirty="0">
                <a:solidFill>
                  <a:schemeClr val="bg1"/>
                </a:solidFill>
              </a:rPr>
              <a:t>che la prestazione lavorativa si svolga in una:</a:t>
            </a:r>
          </a:p>
          <a:p>
            <a:pPr algn="just" eaLnBrk="1" hangingPunct="1"/>
            <a:endParaRPr lang="it-IT" altLang="it-IT" sz="2000" b="1" dirty="0">
              <a:solidFill>
                <a:schemeClr val="bg1"/>
              </a:solidFill>
            </a:endParaRPr>
          </a:p>
          <a:p>
            <a:pPr marL="342900" indent="-342900" algn="just">
              <a:buFontTx/>
              <a:buChar char="-"/>
            </a:pPr>
            <a:r>
              <a:rPr lang="it-IT" sz="2000" dirty="0">
                <a:solidFill>
                  <a:schemeClr val="bg1"/>
                </a:solidFill>
              </a:rPr>
              <a:t>Regione “</a:t>
            </a:r>
            <a:r>
              <a:rPr lang="it-IT" sz="2000" b="1" dirty="0">
                <a:solidFill>
                  <a:schemeClr val="bg1"/>
                </a:solidFill>
              </a:rPr>
              <a:t>meno sviluppata</a:t>
            </a:r>
            <a:r>
              <a:rPr lang="it-IT" sz="2000" dirty="0">
                <a:solidFill>
                  <a:schemeClr val="bg1"/>
                </a:solidFill>
              </a:rPr>
              <a:t>” (</a:t>
            </a:r>
            <a:r>
              <a:rPr lang="it-IT" sz="2000" b="1" dirty="0">
                <a:solidFill>
                  <a:schemeClr val="bg1"/>
                </a:solidFill>
              </a:rPr>
              <a:t>Basilicata</a:t>
            </a:r>
            <a:r>
              <a:rPr lang="it-IT" sz="2000" dirty="0">
                <a:solidFill>
                  <a:schemeClr val="bg1"/>
                </a:solidFill>
              </a:rPr>
              <a:t>, </a:t>
            </a:r>
            <a:r>
              <a:rPr lang="it-IT" sz="2000" b="1" dirty="0">
                <a:solidFill>
                  <a:schemeClr val="bg1"/>
                </a:solidFill>
              </a:rPr>
              <a:t>Calabria</a:t>
            </a:r>
            <a:r>
              <a:rPr lang="it-IT" sz="2000" dirty="0">
                <a:solidFill>
                  <a:schemeClr val="bg1"/>
                </a:solidFill>
              </a:rPr>
              <a:t>, </a:t>
            </a:r>
            <a:r>
              <a:rPr lang="it-IT" sz="2000" b="1" dirty="0">
                <a:solidFill>
                  <a:schemeClr val="bg1"/>
                </a:solidFill>
              </a:rPr>
              <a:t>Campania</a:t>
            </a:r>
            <a:r>
              <a:rPr lang="it-IT" sz="2000" dirty="0">
                <a:solidFill>
                  <a:schemeClr val="bg1"/>
                </a:solidFill>
              </a:rPr>
              <a:t>, </a:t>
            </a:r>
            <a:r>
              <a:rPr lang="it-IT" sz="2000" b="1" dirty="0">
                <a:solidFill>
                  <a:schemeClr val="bg1"/>
                </a:solidFill>
              </a:rPr>
              <a:t>Puglia </a:t>
            </a:r>
            <a:r>
              <a:rPr lang="it-IT" sz="2000" dirty="0">
                <a:solidFill>
                  <a:schemeClr val="bg1"/>
                </a:solidFill>
              </a:rPr>
              <a:t>e </a:t>
            </a:r>
            <a:r>
              <a:rPr lang="it-IT" sz="2000" b="1" dirty="0">
                <a:solidFill>
                  <a:schemeClr val="bg1"/>
                </a:solidFill>
              </a:rPr>
              <a:t>Sicilia</a:t>
            </a:r>
            <a:r>
              <a:rPr lang="it-IT" sz="2000" dirty="0">
                <a:solidFill>
                  <a:schemeClr val="bg1"/>
                </a:solidFill>
              </a:rPr>
              <a:t>) oppure</a:t>
            </a:r>
          </a:p>
          <a:p>
            <a:pPr marL="342900" indent="-342900" algn="just">
              <a:buFontTx/>
              <a:buChar char="-"/>
            </a:pPr>
            <a:r>
              <a:rPr lang="it-IT" sz="2000" dirty="0">
                <a:solidFill>
                  <a:schemeClr val="bg1"/>
                </a:solidFill>
              </a:rPr>
              <a:t>Regione “</a:t>
            </a:r>
            <a:r>
              <a:rPr lang="it-IT" sz="2000" b="1" dirty="0">
                <a:solidFill>
                  <a:schemeClr val="bg1"/>
                </a:solidFill>
              </a:rPr>
              <a:t>in transizione</a:t>
            </a:r>
            <a:r>
              <a:rPr lang="it-IT" sz="2000" dirty="0">
                <a:solidFill>
                  <a:schemeClr val="bg1"/>
                </a:solidFill>
              </a:rPr>
              <a:t>” (</a:t>
            </a:r>
            <a:r>
              <a:rPr lang="it-IT" sz="2000" b="1" dirty="0">
                <a:solidFill>
                  <a:schemeClr val="bg1"/>
                </a:solidFill>
              </a:rPr>
              <a:t>Abruzzo</a:t>
            </a:r>
            <a:r>
              <a:rPr lang="it-IT" sz="2000" dirty="0">
                <a:solidFill>
                  <a:schemeClr val="bg1"/>
                </a:solidFill>
              </a:rPr>
              <a:t>, </a:t>
            </a:r>
            <a:r>
              <a:rPr lang="it-IT" sz="2000" b="1" dirty="0">
                <a:solidFill>
                  <a:schemeClr val="bg1"/>
                </a:solidFill>
              </a:rPr>
              <a:t>Molise </a:t>
            </a:r>
            <a:r>
              <a:rPr lang="it-IT" sz="2000" dirty="0">
                <a:solidFill>
                  <a:schemeClr val="bg1"/>
                </a:solidFill>
              </a:rPr>
              <a:t>e </a:t>
            </a:r>
            <a:r>
              <a:rPr lang="it-IT" sz="2000" b="1" dirty="0">
                <a:solidFill>
                  <a:schemeClr val="bg1"/>
                </a:solidFill>
              </a:rPr>
              <a:t>Sardegna</a:t>
            </a:r>
            <a:r>
              <a:rPr lang="it-IT" sz="2000" dirty="0">
                <a:solidFill>
                  <a:schemeClr val="bg1"/>
                </a:solidFill>
              </a:rPr>
              <a:t>),</a:t>
            </a:r>
          </a:p>
          <a:p>
            <a:pPr marL="342900" indent="-342900" algn="just">
              <a:buFontTx/>
              <a:buChar char="-"/>
            </a:pPr>
            <a:endParaRPr lang="it-IT" sz="2000" dirty="0">
              <a:solidFill>
                <a:schemeClr val="bg1"/>
              </a:solidFill>
            </a:endParaRPr>
          </a:p>
          <a:p>
            <a:pPr algn="just"/>
            <a:r>
              <a:rPr lang="it-IT" sz="2000" dirty="0">
                <a:solidFill>
                  <a:schemeClr val="bg1"/>
                </a:solidFill>
              </a:rPr>
              <a:t>indipendentemente dalla residenza del lavoratore da assumere e dalla sede legale del datore di lavoro.</a:t>
            </a:r>
          </a:p>
          <a:p>
            <a:pPr algn="just" eaLnBrk="1" hangingPunct="1">
              <a:buFontTx/>
              <a:buChar char="-"/>
            </a:pPr>
            <a:endParaRPr lang="it-IT" altLang="it-IT" sz="2000" b="1" dirty="0">
              <a:solidFill>
                <a:schemeClr val="bg1"/>
              </a:solidFill>
            </a:endParaRP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413</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1478304454"/>
      </p:ext>
    </p:extLst>
  </p:cSld>
  <p:clrMapOvr>
    <a:masterClrMapping/>
  </p:clrMapOvr>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461327" y="1695711"/>
            <a:ext cx="8296275" cy="4968577"/>
          </a:xfrm>
        </p:spPr>
        <p:txBody>
          <a:bodyPr/>
          <a:lstStyle/>
          <a:p>
            <a:pPr algn="just"/>
            <a:r>
              <a:rPr lang="it-IT" sz="2000" dirty="0">
                <a:solidFill>
                  <a:schemeClr val="bg1"/>
                </a:solidFill>
              </a:rPr>
              <a:t> </a:t>
            </a:r>
          </a:p>
          <a:p>
            <a:r>
              <a:rPr lang="it-IT" sz="2400" b="1" dirty="0">
                <a:solidFill>
                  <a:srgbClr val="0070C0"/>
                </a:solidFill>
              </a:rPr>
              <a:t>Ambito territoriale di ammissione all’incentivo</a:t>
            </a:r>
            <a:endParaRPr lang="it-IT" altLang="it-IT" sz="2400" b="1" dirty="0">
              <a:solidFill>
                <a:srgbClr val="0070C0"/>
              </a:solidFill>
            </a:endParaRPr>
          </a:p>
          <a:p>
            <a:pPr algn="just" eaLnBrk="1" hangingPunct="1"/>
            <a:endParaRPr lang="it-IT" altLang="it-IT" sz="2000" b="1" dirty="0">
              <a:solidFill>
                <a:schemeClr val="bg1"/>
              </a:solidFill>
            </a:endParaRPr>
          </a:p>
          <a:p>
            <a:pPr algn="just"/>
            <a:r>
              <a:rPr lang="it-IT" sz="2000" dirty="0">
                <a:solidFill>
                  <a:schemeClr val="bg1"/>
                </a:solidFill>
              </a:rPr>
              <a:t>Qualora la </a:t>
            </a:r>
            <a:r>
              <a:rPr lang="it-IT" sz="2000" b="1" dirty="0">
                <a:solidFill>
                  <a:schemeClr val="bg1"/>
                </a:solidFill>
              </a:rPr>
              <a:t>sede di lavoro </a:t>
            </a:r>
            <a:r>
              <a:rPr lang="it-IT" sz="2000" dirty="0">
                <a:solidFill>
                  <a:schemeClr val="bg1"/>
                </a:solidFill>
              </a:rPr>
              <a:t>venga modificata e “spostata” al di fuori delle suddette Regioni, l’esonero contributivo non potrà più essere goduto dal periodo di paga successivo a quello di trasferimento. </a:t>
            </a:r>
          </a:p>
          <a:p>
            <a:pPr algn="just"/>
            <a:endParaRPr lang="it-IT" sz="2000" dirty="0">
              <a:solidFill>
                <a:schemeClr val="bg1"/>
              </a:solidFill>
            </a:endParaRPr>
          </a:p>
          <a:p>
            <a:pPr algn="just"/>
            <a:r>
              <a:rPr lang="it-IT" sz="2000" dirty="0">
                <a:solidFill>
                  <a:schemeClr val="bg1"/>
                </a:solidFill>
              </a:rPr>
              <a:t>Diversamente, in caso di trasferimento di un lavoratore da una Regione “in transizione” ad una Regione “meno sviluppata”, o viceversa, l’esonero originariamente riconosciuto potrà continuare a trovare applicazione fino alla sua naturale scadenza.</a:t>
            </a:r>
          </a:p>
          <a:p>
            <a:pPr algn="just" eaLnBrk="1" hangingPunct="1">
              <a:buFontTx/>
              <a:buChar char="-"/>
            </a:pPr>
            <a:endParaRPr lang="it-IT" altLang="it-IT" sz="2000" b="1" dirty="0">
              <a:solidFill>
                <a:schemeClr val="bg1"/>
              </a:solidFill>
            </a:endParaRP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414</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942777329"/>
      </p:ext>
    </p:extLst>
  </p:cSld>
  <p:clrMapOvr>
    <a:masterClrMapping/>
  </p:clrMapOvr>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390525" y="1819146"/>
            <a:ext cx="8296275" cy="4968577"/>
          </a:xfrm>
        </p:spPr>
        <p:txBody>
          <a:bodyPr/>
          <a:lstStyle/>
          <a:p>
            <a:pPr algn="just"/>
            <a:r>
              <a:rPr lang="it-IT" sz="2000" dirty="0">
                <a:solidFill>
                  <a:schemeClr val="bg1"/>
                </a:solidFill>
              </a:rPr>
              <a:t> </a:t>
            </a:r>
          </a:p>
          <a:p>
            <a:r>
              <a:rPr lang="it-IT" sz="2400" b="1" dirty="0">
                <a:solidFill>
                  <a:srgbClr val="0070C0"/>
                </a:solidFill>
              </a:rPr>
              <a:t>Ambito territoriale di ammissione all’incentivo</a:t>
            </a:r>
            <a:endParaRPr lang="it-IT" altLang="it-IT" sz="2400" b="1" dirty="0">
              <a:solidFill>
                <a:srgbClr val="0070C0"/>
              </a:solidFill>
            </a:endParaRPr>
          </a:p>
          <a:p>
            <a:pPr algn="just" eaLnBrk="1" hangingPunct="1"/>
            <a:endParaRPr lang="it-IT" altLang="it-IT" sz="2000" b="1" dirty="0">
              <a:solidFill>
                <a:schemeClr val="bg1"/>
              </a:solidFill>
            </a:endParaRPr>
          </a:p>
          <a:p>
            <a:pPr algn="just"/>
            <a:r>
              <a:rPr lang="it-IT" sz="2000" dirty="0">
                <a:solidFill>
                  <a:schemeClr val="bg1"/>
                </a:solidFill>
              </a:rPr>
              <a:t>Al datore di lavoro,</a:t>
            </a:r>
          </a:p>
          <a:p>
            <a:pPr marL="342900" indent="-342900" algn="just">
              <a:buFontTx/>
              <a:buChar char="-"/>
            </a:pPr>
            <a:r>
              <a:rPr lang="it-IT" sz="2000" dirty="0">
                <a:solidFill>
                  <a:schemeClr val="bg1"/>
                </a:solidFill>
              </a:rPr>
              <a:t>avente </a:t>
            </a:r>
            <a:r>
              <a:rPr lang="it-IT" sz="2000" b="1" dirty="0">
                <a:solidFill>
                  <a:schemeClr val="bg1"/>
                </a:solidFill>
              </a:rPr>
              <a:t>sede legale in una Regione diversa </a:t>
            </a:r>
            <a:r>
              <a:rPr lang="it-IT" sz="2000" dirty="0">
                <a:solidFill>
                  <a:schemeClr val="bg1"/>
                </a:solidFill>
              </a:rPr>
              <a:t>da quelle sopra elencate,</a:t>
            </a:r>
          </a:p>
          <a:p>
            <a:pPr marL="342900" indent="-342900" algn="just">
              <a:buFontTx/>
              <a:buChar char="-"/>
            </a:pPr>
            <a:r>
              <a:rPr lang="it-IT" sz="2000" dirty="0">
                <a:solidFill>
                  <a:schemeClr val="bg1"/>
                </a:solidFill>
              </a:rPr>
              <a:t>che assume lavoratori per una prestazione da svolgersi in una </a:t>
            </a:r>
            <a:r>
              <a:rPr lang="it-IT" sz="2000" b="1" dirty="0">
                <a:solidFill>
                  <a:schemeClr val="bg1"/>
                </a:solidFill>
              </a:rPr>
              <a:t>unità operativa ubicata nelle Regioni “meno sviluppate” o “in transizione”</a:t>
            </a:r>
            <a:r>
              <a:rPr lang="it-IT" sz="2000" dirty="0">
                <a:solidFill>
                  <a:schemeClr val="bg1"/>
                </a:solidFill>
              </a:rPr>
              <a:t>,</a:t>
            </a:r>
          </a:p>
          <a:p>
            <a:pPr marL="342900" indent="-342900" algn="just">
              <a:buFontTx/>
              <a:buChar char="-"/>
            </a:pPr>
            <a:endParaRPr lang="it-IT" sz="2000" dirty="0">
              <a:solidFill>
                <a:schemeClr val="bg1"/>
              </a:solidFill>
            </a:endParaRPr>
          </a:p>
          <a:p>
            <a:pPr algn="just"/>
            <a:r>
              <a:rPr lang="it-IT" sz="2000" dirty="0">
                <a:solidFill>
                  <a:schemeClr val="bg1"/>
                </a:solidFill>
              </a:rPr>
              <a:t>sarà assegnato dalla Sede INPS competente, </a:t>
            </a:r>
            <a:r>
              <a:rPr lang="it-IT" sz="2000" b="1" dirty="0">
                <a:solidFill>
                  <a:schemeClr val="bg1"/>
                </a:solidFill>
              </a:rPr>
              <a:t>previa richiesta </a:t>
            </a:r>
            <a:r>
              <a:rPr lang="it-IT" sz="2000" dirty="0">
                <a:solidFill>
                  <a:schemeClr val="bg1"/>
                </a:solidFill>
              </a:rPr>
              <a:t>da parte del medesimo datore di lavoro, il </a:t>
            </a:r>
            <a:r>
              <a:rPr lang="it-IT" sz="2000" b="1" dirty="0">
                <a:solidFill>
                  <a:schemeClr val="bg1"/>
                </a:solidFill>
              </a:rPr>
              <a:t>codice di autorizzazione </a:t>
            </a:r>
            <a:r>
              <a:rPr lang="it-IT" sz="2000" dirty="0">
                <a:solidFill>
                  <a:schemeClr val="bg1"/>
                </a:solidFill>
              </a:rPr>
              <a:t>“</a:t>
            </a:r>
            <a:r>
              <a:rPr lang="it-IT" sz="2000" b="1" dirty="0">
                <a:solidFill>
                  <a:schemeClr val="bg1"/>
                </a:solidFill>
              </a:rPr>
              <a:t>0L</a:t>
            </a:r>
            <a:r>
              <a:rPr lang="it-IT" sz="2000" dirty="0">
                <a:solidFill>
                  <a:schemeClr val="bg1"/>
                </a:solidFill>
              </a:rPr>
              <a:t>”, che, dal 1° gennaio 2018, ha assunto il significato di “</a:t>
            </a:r>
            <a:r>
              <a:rPr lang="it-IT" sz="2000" i="1" dirty="0">
                <a:solidFill>
                  <a:schemeClr val="bg1"/>
                </a:solidFill>
              </a:rPr>
              <a:t>Datore di lavoro che effettua l’accentramento contributivo con unità operative nei territori del Mezzogiorno</a:t>
            </a:r>
            <a:r>
              <a:rPr lang="it-IT" sz="2000" dirty="0">
                <a:solidFill>
                  <a:schemeClr val="bg1"/>
                </a:solidFill>
              </a:rPr>
              <a:t>”.</a:t>
            </a:r>
          </a:p>
          <a:p>
            <a:pPr algn="just" eaLnBrk="1" hangingPunct="1">
              <a:buFontTx/>
              <a:buChar char="-"/>
            </a:pPr>
            <a:endParaRPr lang="it-IT" altLang="it-IT" sz="2000" b="1" dirty="0">
              <a:solidFill>
                <a:schemeClr val="bg1"/>
              </a:solidFill>
            </a:endParaRP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415</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687811420"/>
      </p:ext>
    </p:extLst>
  </p:cSld>
  <p:clrMapOvr>
    <a:masterClrMapping/>
  </p:clrMapOvr>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390525" y="1819146"/>
            <a:ext cx="8296275" cy="4968577"/>
          </a:xfrm>
        </p:spPr>
        <p:txBody>
          <a:bodyPr/>
          <a:lstStyle/>
          <a:p>
            <a:pPr algn="just"/>
            <a:r>
              <a:rPr lang="it-IT" sz="2000" dirty="0">
                <a:solidFill>
                  <a:schemeClr val="bg1"/>
                </a:solidFill>
              </a:rPr>
              <a:t> </a:t>
            </a:r>
          </a:p>
          <a:p>
            <a:r>
              <a:rPr lang="it-IT" sz="2400" b="1" dirty="0">
                <a:solidFill>
                  <a:schemeClr val="bg1"/>
                </a:solidFill>
              </a:rPr>
              <a:t>Rapporti incentivati</a:t>
            </a:r>
            <a:endParaRPr lang="it-IT" altLang="it-IT" sz="2400" b="1" dirty="0">
              <a:solidFill>
                <a:schemeClr val="bg1"/>
              </a:solidFill>
            </a:endParaRPr>
          </a:p>
          <a:p>
            <a:pPr algn="just" eaLnBrk="1" hangingPunct="1"/>
            <a:endParaRPr lang="it-IT" altLang="it-IT" sz="2000" b="1" dirty="0">
              <a:solidFill>
                <a:schemeClr val="bg1"/>
              </a:solidFill>
            </a:endParaRPr>
          </a:p>
          <a:p>
            <a:pPr algn="just"/>
            <a:r>
              <a:rPr lang="it-IT" sz="2000" dirty="0">
                <a:solidFill>
                  <a:schemeClr val="bg1"/>
                </a:solidFill>
              </a:rPr>
              <a:t>L’esonero contributivo si applica</a:t>
            </a:r>
          </a:p>
          <a:p>
            <a:pPr marL="342900" indent="-342900" algn="just">
              <a:buFontTx/>
              <a:buChar char="-"/>
            </a:pPr>
            <a:r>
              <a:rPr lang="it-IT" sz="2000" dirty="0">
                <a:solidFill>
                  <a:schemeClr val="bg1"/>
                </a:solidFill>
              </a:rPr>
              <a:t>alle assunzioni con </a:t>
            </a:r>
            <a:r>
              <a:rPr lang="it-IT" sz="2000" b="1" dirty="0">
                <a:solidFill>
                  <a:schemeClr val="bg1"/>
                </a:solidFill>
              </a:rPr>
              <a:t>contratto di lavoro a tempo indeterminato </a:t>
            </a:r>
            <a:r>
              <a:rPr lang="it-IT" sz="2000" dirty="0">
                <a:solidFill>
                  <a:schemeClr val="bg1"/>
                </a:solidFill>
              </a:rPr>
              <a:t>(anche a scopo di </a:t>
            </a:r>
            <a:r>
              <a:rPr lang="it-IT" sz="2000" b="1" dirty="0">
                <a:solidFill>
                  <a:schemeClr val="bg1"/>
                </a:solidFill>
              </a:rPr>
              <a:t>somministrazione</a:t>
            </a:r>
            <a:r>
              <a:rPr lang="it-IT" sz="2000" dirty="0">
                <a:solidFill>
                  <a:schemeClr val="bg1"/>
                </a:solidFill>
              </a:rPr>
              <a:t>) e con </a:t>
            </a:r>
            <a:r>
              <a:rPr lang="it-IT" sz="2000" b="1" dirty="0">
                <a:solidFill>
                  <a:schemeClr val="bg1"/>
                </a:solidFill>
              </a:rPr>
              <a:t>contratto di apprendistato professionalizzante</a:t>
            </a:r>
            <a:r>
              <a:rPr lang="it-IT" sz="2000" dirty="0">
                <a:solidFill>
                  <a:schemeClr val="bg1"/>
                </a:solidFill>
              </a:rPr>
              <a:t>,</a:t>
            </a:r>
            <a:endParaRPr lang="it-IT" sz="2000" b="1" dirty="0">
              <a:solidFill>
                <a:schemeClr val="bg1"/>
              </a:solidFill>
            </a:endParaRPr>
          </a:p>
          <a:p>
            <a:pPr marL="342900" indent="-342900" algn="just">
              <a:buFontTx/>
              <a:buChar char="-"/>
            </a:pPr>
            <a:r>
              <a:rPr lang="it-IT" sz="2000" dirty="0">
                <a:solidFill>
                  <a:schemeClr val="bg1"/>
                </a:solidFill>
              </a:rPr>
              <a:t>effettuate nel periodo </a:t>
            </a:r>
            <a:r>
              <a:rPr lang="it-IT" sz="2000" b="1" dirty="0">
                <a:solidFill>
                  <a:schemeClr val="bg1"/>
                </a:solidFill>
              </a:rPr>
              <a:t>dal 1° gennaio 2019 al 31 dicembre 2019</a:t>
            </a:r>
            <a:r>
              <a:rPr lang="it-IT" sz="2000" dirty="0">
                <a:solidFill>
                  <a:schemeClr val="bg1"/>
                </a:solidFill>
              </a:rPr>
              <a:t>.</a:t>
            </a:r>
          </a:p>
          <a:p>
            <a:pPr algn="just"/>
            <a:r>
              <a:rPr lang="it-IT" sz="2000" dirty="0">
                <a:solidFill>
                  <a:schemeClr val="bg1"/>
                </a:solidFill>
              </a:rPr>
              <a:t>L’assunzione può essere effettuata </a:t>
            </a:r>
            <a:r>
              <a:rPr lang="it-IT" sz="2000" b="1" dirty="0">
                <a:solidFill>
                  <a:schemeClr val="bg1"/>
                </a:solidFill>
              </a:rPr>
              <a:t>sia a tempo pieno che part-time</a:t>
            </a:r>
            <a:r>
              <a:rPr lang="it-IT" sz="2000" dirty="0">
                <a:solidFill>
                  <a:schemeClr val="bg1"/>
                </a:solidFill>
              </a:rPr>
              <a:t>. In quest’ultimo caso, l’importo dell’esonero deve essere </a:t>
            </a:r>
            <a:r>
              <a:rPr lang="it-IT" sz="2000" b="1" dirty="0">
                <a:solidFill>
                  <a:schemeClr val="bg1"/>
                </a:solidFill>
              </a:rPr>
              <a:t>proporzionalmente ridotto </a:t>
            </a:r>
            <a:r>
              <a:rPr lang="it-IT" sz="2000" dirty="0">
                <a:solidFill>
                  <a:schemeClr val="bg1"/>
                </a:solidFill>
              </a:rPr>
              <a:t>rispetto al tempo pieno.</a:t>
            </a:r>
          </a:p>
          <a:p>
            <a:pPr algn="just" eaLnBrk="1" hangingPunct="1">
              <a:buFontTx/>
              <a:buChar char="-"/>
            </a:pPr>
            <a:endParaRPr lang="it-IT" altLang="it-IT" sz="2000" b="1" dirty="0">
              <a:solidFill>
                <a:schemeClr val="bg1"/>
              </a:solidFill>
            </a:endParaRP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416</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951997036"/>
      </p:ext>
    </p:extLst>
  </p:cSld>
  <p:clrMapOvr>
    <a:masterClrMapping/>
  </p:clrMapOvr>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390525" y="1819146"/>
            <a:ext cx="8296275" cy="4968577"/>
          </a:xfrm>
        </p:spPr>
        <p:txBody>
          <a:bodyPr/>
          <a:lstStyle/>
          <a:p>
            <a:pPr algn="just"/>
            <a:r>
              <a:rPr lang="it-IT" sz="2000" dirty="0">
                <a:solidFill>
                  <a:schemeClr val="bg1"/>
                </a:solidFill>
              </a:rPr>
              <a:t> </a:t>
            </a:r>
          </a:p>
          <a:p>
            <a:r>
              <a:rPr lang="it-IT" sz="2400" b="1" dirty="0">
                <a:solidFill>
                  <a:srgbClr val="0070C0"/>
                </a:solidFill>
              </a:rPr>
              <a:t>Rapporti incentivati</a:t>
            </a:r>
            <a:endParaRPr lang="it-IT" altLang="it-IT" sz="2400" b="1" dirty="0">
              <a:solidFill>
                <a:srgbClr val="0070C0"/>
              </a:solidFill>
            </a:endParaRPr>
          </a:p>
          <a:p>
            <a:pPr algn="just" eaLnBrk="1" hangingPunct="1"/>
            <a:endParaRPr lang="it-IT" altLang="it-IT" sz="2000" b="1" dirty="0">
              <a:solidFill>
                <a:schemeClr val="bg1"/>
              </a:solidFill>
            </a:endParaRPr>
          </a:p>
          <a:p>
            <a:pPr algn="just"/>
            <a:r>
              <a:rPr lang="it-IT" sz="2000" dirty="0">
                <a:solidFill>
                  <a:schemeClr val="bg1"/>
                </a:solidFill>
              </a:rPr>
              <a:t>È possibile usufruire dell’esonero contributivo anche in caso di </a:t>
            </a:r>
            <a:r>
              <a:rPr lang="it-IT" sz="2000" b="1" dirty="0">
                <a:solidFill>
                  <a:schemeClr val="bg1"/>
                </a:solidFill>
              </a:rPr>
              <a:t>trasformazione</a:t>
            </a:r>
            <a:r>
              <a:rPr lang="it-IT" sz="2000" dirty="0">
                <a:solidFill>
                  <a:schemeClr val="bg1"/>
                </a:solidFill>
              </a:rPr>
              <a:t>, senza soluzione di continuità, </a:t>
            </a:r>
            <a:r>
              <a:rPr lang="it-IT" sz="2000" b="1" dirty="0">
                <a:solidFill>
                  <a:schemeClr val="bg1"/>
                </a:solidFill>
              </a:rPr>
              <a:t>di un contratto a termine in contratto a tempo indeterminato</a:t>
            </a:r>
            <a:r>
              <a:rPr lang="it-IT" sz="2000" dirty="0">
                <a:solidFill>
                  <a:schemeClr val="bg1"/>
                </a:solidFill>
              </a:rPr>
              <a:t>. In tal caso, non è richiesto il possesso del requisito di disoccupazione né il rispetto dell’ulteriore requisito dell’assenza di rapporti di lavoro negli ultimi 6 mesi con lo stesso datore.</a:t>
            </a:r>
          </a:p>
          <a:p>
            <a:pPr algn="just" eaLnBrk="1" hangingPunct="1">
              <a:buFontTx/>
              <a:buChar char="-"/>
            </a:pPr>
            <a:endParaRPr lang="it-IT" altLang="it-IT" sz="2000" b="1" dirty="0">
              <a:solidFill>
                <a:schemeClr val="bg1"/>
              </a:solidFill>
            </a:endParaRP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417</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1414259578"/>
      </p:ext>
    </p:extLst>
  </p:cSld>
  <p:clrMapOvr>
    <a:masterClrMapping/>
  </p:clrMapOvr>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390525" y="1819146"/>
            <a:ext cx="8296275" cy="4968577"/>
          </a:xfrm>
        </p:spPr>
        <p:txBody>
          <a:bodyPr/>
          <a:lstStyle/>
          <a:p>
            <a:pPr algn="just"/>
            <a:r>
              <a:rPr lang="it-IT" sz="2000" dirty="0">
                <a:solidFill>
                  <a:schemeClr val="bg1"/>
                </a:solidFill>
              </a:rPr>
              <a:t> </a:t>
            </a:r>
          </a:p>
          <a:p>
            <a:r>
              <a:rPr lang="it-IT" sz="2400" b="1" dirty="0">
                <a:solidFill>
                  <a:srgbClr val="0070C0"/>
                </a:solidFill>
              </a:rPr>
              <a:t>Rapporti incentivati</a:t>
            </a:r>
            <a:endParaRPr lang="it-IT" altLang="it-IT" sz="2400" b="1" dirty="0">
              <a:solidFill>
                <a:srgbClr val="0070C0"/>
              </a:solidFill>
            </a:endParaRPr>
          </a:p>
          <a:p>
            <a:pPr algn="just" eaLnBrk="1" hangingPunct="1"/>
            <a:endParaRPr lang="it-IT" altLang="it-IT" sz="2000" b="1" dirty="0">
              <a:solidFill>
                <a:schemeClr val="bg1"/>
              </a:solidFill>
            </a:endParaRPr>
          </a:p>
          <a:p>
            <a:pPr algn="just"/>
            <a:r>
              <a:rPr lang="it-IT" sz="2000" dirty="0">
                <a:solidFill>
                  <a:schemeClr val="bg1"/>
                </a:solidFill>
              </a:rPr>
              <a:t>Rientra, inoltre, nell’ambito di applicazione dell’esonero contributivo il </a:t>
            </a:r>
            <a:r>
              <a:rPr lang="it-IT" sz="2000" b="1" dirty="0">
                <a:solidFill>
                  <a:schemeClr val="bg1"/>
                </a:solidFill>
              </a:rPr>
              <a:t>socio lavoratore di cooperativa</a:t>
            </a:r>
            <a:r>
              <a:rPr lang="it-IT" sz="2000" dirty="0">
                <a:solidFill>
                  <a:schemeClr val="bg1"/>
                </a:solidFill>
              </a:rPr>
              <a:t>, se assunto con contratto di lavoro subordinato.</a:t>
            </a:r>
          </a:p>
          <a:p>
            <a:pPr algn="just"/>
            <a:endParaRPr lang="it-IT" altLang="it-IT" sz="2000" b="1" dirty="0">
              <a:solidFill>
                <a:schemeClr val="bg1"/>
              </a:solidFill>
            </a:endParaRPr>
          </a:p>
          <a:p>
            <a:pPr algn="just"/>
            <a:r>
              <a:rPr lang="it-IT" sz="2000" dirty="0">
                <a:solidFill>
                  <a:schemeClr val="bg1"/>
                </a:solidFill>
              </a:rPr>
              <a:t>In caso di assunzione a tempo indeterminato a scopo di somministrazione l’esonero spetta sia per la somministrazione a tempo indeterminato che per la somministrazione a tempo determinato, compresi gli eventuali periodi in cui il lavoratore rimane in attesa di assegnazione.</a:t>
            </a:r>
            <a:endParaRPr lang="it-IT" altLang="it-IT" sz="2000" b="1" dirty="0">
              <a:solidFill>
                <a:schemeClr val="bg1"/>
              </a:solidFill>
            </a:endParaRP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418</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1611488250"/>
      </p:ext>
    </p:extLst>
  </p:cSld>
  <p:clrMapOvr>
    <a:masterClrMapping/>
  </p:clrMapOvr>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390525" y="1819146"/>
            <a:ext cx="8296275" cy="4968577"/>
          </a:xfrm>
        </p:spPr>
        <p:txBody>
          <a:bodyPr/>
          <a:lstStyle/>
          <a:p>
            <a:pPr algn="just"/>
            <a:r>
              <a:rPr lang="it-IT" sz="2000" dirty="0">
                <a:solidFill>
                  <a:schemeClr val="bg1"/>
                </a:solidFill>
              </a:rPr>
              <a:t> </a:t>
            </a:r>
          </a:p>
          <a:p>
            <a:r>
              <a:rPr lang="it-IT" sz="2400" b="1" dirty="0">
                <a:solidFill>
                  <a:srgbClr val="0070C0"/>
                </a:solidFill>
              </a:rPr>
              <a:t>Rapporti incentivati</a:t>
            </a:r>
            <a:endParaRPr lang="it-IT" altLang="it-IT" sz="2400" b="1" dirty="0">
              <a:solidFill>
                <a:srgbClr val="0070C0"/>
              </a:solidFill>
            </a:endParaRPr>
          </a:p>
          <a:p>
            <a:pPr algn="just" eaLnBrk="1" hangingPunct="1"/>
            <a:endParaRPr lang="it-IT" altLang="it-IT" sz="2000" b="1" dirty="0">
              <a:solidFill>
                <a:schemeClr val="bg1"/>
              </a:solidFill>
            </a:endParaRP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419</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
        <p:nvSpPr>
          <p:cNvPr id="2" name="Rettangolo arrotondato 1"/>
          <p:cNvSpPr/>
          <p:nvPr/>
        </p:nvSpPr>
        <p:spPr>
          <a:xfrm>
            <a:off x="468313" y="3501007"/>
            <a:ext cx="8218487" cy="2520509"/>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solidFill>
                  <a:schemeClr val="bg1"/>
                </a:solidFill>
              </a:rPr>
              <a:t>È possibile usufruire dell’esonero contributivo, per lo </a:t>
            </a:r>
            <a:r>
              <a:rPr lang="it-IT" b="1" dirty="0">
                <a:solidFill>
                  <a:schemeClr val="bg1"/>
                </a:solidFill>
              </a:rPr>
              <a:t>stesso lavoratore</a:t>
            </a:r>
            <a:r>
              <a:rPr lang="it-IT" dirty="0">
                <a:solidFill>
                  <a:schemeClr val="bg1"/>
                </a:solidFill>
              </a:rPr>
              <a:t>, per </a:t>
            </a:r>
            <a:r>
              <a:rPr lang="it-IT" b="1" dirty="0">
                <a:solidFill>
                  <a:schemeClr val="bg1"/>
                </a:solidFill>
              </a:rPr>
              <a:t>un solo rapporto</a:t>
            </a:r>
            <a:r>
              <a:rPr lang="it-IT" dirty="0">
                <a:solidFill>
                  <a:schemeClr val="bg1"/>
                </a:solidFill>
              </a:rPr>
              <a:t> </a:t>
            </a:r>
          </a:p>
          <a:p>
            <a:pPr algn="ctr"/>
            <a:endParaRPr lang="it-IT" dirty="0">
              <a:solidFill>
                <a:schemeClr val="bg1"/>
              </a:solidFill>
            </a:endParaRPr>
          </a:p>
          <a:p>
            <a:pPr algn="ctr"/>
            <a:endParaRPr lang="it-IT" dirty="0">
              <a:solidFill>
                <a:schemeClr val="bg1"/>
              </a:solidFill>
            </a:endParaRPr>
          </a:p>
          <a:p>
            <a:pPr algn="ctr"/>
            <a:r>
              <a:rPr lang="it-IT" dirty="0">
                <a:solidFill>
                  <a:schemeClr val="bg1"/>
                </a:solidFill>
              </a:rPr>
              <a:t>Ciò significa che, dopo una prima concessione, non saranno rilasciate nuove autorizzazioni per nuove assunzioni effettuate dallo stesso o da un altro datore di lavoro, a prescindere dalla causa di cessazione del precedente rapporto e dall’importo di esonero effettivamente goduto </a:t>
            </a:r>
          </a:p>
          <a:p>
            <a:pPr algn="ctr"/>
            <a:endParaRPr lang="it-IT" dirty="0">
              <a:solidFill>
                <a:schemeClr val="bg1"/>
              </a:solidFill>
            </a:endParaRPr>
          </a:p>
        </p:txBody>
      </p:sp>
      <p:sp>
        <p:nvSpPr>
          <p:cNvPr id="3" name="Freccia giù 2"/>
          <p:cNvSpPr/>
          <p:nvPr/>
        </p:nvSpPr>
        <p:spPr>
          <a:xfrm>
            <a:off x="4296346" y="4149080"/>
            <a:ext cx="484632"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548475638"/>
      </p:ext>
    </p:extLst>
  </p:cSld>
  <p:clrMapOvr>
    <a:masterClrMapping/>
  </p:clrMapOvr>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390525" y="1819146"/>
            <a:ext cx="8296275" cy="4968577"/>
          </a:xfrm>
        </p:spPr>
        <p:txBody>
          <a:bodyPr/>
          <a:lstStyle/>
          <a:p>
            <a:pPr algn="just"/>
            <a:r>
              <a:rPr lang="it-IT" sz="2000" dirty="0">
                <a:solidFill>
                  <a:schemeClr val="bg1"/>
                </a:solidFill>
              </a:rPr>
              <a:t> </a:t>
            </a:r>
          </a:p>
          <a:p>
            <a:r>
              <a:rPr lang="it-IT" sz="2400" b="1" dirty="0">
                <a:solidFill>
                  <a:srgbClr val="0070C0"/>
                </a:solidFill>
              </a:rPr>
              <a:t>Rapporti incentivati</a:t>
            </a:r>
            <a:endParaRPr lang="it-IT" altLang="it-IT" sz="2400" b="1" dirty="0">
              <a:solidFill>
                <a:srgbClr val="0070C0"/>
              </a:solidFill>
            </a:endParaRPr>
          </a:p>
          <a:p>
            <a:pPr algn="just" eaLnBrk="1" hangingPunct="1"/>
            <a:endParaRPr lang="it-IT" altLang="it-IT" sz="2000" b="1" dirty="0">
              <a:solidFill>
                <a:schemeClr val="bg1"/>
              </a:solidFill>
            </a:endParaRPr>
          </a:p>
          <a:p>
            <a:pPr algn="just"/>
            <a:r>
              <a:rPr lang="it-IT" sz="2000" dirty="0">
                <a:solidFill>
                  <a:schemeClr val="bg1"/>
                </a:solidFill>
              </a:rPr>
              <a:t>Non è possibile godere dell’esonero contributivo:</a:t>
            </a:r>
          </a:p>
          <a:p>
            <a:pPr algn="just"/>
            <a:r>
              <a:rPr lang="it-IT" sz="2000" dirty="0">
                <a:solidFill>
                  <a:schemeClr val="bg1"/>
                </a:solidFill>
              </a:rPr>
              <a:t>- per le assunzioni con contratto:</a:t>
            </a:r>
          </a:p>
          <a:p>
            <a:pPr marL="342900" lvl="0" indent="-342900" algn="just">
              <a:buFont typeface="Arial" charset="0"/>
              <a:buChar char="•"/>
            </a:pPr>
            <a:r>
              <a:rPr lang="it-IT" sz="2000" dirty="0">
                <a:solidFill>
                  <a:schemeClr val="bg1"/>
                </a:solidFill>
              </a:rPr>
              <a:t>di </a:t>
            </a:r>
            <a:r>
              <a:rPr lang="it-IT" sz="2000" b="1" dirty="0">
                <a:solidFill>
                  <a:schemeClr val="bg1"/>
                </a:solidFill>
              </a:rPr>
              <a:t>apprendistato per la qualifica e il diploma professionale</a:t>
            </a:r>
            <a:r>
              <a:rPr lang="it-IT" sz="2000" dirty="0">
                <a:solidFill>
                  <a:schemeClr val="bg1"/>
                </a:solidFill>
              </a:rPr>
              <a:t>, il diploma di istruzione secondaria superiore e il certificato di specializzazione tecnica superiore;</a:t>
            </a:r>
          </a:p>
          <a:p>
            <a:pPr marL="342900" lvl="0" indent="-342900" algn="just">
              <a:buFont typeface="Arial" charset="0"/>
              <a:buChar char="•"/>
            </a:pPr>
            <a:r>
              <a:rPr lang="it-IT" sz="2000" dirty="0">
                <a:solidFill>
                  <a:schemeClr val="bg1"/>
                </a:solidFill>
              </a:rPr>
              <a:t>di </a:t>
            </a:r>
            <a:r>
              <a:rPr lang="it-IT" sz="2000" b="1" dirty="0">
                <a:solidFill>
                  <a:schemeClr val="bg1"/>
                </a:solidFill>
              </a:rPr>
              <a:t>apprendistato di alta formazione e ricerca</a:t>
            </a:r>
            <a:r>
              <a:rPr lang="it-IT" sz="2000" dirty="0">
                <a:solidFill>
                  <a:schemeClr val="bg1"/>
                </a:solidFill>
              </a:rPr>
              <a:t>;</a:t>
            </a:r>
            <a:endParaRPr lang="it-IT" sz="2000" b="1" dirty="0">
              <a:solidFill>
                <a:schemeClr val="bg1"/>
              </a:solidFill>
            </a:endParaRPr>
          </a:p>
          <a:p>
            <a:pPr marL="342900" lvl="0" indent="-342900" algn="just">
              <a:buFont typeface="Arial" charset="0"/>
              <a:buChar char="•"/>
            </a:pPr>
            <a:r>
              <a:rPr lang="en-US" sz="2000" dirty="0">
                <a:solidFill>
                  <a:schemeClr val="bg1"/>
                </a:solidFill>
              </a:rPr>
              <a:t>di </a:t>
            </a:r>
            <a:r>
              <a:rPr lang="en-US" sz="2000" b="1" dirty="0" err="1">
                <a:solidFill>
                  <a:schemeClr val="bg1"/>
                </a:solidFill>
              </a:rPr>
              <a:t>lavoro</a:t>
            </a:r>
            <a:r>
              <a:rPr lang="en-US" sz="2000" b="1" dirty="0">
                <a:solidFill>
                  <a:schemeClr val="bg1"/>
                </a:solidFill>
              </a:rPr>
              <a:t> </a:t>
            </a:r>
            <a:r>
              <a:rPr lang="en-US" sz="2000" b="1" dirty="0" err="1">
                <a:solidFill>
                  <a:schemeClr val="bg1"/>
                </a:solidFill>
              </a:rPr>
              <a:t>intermittente</a:t>
            </a:r>
            <a:r>
              <a:rPr lang="en-US" sz="2000" dirty="0">
                <a:solidFill>
                  <a:schemeClr val="bg1"/>
                </a:solidFill>
              </a:rPr>
              <a:t>;</a:t>
            </a:r>
            <a:endParaRPr lang="it-IT" sz="2000" dirty="0">
              <a:solidFill>
                <a:schemeClr val="bg1"/>
              </a:solidFill>
            </a:endParaRPr>
          </a:p>
          <a:p>
            <a:pPr marL="342900" lvl="0" indent="-342900" algn="just">
              <a:buFont typeface="Arial" charset="0"/>
              <a:buChar char="•"/>
            </a:pPr>
            <a:r>
              <a:rPr lang="en-US" sz="2000" dirty="0">
                <a:solidFill>
                  <a:schemeClr val="bg1"/>
                </a:solidFill>
              </a:rPr>
              <a:t>di </a:t>
            </a:r>
            <a:r>
              <a:rPr lang="en-US" sz="2000" b="1" dirty="0" err="1">
                <a:solidFill>
                  <a:schemeClr val="bg1"/>
                </a:solidFill>
              </a:rPr>
              <a:t>lavoro</a:t>
            </a:r>
            <a:r>
              <a:rPr lang="en-US" sz="2000" b="1" dirty="0">
                <a:solidFill>
                  <a:schemeClr val="bg1"/>
                </a:solidFill>
              </a:rPr>
              <a:t> </a:t>
            </a:r>
            <a:r>
              <a:rPr lang="en-US" sz="2000" b="1" dirty="0" err="1">
                <a:solidFill>
                  <a:schemeClr val="bg1"/>
                </a:solidFill>
              </a:rPr>
              <a:t>domestico</a:t>
            </a:r>
            <a:r>
              <a:rPr lang="en-US" sz="2000" dirty="0">
                <a:solidFill>
                  <a:schemeClr val="bg1"/>
                </a:solidFill>
              </a:rPr>
              <a:t>;</a:t>
            </a:r>
            <a:endParaRPr lang="it-IT" sz="2000" dirty="0">
              <a:solidFill>
                <a:schemeClr val="bg1"/>
              </a:solidFill>
            </a:endParaRPr>
          </a:p>
          <a:p>
            <a:pPr algn="just"/>
            <a:r>
              <a:rPr lang="it-IT" sz="2000" dirty="0">
                <a:solidFill>
                  <a:schemeClr val="bg1"/>
                </a:solidFill>
              </a:rPr>
              <a:t>- in caso di ricorso alle </a:t>
            </a:r>
            <a:r>
              <a:rPr lang="it-IT" sz="2000" b="1" dirty="0">
                <a:solidFill>
                  <a:schemeClr val="bg1"/>
                </a:solidFill>
              </a:rPr>
              <a:t>prestazioni di lavoro occasionale</a:t>
            </a:r>
            <a:r>
              <a:rPr lang="it-IT" sz="2000" dirty="0">
                <a:solidFill>
                  <a:schemeClr val="bg1"/>
                </a:solidFill>
              </a:rPr>
              <a:t> </a:t>
            </a:r>
            <a:endParaRPr lang="it-IT" altLang="it-IT" sz="2000" b="1" dirty="0">
              <a:solidFill>
                <a:schemeClr val="bg1"/>
              </a:solidFill>
            </a:endParaRP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420</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123731048"/>
      </p:ext>
    </p:extLst>
  </p:cSld>
  <p:clrMapOvr>
    <a:masterClrMapping/>
  </p:clrMapOvr>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390525" y="1819146"/>
            <a:ext cx="8296275" cy="4968577"/>
          </a:xfrm>
        </p:spPr>
        <p:txBody>
          <a:bodyPr/>
          <a:lstStyle/>
          <a:p>
            <a:pPr algn="just"/>
            <a:r>
              <a:rPr lang="it-IT" sz="2000" dirty="0">
                <a:solidFill>
                  <a:schemeClr val="bg1"/>
                </a:solidFill>
              </a:rPr>
              <a:t> </a:t>
            </a:r>
          </a:p>
          <a:p>
            <a:r>
              <a:rPr lang="it-IT" sz="2400" b="1" dirty="0">
                <a:solidFill>
                  <a:srgbClr val="0070C0"/>
                </a:solidFill>
              </a:rPr>
              <a:t>Assetto e misura dell’incentivo</a:t>
            </a:r>
            <a:endParaRPr lang="it-IT" altLang="it-IT" sz="2400" b="1" dirty="0">
              <a:solidFill>
                <a:srgbClr val="0070C0"/>
              </a:solidFill>
            </a:endParaRPr>
          </a:p>
          <a:p>
            <a:pPr algn="just" eaLnBrk="1" hangingPunct="1"/>
            <a:endParaRPr lang="it-IT" altLang="it-IT" sz="2000" b="1" dirty="0">
              <a:solidFill>
                <a:schemeClr val="bg1"/>
              </a:solidFill>
            </a:endParaRPr>
          </a:p>
          <a:p>
            <a:pPr algn="just"/>
            <a:r>
              <a:rPr lang="it-IT" sz="2000" dirty="0">
                <a:solidFill>
                  <a:schemeClr val="bg1"/>
                </a:solidFill>
              </a:rPr>
              <a:t>L’agevolazione in esame:</a:t>
            </a:r>
          </a:p>
          <a:p>
            <a:pPr marL="342900" indent="-342900" algn="just">
              <a:buFontTx/>
              <a:buChar char="-"/>
            </a:pPr>
            <a:r>
              <a:rPr lang="it-IT" sz="2000" dirty="0">
                <a:solidFill>
                  <a:schemeClr val="bg1"/>
                </a:solidFill>
              </a:rPr>
              <a:t>consiste nell’</a:t>
            </a:r>
            <a:r>
              <a:rPr lang="it-IT" sz="2000" b="1" dirty="0">
                <a:solidFill>
                  <a:schemeClr val="bg1"/>
                </a:solidFill>
              </a:rPr>
              <a:t>esonero </a:t>
            </a:r>
            <a:r>
              <a:rPr lang="it-IT" sz="2000" dirty="0">
                <a:solidFill>
                  <a:schemeClr val="bg1"/>
                </a:solidFill>
              </a:rPr>
              <a:t>dal versamento dei </a:t>
            </a:r>
            <a:r>
              <a:rPr lang="it-IT" sz="2000" b="1" dirty="0">
                <a:solidFill>
                  <a:schemeClr val="bg1"/>
                </a:solidFill>
              </a:rPr>
              <a:t>contributi previdenziali a carico del datore di lavoro</a:t>
            </a:r>
            <a:r>
              <a:rPr lang="it-IT" sz="2000" dirty="0">
                <a:solidFill>
                  <a:schemeClr val="bg1"/>
                </a:solidFill>
              </a:rPr>
              <a:t> nel </a:t>
            </a:r>
            <a:r>
              <a:rPr lang="it-IT" sz="2000" b="1" dirty="0">
                <a:solidFill>
                  <a:schemeClr val="bg1"/>
                </a:solidFill>
              </a:rPr>
              <a:t>limite massimo di 8.060 euro annui </a:t>
            </a:r>
            <a:r>
              <a:rPr lang="it-IT" sz="2000" dirty="0">
                <a:solidFill>
                  <a:schemeClr val="bg1"/>
                </a:solidFill>
              </a:rPr>
              <a:t>per ogni lavoratore assunto;</a:t>
            </a:r>
          </a:p>
          <a:p>
            <a:pPr marL="342900" indent="-342900" algn="just">
              <a:buFontTx/>
              <a:buChar char="-"/>
            </a:pPr>
            <a:r>
              <a:rPr lang="it-IT" sz="2000" dirty="0">
                <a:solidFill>
                  <a:schemeClr val="bg1"/>
                </a:solidFill>
              </a:rPr>
              <a:t>è fruibile in </a:t>
            </a:r>
            <a:r>
              <a:rPr lang="it-IT" sz="2000" b="1" dirty="0">
                <a:solidFill>
                  <a:schemeClr val="bg1"/>
                </a:solidFill>
              </a:rPr>
              <a:t>12 quote mensili </a:t>
            </a:r>
            <a:r>
              <a:rPr lang="it-IT" sz="2000" dirty="0">
                <a:solidFill>
                  <a:schemeClr val="bg1"/>
                </a:solidFill>
              </a:rPr>
              <a:t>dalla data di assunzione/trasformazione del lavoratore.</a:t>
            </a:r>
          </a:p>
          <a:p>
            <a:pPr marL="342900" indent="-342900" algn="just">
              <a:buFontTx/>
              <a:buChar char="-"/>
            </a:pPr>
            <a:endParaRPr lang="it-IT" sz="2000" dirty="0">
              <a:solidFill>
                <a:schemeClr val="bg1"/>
              </a:solidFill>
            </a:endParaRPr>
          </a:p>
          <a:p>
            <a:pPr algn="just"/>
            <a:r>
              <a:rPr lang="it-IT" sz="2000" dirty="0">
                <a:solidFill>
                  <a:schemeClr val="bg1"/>
                </a:solidFill>
              </a:rPr>
              <a:t>In ogni caso, l’</a:t>
            </a:r>
            <a:r>
              <a:rPr lang="it-IT" sz="2000" b="1" dirty="0">
                <a:solidFill>
                  <a:schemeClr val="bg1"/>
                </a:solidFill>
              </a:rPr>
              <a:t>incentivo deve essere fruito</a:t>
            </a:r>
            <a:r>
              <a:rPr lang="it-IT" sz="2000" dirty="0">
                <a:solidFill>
                  <a:schemeClr val="bg1"/>
                </a:solidFill>
              </a:rPr>
              <a:t>, a pena di decadenza, </a:t>
            </a:r>
            <a:r>
              <a:rPr lang="it-IT" sz="2000" b="1" dirty="0">
                <a:solidFill>
                  <a:schemeClr val="bg1"/>
                </a:solidFill>
              </a:rPr>
              <a:t>entro e non oltre </a:t>
            </a:r>
            <a:r>
              <a:rPr lang="it-IT" sz="2000" dirty="0">
                <a:solidFill>
                  <a:schemeClr val="bg1"/>
                </a:solidFill>
              </a:rPr>
              <a:t>il termine perentorio del </a:t>
            </a:r>
            <a:r>
              <a:rPr lang="it-IT" sz="2000" b="1" dirty="0">
                <a:solidFill>
                  <a:schemeClr val="bg1"/>
                </a:solidFill>
              </a:rPr>
              <a:t>28 febbraio 2021</a:t>
            </a:r>
            <a:r>
              <a:rPr lang="it-IT" sz="2000" dirty="0">
                <a:solidFill>
                  <a:schemeClr val="bg1"/>
                </a:solidFill>
              </a:rPr>
              <a:t> </a:t>
            </a:r>
          </a:p>
          <a:p>
            <a:pPr algn="just"/>
            <a:r>
              <a:rPr lang="it-IT" sz="2000" dirty="0">
                <a:solidFill>
                  <a:schemeClr val="bg1"/>
                </a:solidFill>
              </a:rPr>
              <a:t>Di conseguenza, l’ultimo mese in cui si potranno operare regolarizzazioni e recuperi di quote di incentivo è quello di competenza “gennaio 2021”.</a:t>
            </a:r>
          </a:p>
          <a:p>
            <a:pPr algn="just"/>
            <a:endParaRPr lang="it-IT" sz="2000" dirty="0">
              <a:solidFill>
                <a:schemeClr val="bg1"/>
              </a:solidFill>
            </a:endParaRP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421</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575949073"/>
      </p:ext>
    </p:extLst>
  </p:cSld>
  <p:clrMapOvr>
    <a:masterClrMapping/>
  </p:clrMapOvr>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390525" y="1819146"/>
            <a:ext cx="8296275" cy="4968577"/>
          </a:xfrm>
        </p:spPr>
        <p:txBody>
          <a:bodyPr/>
          <a:lstStyle/>
          <a:p>
            <a:r>
              <a:rPr lang="it-IT" sz="2000" dirty="0">
                <a:solidFill>
                  <a:schemeClr val="bg1"/>
                </a:solidFill>
              </a:rPr>
              <a:t> </a:t>
            </a:r>
            <a:r>
              <a:rPr lang="it-IT" sz="2400" b="1" dirty="0">
                <a:solidFill>
                  <a:srgbClr val="0070C0"/>
                </a:solidFill>
              </a:rPr>
              <a:t>Assetto e misura dell’incentivo</a:t>
            </a:r>
            <a:endParaRPr lang="it-IT" altLang="it-IT" sz="2400" b="1" dirty="0">
              <a:solidFill>
                <a:srgbClr val="0070C0"/>
              </a:solidFill>
            </a:endParaRPr>
          </a:p>
          <a:p>
            <a:pPr algn="just" eaLnBrk="1" hangingPunct="1"/>
            <a:endParaRPr lang="it-IT" altLang="it-IT" sz="2000" b="1" dirty="0">
              <a:solidFill>
                <a:schemeClr val="bg1"/>
              </a:solidFill>
            </a:endParaRPr>
          </a:p>
          <a:p>
            <a:pPr algn="just"/>
            <a:r>
              <a:rPr lang="it-IT" sz="2000" dirty="0">
                <a:solidFill>
                  <a:schemeClr val="bg1"/>
                </a:solidFill>
              </a:rPr>
              <a:t>Il periodo di godimento dell’esonero può essere </a:t>
            </a:r>
            <a:r>
              <a:rPr lang="it-IT" sz="2000" b="1" dirty="0">
                <a:solidFill>
                  <a:schemeClr val="bg1"/>
                </a:solidFill>
              </a:rPr>
              <a:t>sospeso esclusivamente </a:t>
            </a:r>
            <a:r>
              <a:rPr lang="it-IT" sz="2000" dirty="0">
                <a:solidFill>
                  <a:schemeClr val="bg1"/>
                </a:solidFill>
              </a:rPr>
              <a:t>in caso di </a:t>
            </a:r>
            <a:r>
              <a:rPr lang="it-IT" sz="2000" b="1" dirty="0">
                <a:solidFill>
                  <a:schemeClr val="bg1"/>
                </a:solidFill>
              </a:rPr>
              <a:t>assenza obbligatoria per maternità</a:t>
            </a:r>
            <a:r>
              <a:rPr lang="it-IT" sz="2000" dirty="0">
                <a:solidFill>
                  <a:schemeClr val="bg1"/>
                </a:solidFill>
              </a:rPr>
              <a:t>. In tal caso, è consentito il differimento temporale del periodo di fruizione del beneficio, comunque entro il 28 febbraio 2021.</a:t>
            </a:r>
          </a:p>
          <a:p>
            <a:pPr algn="just"/>
            <a:r>
              <a:rPr lang="it-IT" sz="2000" dirty="0">
                <a:solidFill>
                  <a:schemeClr val="bg1"/>
                </a:solidFill>
              </a:rPr>
              <a:t>A riguardo, l’INPS richiama il Messaggio n. 72/2000 nel quale lo stesso Istituto ha precisato che:</a:t>
            </a:r>
          </a:p>
          <a:p>
            <a:pPr algn="just"/>
            <a:r>
              <a:rPr lang="it-IT" sz="2000" i="1" dirty="0">
                <a:solidFill>
                  <a:schemeClr val="bg1"/>
                </a:solidFill>
              </a:rPr>
              <a:t>“nell’ipotesi di sospensione del rapporto di lavoro (quiescenza del rapporto) per maternità con relativo differimento temporale del periodo di fruizione dei benefici contributivi, il datore di lavoro, sulle integrazioni della retribuzione poste a suo carico dalle previsioni contrattuali durante il periodo di astensione, è tenuto al versamento dell’ordinaria contribuzione senza la possibilità di fruire delle agevolazioni previste per le assunzioni agevolate”</a:t>
            </a:r>
            <a:r>
              <a:rPr lang="it-IT" sz="2000" dirty="0">
                <a:solidFill>
                  <a:schemeClr val="bg1"/>
                </a:solidFill>
              </a:rPr>
              <a:t> </a:t>
            </a:r>
          </a:p>
          <a:p>
            <a:pPr algn="just"/>
            <a:endParaRPr lang="it-IT" sz="2000" dirty="0">
              <a:solidFill>
                <a:schemeClr val="bg1"/>
              </a:solidFill>
            </a:endParaRP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422</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1872811281"/>
      </p:ext>
    </p:extLst>
  </p:cSld>
  <p:clrMapOvr>
    <a:masterClrMapping/>
  </p:clrMapOvr>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390525" y="1819146"/>
            <a:ext cx="8296275" cy="4968577"/>
          </a:xfrm>
        </p:spPr>
        <p:txBody>
          <a:bodyPr/>
          <a:lstStyle/>
          <a:p>
            <a:pPr algn="just"/>
            <a:r>
              <a:rPr lang="it-IT" sz="2000" dirty="0">
                <a:solidFill>
                  <a:schemeClr val="bg1"/>
                </a:solidFill>
              </a:rPr>
              <a:t> </a:t>
            </a:r>
          </a:p>
          <a:p>
            <a:r>
              <a:rPr lang="it-IT" sz="2400" b="1" dirty="0">
                <a:solidFill>
                  <a:srgbClr val="0070C0"/>
                </a:solidFill>
              </a:rPr>
              <a:t>Assetto e misura dell’incentivo</a:t>
            </a:r>
            <a:endParaRPr lang="it-IT" altLang="it-IT" sz="2400" b="1" dirty="0">
              <a:solidFill>
                <a:srgbClr val="0070C0"/>
              </a:solidFill>
            </a:endParaRPr>
          </a:p>
          <a:p>
            <a:pPr algn="just" eaLnBrk="1" hangingPunct="1"/>
            <a:endParaRPr lang="it-IT" altLang="it-IT" sz="2000" b="1" dirty="0">
              <a:solidFill>
                <a:schemeClr val="bg1"/>
              </a:solidFill>
            </a:endParaRPr>
          </a:p>
          <a:p>
            <a:pPr algn="just"/>
            <a:r>
              <a:rPr lang="it-IT" sz="2000" dirty="0">
                <a:solidFill>
                  <a:schemeClr val="bg1"/>
                </a:solidFill>
              </a:rPr>
              <a:t>La </a:t>
            </a:r>
            <a:r>
              <a:rPr lang="it-IT" sz="2000" b="1" dirty="0">
                <a:solidFill>
                  <a:schemeClr val="bg1"/>
                </a:solidFill>
              </a:rPr>
              <a:t>soglia massima </a:t>
            </a:r>
            <a:r>
              <a:rPr lang="it-IT" sz="2000" dirty="0">
                <a:solidFill>
                  <a:schemeClr val="bg1"/>
                </a:solidFill>
              </a:rPr>
              <a:t>di esonero riferita al periodo di paga </a:t>
            </a:r>
            <a:r>
              <a:rPr lang="it-IT" sz="2000" b="1" dirty="0">
                <a:solidFill>
                  <a:schemeClr val="bg1"/>
                </a:solidFill>
              </a:rPr>
              <a:t>mensile </a:t>
            </a:r>
            <a:r>
              <a:rPr lang="it-IT" sz="2000" dirty="0">
                <a:solidFill>
                  <a:schemeClr val="bg1"/>
                </a:solidFill>
              </a:rPr>
              <a:t>è pari ad </a:t>
            </a:r>
            <a:r>
              <a:rPr lang="it-IT" sz="2000" b="1" dirty="0">
                <a:solidFill>
                  <a:schemeClr val="bg1"/>
                </a:solidFill>
              </a:rPr>
              <a:t>euro 671,66 </a:t>
            </a:r>
            <a:r>
              <a:rPr lang="it-IT" sz="2000" dirty="0">
                <a:solidFill>
                  <a:schemeClr val="bg1"/>
                </a:solidFill>
              </a:rPr>
              <a:t>(euro 8.060,00/12), mentre la soglia massima per ogni </a:t>
            </a:r>
            <a:r>
              <a:rPr lang="it-IT" sz="2000" b="1" dirty="0">
                <a:solidFill>
                  <a:schemeClr val="bg1"/>
                </a:solidFill>
              </a:rPr>
              <a:t>giorno </a:t>
            </a:r>
            <a:r>
              <a:rPr lang="it-IT" sz="2000" dirty="0">
                <a:solidFill>
                  <a:schemeClr val="bg1"/>
                </a:solidFill>
              </a:rPr>
              <a:t>di fruizione dell’esonero contributivo, da utilizzare per i rapporti di lavoro instaurati ovvero risolti nel corso del mese, è pari ad </a:t>
            </a:r>
            <a:r>
              <a:rPr lang="it-IT" sz="2000" b="1" dirty="0">
                <a:solidFill>
                  <a:schemeClr val="bg1"/>
                </a:solidFill>
              </a:rPr>
              <a:t>euro 21,66 </a:t>
            </a:r>
            <a:r>
              <a:rPr lang="it-IT" sz="2000" dirty="0">
                <a:solidFill>
                  <a:schemeClr val="bg1"/>
                </a:solidFill>
              </a:rPr>
              <a:t>(euro 671,66/31 gg).</a:t>
            </a:r>
          </a:p>
          <a:p>
            <a:pPr algn="just"/>
            <a:endParaRPr lang="it-IT" sz="2000" dirty="0">
              <a:solidFill>
                <a:schemeClr val="bg1"/>
              </a:solidFill>
            </a:endParaRP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423</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211256671"/>
      </p:ext>
    </p:extLst>
  </p:cSld>
  <p:clrMapOvr>
    <a:masterClrMapping/>
  </p:clrMapOvr>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390525" y="1819146"/>
            <a:ext cx="8296275" cy="4968577"/>
          </a:xfrm>
        </p:spPr>
        <p:txBody>
          <a:bodyPr/>
          <a:lstStyle/>
          <a:p>
            <a:pPr algn="just"/>
            <a:r>
              <a:rPr lang="it-IT" sz="2000" dirty="0">
                <a:solidFill>
                  <a:schemeClr val="bg1"/>
                </a:solidFill>
              </a:rPr>
              <a:t> </a:t>
            </a:r>
          </a:p>
          <a:p>
            <a:r>
              <a:rPr lang="it-IT" sz="2400" b="1" dirty="0">
                <a:solidFill>
                  <a:srgbClr val="0070C0"/>
                </a:solidFill>
              </a:rPr>
              <a:t>Assetto e misura dell’incentivo</a:t>
            </a:r>
            <a:endParaRPr lang="it-IT" altLang="it-IT" sz="2400" b="1" dirty="0">
              <a:solidFill>
                <a:srgbClr val="0070C0"/>
              </a:solidFill>
            </a:endParaRPr>
          </a:p>
          <a:p>
            <a:pPr algn="just" eaLnBrk="1" hangingPunct="1"/>
            <a:endParaRPr lang="it-IT" altLang="it-IT" sz="2000" b="1" dirty="0">
              <a:solidFill>
                <a:schemeClr val="bg1"/>
              </a:solidFill>
            </a:endParaRPr>
          </a:p>
          <a:p>
            <a:pPr algn="just"/>
            <a:r>
              <a:rPr lang="it-IT" sz="2000" dirty="0">
                <a:solidFill>
                  <a:schemeClr val="bg1"/>
                </a:solidFill>
              </a:rPr>
              <a:t>Ferma restando l’aliquota di computo delle prestazioni pensionistiche, richiamando la Circolare 40/2018, l’INPS precisa che l’esonero contributivo </a:t>
            </a:r>
            <a:r>
              <a:rPr lang="it-IT" sz="2000" b="1" dirty="0">
                <a:solidFill>
                  <a:schemeClr val="bg1"/>
                </a:solidFill>
              </a:rPr>
              <a:t>non si applica</a:t>
            </a:r>
            <a:r>
              <a:rPr lang="it-IT" sz="2000" dirty="0">
                <a:solidFill>
                  <a:schemeClr val="bg1"/>
                </a:solidFill>
              </a:rPr>
              <a:t>:</a:t>
            </a:r>
          </a:p>
          <a:p>
            <a:pPr marL="342900" indent="-342900" algn="just">
              <a:buFontTx/>
              <a:buChar char="-"/>
            </a:pPr>
            <a:r>
              <a:rPr lang="it-IT" sz="2000" dirty="0">
                <a:solidFill>
                  <a:schemeClr val="bg1"/>
                </a:solidFill>
              </a:rPr>
              <a:t>ai </a:t>
            </a:r>
            <a:r>
              <a:rPr lang="it-IT" sz="2000" b="1" dirty="0">
                <a:solidFill>
                  <a:schemeClr val="bg1"/>
                </a:solidFill>
              </a:rPr>
              <a:t>premi e contributi </a:t>
            </a:r>
            <a:r>
              <a:rPr lang="it-IT" sz="2000" dirty="0">
                <a:solidFill>
                  <a:schemeClr val="bg1"/>
                </a:solidFill>
              </a:rPr>
              <a:t>dovuti all’</a:t>
            </a:r>
            <a:r>
              <a:rPr lang="it-IT" sz="2000" b="1" dirty="0">
                <a:solidFill>
                  <a:schemeClr val="bg1"/>
                </a:solidFill>
              </a:rPr>
              <a:t>INAIL</a:t>
            </a:r>
            <a:r>
              <a:rPr lang="it-IT" sz="2000" dirty="0">
                <a:solidFill>
                  <a:schemeClr val="bg1"/>
                </a:solidFill>
              </a:rPr>
              <a:t>,</a:t>
            </a:r>
          </a:p>
          <a:p>
            <a:pPr marL="342900" indent="-342900" algn="just">
              <a:buFontTx/>
              <a:buChar char="-"/>
            </a:pPr>
            <a:r>
              <a:rPr lang="it-IT" sz="2000" dirty="0">
                <a:solidFill>
                  <a:schemeClr val="bg1"/>
                </a:solidFill>
              </a:rPr>
              <a:t>al contributo, se dovuto, al “</a:t>
            </a:r>
            <a:r>
              <a:rPr lang="it-IT" sz="2000" i="1" dirty="0">
                <a:solidFill>
                  <a:schemeClr val="bg1"/>
                </a:solidFill>
              </a:rPr>
              <a:t>Fondo per l’erogazione ai lavoratori dipendenti del settore privato dei</a:t>
            </a:r>
            <a:r>
              <a:rPr lang="it-IT" sz="2000" dirty="0">
                <a:solidFill>
                  <a:schemeClr val="bg1"/>
                </a:solidFill>
              </a:rPr>
              <a:t> </a:t>
            </a:r>
            <a:r>
              <a:rPr lang="it-IT" sz="2000" i="1" dirty="0">
                <a:solidFill>
                  <a:schemeClr val="bg1"/>
                </a:solidFill>
              </a:rPr>
              <a:t>trattamenti di fine rapporto di cui all’art. 2120 del c.c.</a:t>
            </a:r>
            <a:r>
              <a:rPr lang="it-IT" sz="2000" dirty="0">
                <a:solidFill>
                  <a:schemeClr val="bg1"/>
                </a:solidFill>
              </a:rPr>
              <a:t>”, ossia il </a:t>
            </a:r>
            <a:r>
              <a:rPr lang="it-IT" sz="2000" b="1" dirty="0">
                <a:solidFill>
                  <a:schemeClr val="bg1"/>
                </a:solidFill>
              </a:rPr>
              <a:t>Fondo di Tesoreria INPS</a:t>
            </a:r>
            <a:r>
              <a:rPr lang="it-IT" sz="2000" dirty="0">
                <a:solidFill>
                  <a:schemeClr val="bg1"/>
                </a:solidFill>
              </a:rPr>
              <a:t>;</a:t>
            </a:r>
          </a:p>
          <a:p>
            <a:pPr marL="342900" indent="-342900" algn="just">
              <a:buFontTx/>
              <a:buChar char="-"/>
            </a:pPr>
            <a:r>
              <a:rPr lang="it-IT" sz="2000" dirty="0">
                <a:solidFill>
                  <a:schemeClr val="bg1"/>
                </a:solidFill>
              </a:rPr>
              <a:t>al contributo, se dovuto, ai Fondi di cui agli artt. 26, 28 e 29 del </a:t>
            </a:r>
            <a:r>
              <a:rPr lang="it-IT" sz="2000" dirty="0" err="1">
                <a:solidFill>
                  <a:schemeClr val="bg1"/>
                </a:solidFill>
              </a:rPr>
              <a:t>D.Lgs</a:t>
            </a:r>
            <a:r>
              <a:rPr lang="it-IT" sz="2000" dirty="0">
                <a:solidFill>
                  <a:schemeClr val="bg1"/>
                </a:solidFill>
              </a:rPr>
              <a:t> n. 148/2015 (</a:t>
            </a:r>
            <a:r>
              <a:rPr lang="it-IT" sz="2000" b="1" dirty="0">
                <a:solidFill>
                  <a:schemeClr val="bg1"/>
                </a:solidFill>
              </a:rPr>
              <a:t>Fondo di solidarietà bilaterale / Fondo di integrazione salariale / Fondo di solidarietà territoriale intersettoriale </a:t>
            </a:r>
            <a:r>
              <a:rPr lang="it-IT" sz="2000" dirty="0">
                <a:solidFill>
                  <a:schemeClr val="bg1"/>
                </a:solidFill>
              </a:rPr>
              <a:t>delle Province Autonome di </a:t>
            </a:r>
            <a:r>
              <a:rPr lang="it-IT" sz="2000" b="1" dirty="0">
                <a:solidFill>
                  <a:schemeClr val="bg1"/>
                </a:solidFill>
              </a:rPr>
              <a:t>Trento e Bolzano</a:t>
            </a:r>
            <a:r>
              <a:rPr lang="it-IT" sz="2000" dirty="0">
                <a:solidFill>
                  <a:schemeClr val="bg1"/>
                </a:solidFill>
              </a:rPr>
              <a:t>).</a:t>
            </a: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424</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502143034"/>
      </p:ext>
    </p:extLst>
  </p:cSld>
  <p:clrMapOvr>
    <a:masterClrMapping/>
  </p:clrMapOvr>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390525" y="1819146"/>
            <a:ext cx="8296275" cy="4968577"/>
          </a:xfrm>
        </p:spPr>
        <p:txBody>
          <a:bodyPr/>
          <a:lstStyle/>
          <a:p>
            <a:pPr algn="just"/>
            <a:r>
              <a:rPr lang="it-IT" sz="2000" dirty="0">
                <a:solidFill>
                  <a:schemeClr val="bg1"/>
                </a:solidFill>
              </a:rPr>
              <a:t> </a:t>
            </a:r>
          </a:p>
          <a:p>
            <a:r>
              <a:rPr lang="it-IT" sz="2400" b="1" dirty="0">
                <a:solidFill>
                  <a:srgbClr val="0070C0"/>
                </a:solidFill>
              </a:rPr>
              <a:t>Assetto e misura dell’incentivo</a:t>
            </a:r>
            <a:endParaRPr lang="it-IT" altLang="it-IT" sz="2400" b="1" dirty="0">
              <a:solidFill>
                <a:srgbClr val="0070C0"/>
              </a:solidFill>
            </a:endParaRPr>
          </a:p>
          <a:p>
            <a:pPr algn="just" eaLnBrk="1" hangingPunct="1"/>
            <a:endParaRPr lang="it-IT" altLang="it-IT" sz="2000" b="1" dirty="0">
              <a:solidFill>
                <a:schemeClr val="bg1"/>
              </a:solidFill>
            </a:endParaRPr>
          </a:p>
          <a:p>
            <a:pPr algn="just"/>
            <a:r>
              <a:rPr lang="it-IT" sz="2000" dirty="0">
                <a:solidFill>
                  <a:schemeClr val="bg1"/>
                </a:solidFill>
              </a:rPr>
              <a:t>In aggiunta a quanto sopra, l’INPS precisa che sono escluse dall’applicazione dell’esonero le contribuzioni:</a:t>
            </a:r>
          </a:p>
          <a:p>
            <a:pPr marL="342900" indent="-342900" algn="just">
              <a:buFontTx/>
              <a:buChar char="-"/>
            </a:pPr>
            <a:r>
              <a:rPr lang="it-IT" sz="2000" dirty="0">
                <a:solidFill>
                  <a:schemeClr val="bg1"/>
                </a:solidFill>
              </a:rPr>
              <a:t>che non hanno natura previdenziale;</a:t>
            </a:r>
          </a:p>
          <a:p>
            <a:pPr marL="342900" indent="-342900" algn="just">
              <a:buFontTx/>
              <a:buChar char="-"/>
            </a:pPr>
            <a:r>
              <a:rPr lang="it-IT" sz="2000" dirty="0">
                <a:solidFill>
                  <a:schemeClr val="bg1"/>
                </a:solidFill>
              </a:rPr>
              <a:t>di solidarietà alle gestioni previdenziali di riferimento.</a:t>
            </a:r>
          </a:p>
          <a:p>
            <a:pPr algn="just"/>
            <a:endParaRPr lang="it-IT" sz="2000" dirty="0">
              <a:solidFill>
                <a:schemeClr val="bg1"/>
              </a:solidFill>
            </a:endParaRPr>
          </a:p>
          <a:p>
            <a:pPr algn="just"/>
            <a:r>
              <a:rPr lang="it-IT" sz="2000" dirty="0">
                <a:solidFill>
                  <a:schemeClr val="bg1"/>
                </a:solidFill>
              </a:rPr>
              <a:t>In particolare, sono </a:t>
            </a:r>
            <a:r>
              <a:rPr lang="it-IT" sz="2000" b="1" dirty="0">
                <a:solidFill>
                  <a:schemeClr val="bg1"/>
                </a:solidFill>
              </a:rPr>
              <a:t>esclusi </a:t>
            </a:r>
            <a:r>
              <a:rPr lang="it-IT" sz="2000" dirty="0">
                <a:solidFill>
                  <a:schemeClr val="bg1"/>
                </a:solidFill>
              </a:rPr>
              <a:t>dall’agevolazione, ancorché di natura obbligatoria, i contributi:</a:t>
            </a:r>
          </a:p>
          <a:p>
            <a:pPr marL="342900" indent="-342900" algn="just">
              <a:buFontTx/>
              <a:buChar char="-"/>
            </a:pPr>
            <a:r>
              <a:rPr lang="it-IT" sz="2000" dirty="0">
                <a:solidFill>
                  <a:schemeClr val="bg1"/>
                </a:solidFill>
              </a:rPr>
              <a:t>dello </a:t>
            </a:r>
            <a:r>
              <a:rPr lang="it-IT" sz="2000" b="1" dirty="0">
                <a:solidFill>
                  <a:schemeClr val="bg1"/>
                </a:solidFill>
              </a:rPr>
              <a:t>0,30% </a:t>
            </a:r>
            <a:r>
              <a:rPr lang="it-IT" sz="2000" dirty="0">
                <a:solidFill>
                  <a:schemeClr val="bg1"/>
                </a:solidFill>
              </a:rPr>
              <a:t>della retribuzione imponibile, destinato, in relazione ai datori di lavoro che vi aderiscono, al finanziamento dei </a:t>
            </a:r>
            <a:r>
              <a:rPr lang="it-IT" sz="2000" b="1" dirty="0">
                <a:solidFill>
                  <a:schemeClr val="bg1"/>
                </a:solidFill>
              </a:rPr>
              <a:t>Fondi interprofessionali </a:t>
            </a:r>
            <a:r>
              <a:rPr lang="it-IT" sz="2000" dirty="0">
                <a:solidFill>
                  <a:schemeClr val="bg1"/>
                </a:solidFill>
              </a:rPr>
              <a:t>per la formazione continua;</a:t>
            </a: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425</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1579424137"/>
      </p:ext>
    </p:extLst>
  </p:cSld>
  <p:clrMapOvr>
    <a:masterClrMapping/>
  </p:clrMapOvr>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390525" y="1819146"/>
            <a:ext cx="8296275" cy="4968577"/>
          </a:xfrm>
        </p:spPr>
        <p:txBody>
          <a:bodyPr/>
          <a:lstStyle/>
          <a:p>
            <a:pPr algn="just"/>
            <a:r>
              <a:rPr lang="it-IT" sz="2000" dirty="0">
                <a:solidFill>
                  <a:schemeClr val="bg1"/>
                </a:solidFill>
              </a:rPr>
              <a:t> </a:t>
            </a:r>
          </a:p>
          <a:p>
            <a:r>
              <a:rPr lang="it-IT" sz="2400" b="1" dirty="0">
                <a:solidFill>
                  <a:srgbClr val="0070C0"/>
                </a:solidFill>
              </a:rPr>
              <a:t>Assetto e misura dell’incentivo</a:t>
            </a:r>
            <a:endParaRPr lang="it-IT" altLang="it-IT" sz="2400" b="1" dirty="0">
              <a:solidFill>
                <a:srgbClr val="0070C0"/>
              </a:solidFill>
            </a:endParaRPr>
          </a:p>
          <a:p>
            <a:pPr algn="just" eaLnBrk="1" hangingPunct="1"/>
            <a:endParaRPr lang="it-IT" altLang="it-IT" sz="2000" b="1" dirty="0">
              <a:solidFill>
                <a:schemeClr val="bg1"/>
              </a:solidFill>
            </a:endParaRPr>
          </a:p>
          <a:p>
            <a:pPr algn="just"/>
            <a:r>
              <a:rPr lang="it-IT" sz="2000" dirty="0">
                <a:solidFill>
                  <a:schemeClr val="bg1"/>
                </a:solidFill>
              </a:rPr>
              <a:t> </a:t>
            </a:r>
          </a:p>
          <a:p>
            <a:pPr marL="342900" indent="-342900" algn="just">
              <a:buFontTx/>
              <a:buChar char="-"/>
            </a:pPr>
            <a:r>
              <a:rPr lang="it-IT" sz="2000" dirty="0">
                <a:solidFill>
                  <a:schemeClr val="bg1"/>
                </a:solidFill>
              </a:rPr>
              <a:t>di </a:t>
            </a:r>
            <a:r>
              <a:rPr lang="it-IT" sz="2000" b="1" dirty="0">
                <a:solidFill>
                  <a:schemeClr val="bg1"/>
                </a:solidFill>
              </a:rPr>
              <a:t>solidarietà </a:t>
            </a:r>
            <a:r>
              <a:rPr lang="it-IT" sz="2000" dirty="0">
                <a:solidFill>
                  <a:schemeClr val="bg1"/>
                </a:solidFill>
              </a:rPr>
              <a:t>del 10% sui versamenti destinati alla </a:t>
            </a:r>
            <a:r>
              <a:rPr lang="it-IT" sz="2000" b="1" dirty="0">
                <a:solidFill>
                  <a:schemeClr val="bg1"/>
                </a:solidFill>
              </a:rPr>
              <a:t>previdenza complementare </a:t>
            </a:r>
            <a:r>
              <a:rPr lang="it-IT" sz="2000" dirty="0">
                <a:solidFill>
                  <a:schemeClr val="bg1"/>
                </a:solidFill>
              </a:rPr>
              <a:t>e/o ai </a:t>
            </a:r>
            <a:r>
              <a:rPr lang="it-IT" sz="2000" b="1" dirty="0">
                <a:solidFill>
                  <a:schemeClr val="bg1"/>
                </a:solidFill>
              </a:rPr>
              <a:t>fondi di assistenza sanitaria</a:t>
            </a:r>
            <a:r>
              <a:rPr lang="it-IT" sz="2000" dirty="0">
                <a:solidFill>
                  <a:schemeClr val="bg1"/>
                </a:solidFill>
              </a:rPr>
              <a:t>;</a:t>
            </a:r>
          </a:p>
          <a:p>
            <a:pPr marL="342900" indent="-342900" algn="just">
              <a:buFontTx/>
              <a:buChar char="-"/>
            </a:pPr>
            <a:r>
              <a:rPr lang="it-IT" sz="2000" dirty="0">
                <a:solidFill>
                  <a:schemeClr val="bg1"/>
                </a:solidFill>
              </a:rPr>
              <a:t>di </a:t>
            </a:r>
            <a:r>
              <a:rPr lang="it-IT" sz="2000" b="1" dirty="0">
                <a:solidFill>
                  <a:schemeClr val="bg1"/>
                </a:solidFill>
              </a:rPr>
              <a:t>solidarietà </a:t>
            </a:r>
            <a:r>
              <a:rPr lang="it-IT" sz="2000" dirty="0">
                <a:solidFill>
                  <a:schemeClr val="bg1"/>
                </a:solidFill>
              </a:rPr>
              <a:t>del 5% (di cui 2,50% a carico ditta e 2,50% a carico lavoratore) per i </a:t>
            </a:r>
            <a:r>
              <a:rPr lang="it-IT" sz="2000" b="1" dirty="0">
                <a:solidFill>
                  <a:schemeClr val="bg1"/>
                </a:solidFill>
              </a:rPr>
              <a:t>lavoratori dello spettacolo</a:t>
            </a:r>
            <a:r>
              <a:rPr lang="it-IT" sz="2000" dirty="0">
                <a:solidFill>
                  <a:schemeClr val="bg1"/>
                </a:solidFill>
              </a:rPr>
              <a:t>;</a:t>
            </a:r>
          </a:p>
          <a:p>
            <a:pPr marL="342900" indent="-342900" algn="just">
              <a:buFontTx/>
              <a:buChar char="-"/>
            </a:pPr>
            <a:r>
              <a:rPr lang="it-IT" sz="2000" dirty="0">
                <a:solidFill>
                  <a:schemeClr val="bg1"/>
                </a:solidFill>
              </a:rPr>
              <a:t>di </a:t>
            </a:r>
            <a:r>
              <a:rPr lang="it-IT" sz="2000" b="1" dirty="0">
                <a:solidFill>
                  <a:schemeClr val="bg1"/>
                </a:solidFill>
              </a:rPr>
              <a:t>solidarietà </a:t>
            </a:r>
            <a:r>
              <a:rPr lang="it-IT" sz="2000" dirty="0">
                <a:solidFill>
                  <a:schemeClr val="bg1"/>
                </a:solidFill>
              </a:rPr>
              <a:t>dell’1,20% (di cui 0,60% a carico del datore di lavoro e 0,60% a carico del lavoratore) per gli </a:t>
            </a:r>
            <a:r>
              <a:rPr lang="it-IT" sz="2000" b="1" dirty="0">
                <a:solidFill>
                  <a:schemeClr val="bg1"/>
                </a:solidFill>
              </a:rPr>
              <a:t>sportivi professionisti</a:t>
            </a:r>
            <a:r>
              <a:rPr lang="it-IT" sz="2000" dirty="0">
                <a:solidFill>
                  <a:schemeClr val="bg1"/>
                </a:solidFill>
              </a:rPr>
              <a:t>.</a:t>
            </a: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426</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1949530737"/>
      </p:ext>
    </p:extLst>
  </p:cSld>
  <p:clrMapOvr>
    <a:masterClrMapping/>
  </p:clrMapOvr>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390525" y="1819146"/>
            <a:ext cx="8296275" cy="4968577"/>
          </a:xfrm>
        </p:spPr>
        <p:txBody>
          <a:bodyPr/>
          <a:lstStyle/>
          <a:p>
            <a:pPr algn="just"/>
            <a:r>
              <a:rPr lang="it-IT" sz="2000" dirty="0">
                <a:solidFill>
                  <a:schemeClr val="bg1"/>
                </a:solidFill>
              </a:rPr>
              <a:t> </a:t>
            </a:r>
          </a:p>
          <a:p>
            <a:r>
              <a:rPr lang="it-IT" sz="2400" b="1" dirty="0">
                <a:solidFill>
                  <a:srgbClr val="0070C0"/>
                </a:solidFill>
              </a:rPr>
              <a:t>Assetto e misura dell’incentivo</a:t>
            </a:r>
            <a:endParaRPr lang="it-IT" altLang="it-IT" sz="2400" b="1" dirty="0">
              <a:solidFill>
                <a:srgbClr val="0070C0"/>
              </a:solidFill>
            </a:endParaRPr>
          </a:p>
          <a:p>
            <a:pPr algn="just"/>
            <a:r>
              <a:rPr lang="it-IT" sz="2000" dirty="0">
                <a:solidFill>
                  <a:schemeClr val="bg1"/>
                </a:solidFill>
              </a:rPr>
              <a:t> </a:t>
            </a:r>
          </a:p>
          <a:p>
            <a:pPr algn="just"/>
            <a:r>
              <a:rPr lang="it-IT" sz="2000" dirty="0">
                <a:solidFill>
                  <a:schemeClr val="bg1"/>
                </a:solidFill>
              </a:rPr>
              <a:t>L’INPS precisa ulteriormente che:</a:t>
            </a:r>
          </a:p>
          <a:p>
            <a:pPr marL="342900" indent="-342900" algn="just">
              <a:buFontTx/>
              <a:buChar char="-"/>
            </a:pPr>
            <a:r>
              <a:rPr lang="it-IT" sz="2000" dirty="0">
                <a:solidFill>
                  <a:schemeClr val="bg1"/>
                </a:solidFill>
              </a:rPr>
              <a:t>è soggetto all’</a:t>
            </a:r>
            <a:r>
              <a:rPr lang="it-IT" sz="2000" b="1" dirty="0">
                <a:solidFill>
                  <a:schemeClr val="bg1"/>
                </a:solidFill>
              </a:rPr>
              <a:t>applicazione dell’esonero </a:t>
            </a:r>
            <a:r>
              <a:rPr lang="it-IT" sz="2000" dirty="0">
                <a:solidFill>
                  <a:schemeClr val="bg1"/>
                </a:solidFill>
              </a:rPr>
              <a:t>contributivo il </a:t>
            </a:r>
            <a:r>
              <a:rPr lang="it-IT" sz="2000" b="1" dirty="0">
                <a:solidFill>
                  <a:schemeClr val="bg1"/>
                </a:solidFill>
              </a:rPr>
              <a:t>contributo aggiuntivo IVS </a:t>
            </a:r>
            <a:r>
              <a:rPr lang="it-IT" sz="2000" dirty="0">
                <a:solidFill>
                  <a:schemeClr val="bg1"/>
                </a:solidFill>
              </a:rPr>
              <a:t>dello 0,50% della retribuzione imponibile (di cui all’articolo 3, comma 15, della Legge 297/1982)  trattandosi  di contribuzione previdenziale a carico del datore di lavoro. A riguardo l’Istituto previdenziale chiarisce che, dopo aver applicato l’esonero dal versamento del contributo aggiuntivo IVS, il datore di lavoro non dovrà operare l’abbattimento della quota annua del TFR, ovvero dovrà effettuare l’abbattimento in misura pari alla quota del contributo esclusa, per effetto dell’applicazione del massimale annuo di 8.060,00 euro, dalla fruizione dell’esonero contributivo;</a:t>
            </a: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427</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1922260503"/>
      </p:ext>
    </p:extLst>
  </p:cSld>
  <p:clrMapOvr>
    <a:masterClrMapping/>
  </p:clrMapOvr>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390525" y="1819146"/>
            <a:ext cx="8296275" cy="4968577"/>
          </a:xfrm>
        </p:spPr>
        <p:txBody>
          <a:bodyPr/>
          <a:lstStyle/>
          <a:p>
            <a:pPr algn="just"/>
            <a:r>
              <a:rPr lang="it-IT" sz="2000" dirty="0">
                <a:solidFill>
                  <a:schemeClr val="bg1"/>
                </a:solidFill>
              </a:rPr>
              <a:t> </a:t>
            </a:r>
          </a:p>
          <a:p>
            <a:r>
              <a:rPr lang="it-IT" sz="2400" b="1" dirty="0">
                <a:solidFill>
                  <a:srgbClr val="0070C0"/>
                </a:solidFill>
              </a:rPr>
              <a:t>Assetto e misura dell’incentivo</a:t>
            </a:r>
            <a:endParaRPr lang="it-IT" altLang="it-IT" sz="2400" b="1" dirty="0">
              <a:solidFill>
                <a:srgbClr val="0070C0"/>
              </a:solidFill>
            </a:endParaRPr>
          </a:p>
          <a:p>
            <a:pPr algn="just" eaLnBrk="1" hangingPunct="1"/>
            <a:endParaRPr lang="it-IT" altLang="it-IT" sz="2000" b="1" dirty="0">
              <a:solidFill>
                <a:schemeClr val="bg1"/>
              </a:solidFill>
            </a:endParaRPr>
          </a:p>
          <a:p>
            <a:pPr algn="just"/>
            <a:r>
              <a:rPr lang="it-IT" sz="2000" dirty="0">
                <a:solidFill>
                  <a:schemeClr val="bg1"/>
                </a:solidFill>
              </a:rPr>
              <a:t> </a:t>
            </a:r>
          </a:p>
          <a:p>
            <a:pPr marL="342900" indent="-342900" algn="just">
              <a:buFontTx/>
              <a:buChar char="-"/>
            </a:pPr>
            <a:r>
              <a:rPr lang="it-IT" sz="2000" dirty="0">
                <a:solidFill>
                  <a:schemeClr val="bg1"/>
                </a:solidFill>
              </a:rPr>
              <a:t>nei casi di trasformazione di rapporti a termine spetta anche la </a:t>
            </a:r>
            <a:r>
              <a:rPr lang="it-IT" sz="2000" b="1" dirty="0">
                <a:solidFill>
                  <a:schemeClr val="bg1"/>
                </a:solidFill>
              </a:rPr>
              <a:t>restituzione </a:t>
            </a:r>
            <a:r>
              <a:rPr lang="it-IT" sz="2000" dirty="0">
                <a:solidFill>
                  <a:schemeClr val="bg1"/>
                </a:solidFill>
              </a:rPr>
              <a:t>integrale del </a:t>
            </a:r>
            <a:r>
              <a:rPr lang="it-IT" sz="2000" b="1" dirty="0">
                <a:solidFill>
                  <a:schemeClr val="bg1"/>
                </a:solidFill>
              </a:rPr>
              <a:t>contributo addizionale dell’1,40%</a:t>
            </a:r>
            <a:r>
              <a:rPr lang="it-IT" sz="2000" dirty="0">
                <a:solidFill>
                  <a:schemeClr val="bg1"/>
                </a:solidFill>
              </a:rPr>
              <a:t>;</a:t>
            </a:r>
            <a:endParaRPr lang="it-IT" sz="2000" b="1" dirty="0">
              <a:solidFill>
                <a:schemeClr val="bg1"/>
              </a:solidFill>
            </a:endParaRPr>
          </a:p>
          <a:p>
            <a:pPr marL="342900" indent="-342900" algn="just">
              <a:buFontTx/>
              <a:buChar char="-"/>
            </a:pPr>
            <a:r>
              <a:rPr lang="it-IT" sz="2000" dirty="0">
                <a:solidFill>
                  <a:schemeClr val="bg1"/>
                </a:solidFill>
              </a:rPr>
              <a:t>l’esonero contributivo è calcolato sulla contribuzione effettivamente dovuta, al netto delle riduzioni che scaturiscono dall’applicazione delle misure compensative per le imprese che versano il TFR ai fondi di previdenza complementari ovvero al Fondo di Tesoreria INPS (art. 10, commi 2 e 3, </a:t>
            </a:r>
            <a:r>
              <a:rPr lang="it-IT" sz="2000" dirty="0" err="1">
                <a:solidFill>
                  <a:schemeClr val="bg1"/>
                </a:solidFill>
              </a:rPr>
              <a:t>D.Lgs</a:t>
            </a:r>
            <a:r>
              <a:rPr lang="it-IT" sz="2000" dirty="0">
                <a:solidFill>
                  <a:schemeClr val="bg1"/>
                </a:solidFill>
              </a:rPr>
              <a:t> n. 252/2005).</a:t>
            </a: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428</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1228982632"/>
      </p:ext>
    </p:extLst>
  </p:cSld>
  <p:clrMapOvr>
    <a:masterClrMapping/>
  </p:clrMapOvr>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390525" y="1819146"/>
            <a:ext cx="8296275" cy="4968577"/>
          </a:xfrm>
        </p:spPr>
        <p:txBody>
          <a:bodyPr/>
          <a:lstStyle/>
          <a:p>
            <a:pPr algn="just"/>
            <a:r>
              <a:rPr lang="it-IT" sz="2000" dirty="0">
                <a:solidFill>
                  <a:schemeClr val="bg1"/>
                </a:solidFill>
              </a:rPr>
              <a:t> </a:t>
            </a:r>
          </a:p>
          <a:p>
            <a:r>
              <a:rPr lang="it-IT" sz="2400" b="1" dirty="0">
                <a:solidFill>
                  <a:schemeClr val="bg1"/>
                </a:solidFill>
              </a:rPr>
              <a:t>Precisazioni riguardanti il bonus per rapporti di apprendistato professionalizzante</a:t>
            </a:r>
            <a:endParaRPr lang="it-IT" altLang="it-IT" sz="2000" b="1" dirty="0">
              <a:solidFill>
                <a:schemeClr val="bg1"/>
              </a:solidFill>
            </a:endParaRPr>
          </a:p>
          <a:p>
            <a:pPr algn="just"/>
            <a:r>
              <a:rPr lang="it-IT" sz="2000" dirty="0">
                <a:solidFill>
                  <a:schemeClr val="bg1"/>
                </a:solidFill>
              </a:rPr>
              <a:t> </a:t>
            </a:r>
          </a:p>
          <a:p>
            <a:pPr algn="just"/>
            <a:r>
              <a:rPr lang="it-IT" sz="2000" dirty="0">
                <a:solidFill>
                  <a:schemeClr val="bg1"/>
                </a:solidFill>
              </a:rPr>
              <a:t>E’ possibile beneficiare dell’esonero contributivo anche in caso di assunzione con contratto di apprendistato professionalizzante. In tal caso, l’agevolazione trova applicazione </a:t>
            </a:r>
            <a:r>
              <a:rPr lang="it-IT" sz="2000" b="1" dirty="0">
                <a:solidFill>
                  <a:schemeClr val="bg1"/>
                </a:solidFill>
              </a:rPr>
              <a:t>solo durante il periodo formativo</a:t>
            </a:r>
            <a:r>
              <a:rPr lang="it-IT" sz="2000" dirty="0">
                <a:solidFill>
                  <a:schemeClr val="bg1"/>
                </a:solidFill>
              </a:rPr>
              <a:t>.</a:t>
            </a:r>
          </a:p>
          <a:p>
            <a:pPr algn="just"/>
            <a:r>
              <a:rPr lang="it-IT" sz="2000" dirty="0">
                <a:solidFill>
                  <a:schemeClr val="bg1"/>
                </a:solidFill>
              </a:rPr>
              <a:t>A tale proposito l’INPS precisa che:</a:t>
            </a:r>
          </a:p>
          <a:p>
            <a:pPr marL="342900" indent="-342900" algn="just">
              <a:buFontTx/>
              <a:buChar char="-"/>
            </a:pPr>
            <a:r>
              <a:rPr lang="it-IT" sz="2000" dirty="0">
                <a:solidFill>
                  <a:schemeClr val="bg1"/>
                </a:solidFill>
              </a:rPr>
              <a:t>se il rapporto di apprendistato ha una </a:t>
            </a:r>
            <a:r>
              <a:rPr lang="it-IT" sz="2000" b="1" dirty="0">
                <a:solidFill>
                  <a:schemeClr val="bg1"/>
                </a:solidFill>
              </a:rPr>
              <a:t>durata pari o superiore a 12 mesi</a:t>
            </a:r>
            <a:r>
              <a:rPr lang="it-IT" sz="2000" dirty="0">
                <a:solidFill>
                  <a:schemeClr val="bg1"/>
                </a:solidFill>
              </a:rPr>
              <a:t>, l’importo massimo di esonero contributivo spettante coincide con quello previsto per i rapporti a tempo indeterminato (12 mesi);</a:t>
            </a:r>
          </a:p>
          <a:p>
            <a:pPr marL="342900" indent="-342900" algn="just">
              <a:buFontTx/>
              <a:buChar char="-"/>
            </a:pPr>
            <a:r>
              <a:rPr lang="it-IT" sz="2000" dirty="0">
                <a:solidFill>
                  <a:schemeClr val="bg1"/>
                </a:solidFill>
              </a:rPr>
              <a:t>qualora la durata del periodo formativo inizialmente concordata sia </a:t>
            </a:r>
            <a:r>
              <a:rPr lang="it-IT" sz="2000" b="1" dirty="0">
                <a:solidFill>
                  <a:schemeClr val="bg1"/>
                </a:solidFill>
              </a:rPr>
              <a:t>inferiore a 12 mesi</a:t>
            </a:r>
            <a:r>
              <a:rPr lang="it-IT" sz="2000" dirty="0">
                <a:solidFill>
                  <a:schemeClr val="bg1"/>
                </a:solidFill>
              </a:rPr>
              <a:t>, l’importo massimo complessivo del beneficio deve essere proporzionalmente ridotto in base all’effettiva durata dello stesso.  .</a:t>
            </a: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429</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1456373153"/>
      </p:ext>
    </p:extLst>
  </p:cSld>
  <p:clrMapOvr>
    <a:masterClrMapping/>
  </p:clrMapOvr>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390525" y="1819146"/>
            <a:ext cx="8296275" cy="4968577"/>
          </a:xfrm>
        </p:spPr>
        <p:txBody>
          <a:bodyPr/>
          <a:lstStyle/>
          <a:p>
            <a:r>
              <a:rPr lang="it-IT" sz="2000" dirty="0">
                <a:solidFill>
                  <a:schemeClr val="bg1"/>
                </a:solidFill>
              </a:rPr>
              <a:t> </a:t>
            </a:r>
            <a:r>
              <a:rPr lang="it-IT" sz="2400" b="1" dirty="0">
                <a:solidFill>
                  <a:schemeClr val="bg1"/>
                </a:solidFill>
              </a:rPr>
              <a:t>Condizioni di spettanza dell’incentivo</a:t>
            </a:r>
          </a:p>
          <a:p>
            <a:pPr algn="just"/>
            <a:endParaRPr lang="it-IT" sz="1600" b="1" dirty="0">
              <a:solidFill>
                <a:schemeClr val="bg1"/>
              </a:solidFill>
            </a:endParaRPr>
          </a:p>
          <a:p>
            <a:pPr algn="just"/>
            <a:r>
              <a:rPr lang="it-IT" sz="2000" dirty="0">
                <a:solidFill>
                  <a:schemeClr val="bg1"/>
                </a:solidFill>
              </a:rPr>
              <a:t>Il diritto alla fruizione dell’esonero contributivo è subordinato al rispetto:</a:t>
            </a:r>
          </a:p>
          <a:p>
            <a:pPr marL="342900" indent="-342900" algn="just">
              <a:buFontTx/>
              <a:buChar char="-"/>
            </a:pPr>
            <a:r>
              <a:rPr lang="it-IT" sz="2000" dirty="0">
                <a:solidFill>
                  <a:schemeClr val="bg1"/>
                </a:solidFill>
              </a:rPr>
              <a:t>dei </a:t>
            </a:r>
            <a:r>
              <a:rPr lang="it-IT" sz="2000" b="1" dirty="0">
                <a:solidFill>
                  <a:schemeClr val="bg1"/>
                </a:solidFill>
              </a:rPr>
              <a:t>principi generali in materia di incentivi all’occupazione </a:t>
            </a:r>
            <a:r>
              <a:rPr lang="it-IT" sz="2000" dirty="0">
                <a:solidFill>
                  <a:schemeClr val="bg1"/>
                </a:solidFill>
              </a:rPr>
              <a:t>indicati nell’art. 31 del </a:t>
            </a:r>
            <a:r>
              <a:rPr lang="it-IT" sz="2000" dirty="0" err="1">
                <a:solidFill>
                  <a:schemeClr val="bg1"/>
                </a:solidFill>
              </a:rPr>
              <a:t>D.Lgs</a:t>
            </a:r>
            <a:r>
              <a:rPr lang="it-IT" sz="2000" dirty="0">
                <a:solidFill>
                  <a:schemeClr val="bg1"/>
                </a:solidFill>
              </a:rPr>
              <a:t> n. 150/2015</a:t>
            </a:r>
          </a:p>
          <a:p>
            <a:pPr marL="342900" indent="-342900" algn="just">
              <a:buFontTx/>
              <a:buChar char="-"/>
            </a:pPr>
            <a:r>
              <a:rPr lang="it-IT" sz="2000" dirty="0">
                <a:solidFill>
                  <a:schemeClr val="bg1"/>
                </a:solidFill>
              </a:rPr>
              <a:t>rispetto delle condizioni previste dall’articolo 1, commi 1175 e 1176, della legge 27 dicembre 2006, n. 296, ossia:</a:t>
            </a:r>
          </a:p>
          <a:p>
            <a:pPr marL="800100" lvl="1" indent="-342900" algn="just">
              <a:buFont typeface="Arial" charset="0"/>
              <a:buChar char="•"/>
            </a:pPr>
            <a:r>
              <a:rPr lang="it-IT" sz="2000" dirty="0">
                <a:solidFill>
                  <a:schemeClr val="bg1"/>
                </a:solidFill>
              </a:rPr>
              <a:t>adempimento degli obblighi contributivi;</a:t>
            </a:r>
          </a:p>
          <a:p>
            <a:pPr marL="800100" lvl="1" indent="-342900" algn="just">
              <a:buFont typeface="Arial" charset="0"/>
              <a:buChar char="•"/>
            </a:pPr>
            <a:r>
              <a:rPr lang="it-IT" sz="2000" dirty="0">
                <a:solidFill>
                  <a:schemeClr val="bg1"/>
                </a:solidFill>
              </a:rPr>
              <a:t>osservanza delle norme poste a tutela delle condizioni di lavoro;</a:t>
            </a:r>
          </a:p>
          <a:p>
            <a:pPr marL="800100" lvl="1" indent="-342900" algn="just">
              <a:buFont typeface="Arial" charset="0"/>
              <a:buChar char="•"/>
            </a:pPr>
            <a:r>
              <a:rPr lang="it-IT" sz="2000" dirty="0">
                <a:solidFill>
                  <a:schemeClr val="bg1"/>
                </a:solidFill>
              </a:rPr>
              <a:t>rispetto, fermi restando gli altri obblighi di legge, degli accordi e contratti collettivi nazionali, nonché di quelli regionali, territoriali o aziendali, laddove sottoscritti, stipulati dalle Organizzazioni sindacali dei datori di lavoro e dei lavoratori comparativamente più rappresentative sul piano nazionale;</a:t>
            </a:r>
          </a:p>
          <a:p>
            <a:pPr marL="342900" indent="-342900" algn="just">
              <a:buFontTx/>
              <a:buChar char="-"/>
            </a:pPr>
            <a:endParaRPr lang="it-IT" sz="2000" dirty="0">
              <a:solidFill>
                <a:schemeClr val="bg1"/>
              </a:solidFill>
            </a:endParaRPr>
          </a:p>
          <a:p>
            <a:pPr algn="just"/>
            <a:endParaRPr lang="it-IT" sz="2000" dirty="0">
              <a:solidFill>
                <a:schemeClr val="bg1"/>
              </a:solidFill>
            </a:endParaRP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430</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1091841072"/>
      </p:ext>
    </p:extLst>
  </p:cSld>
  <p:clrMapOvr>
    <a:masterClrMapping/>
  </p:clrMapOvr>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390525" y="1819146"/>
            <a:ext cx="8296275" cy="4968577"/>
          </a:xfrm>
        </p:spPr>
        <p:txBody>
          <a:bodyPr/>
          <a:lstStyle/>
          <a:p>
            <a:pPr algn="just"/>
            <a:r>
              <a:rPr lang="it-IT" sz="2000" dirty="0">
                <a:solidFill>
                  <a:schemeClr val="bg1"/>
                </a:solidFill>
              </a:rPr>
              <a:t> </a:t>
            </a:r>
          </a:p>
          <a:p>
            <a:r>
              <a:rPr lang="it-IT" sz="2400" b="1" dirty="0">
                <a:solidFill>
                  <a:schemeClr val="bg1"/>
                </a:solidFill>
              </a:rPr>
              <a:t>Compatibilità con la normativa in materia di aiuti di Stato</a:t>
            </a:r>
          </a:p>
          <a:p>
            <a:pPr algn="just"/>
            <a:endParaRPr lang="it-IT" sz="1600" b="1" dirty="0">
              <a:solidFill>
                <a:srgbClr val="002060"/>
              </a:solidFill>
            </a:endParaRPr>
          </a:p>
          <a:p>
            <a:pPr algn="just"/>
            <a:r>
              <a:rPr lang="it-IT" sz="2000" dirty="0">
                <a:solidFill>
                  <a:schemeClr val="bg1"/>
                </a:solidFill>
              </a:rPr>
              <a:t>L’incentivo può essere legittimamente fruito nel rispetto delle previsioni di cui al Regolamento (UE) n. 1407/2013 del 18 dicembre 2013 - relativo all’applicazione degli articoli 107 e 108 del Trattato sul </a:t>
            </a:r>
            <a:r>
              <a:rPr lang="it-IT" sz="2000" b="1" dirty="0">
                <a:solidFill>
                  <a:schemeClr val="bg1"/>
                </a:solidFill>
              </a:rPr>
              <a:t>funzionamento dell’Unione europea agli aiuti “</a:t>
            </a:r>
            <a:r>
              <a:rPr lang="it-IT" sz="2000" b="1" i="1" dirty="0">
                <a:solidFill>
                  <a:schemeClr val="bg1"/>
                </a:solidFill>
              </a:rPr>
              <a:t>de </a:t>
            </a:r>
            <a:r>
              <a:rPr lang="it-IT" sz="2000" b="1" i="1" dirty="0" err="1">
                <a:solidFill>
                  <a:schemeClr val="bg1"/>
                </a:solidFill>
              </a:rPr>
              <a:t>minimis</a:t>
            </a:r>
            <a:r>
              <a:rPr lang="it-IT" sz="2000" b="1" dirty="0">
                <a:solidFill>
                  <a:schemeClr val="bg1"/>
                </a:solidFill>
              </a:rPr>
              <a:t>” – </a:t>
            </a:r>
            <a:r>
              <a:rPr lang="it-IT" sz="2000" dirty="0">
                <a:solidFill>
                  <a:schemeClr val="bg1"/>
                </a:solidFill>
              </a:rPr>
              <a:t>o </a:t>
            </a:r>
            <a:r>
              <a:rPr lang="it-IT" sz="2000" u="sng" dirty="0">
                <a:solidFill>
                  <a:schemeClr val="bg1"/>
                </a:solidFill>
              </a:rPr>
              <a:t>in alternativa</a:t>
            </a:r>
            <a:r>
              <a:rPr lang="it-IT" sz="2000" dirty="0">
                <a:solidFill>
                  <a:schemeClr val="bg1"/>
                </a:solidFill>
              </a:rPr>
              <a:t>, oltre  tali limiti, alle condizioni previste  dall’articolo  7 del citato decreto direttoriale n. 178/2019, che di seguito si riportano:</a:t>
            </a:r>
          </a:p>
          <a:p>
            <a:pPr algn="just"/>
            <a:r>
              <a:rPr lang="it-IT" sz="2000" dirty="0">
                <a:solidFill>
                  <a:schemeClr val="bg1"/>
                </a:solidFill>
              </a:rPr>
              <a:t> </a:t>
            </a:r>
          </a:p>
          <a:p>
            <a:pPr marL="457200" lvl="0" indent="-457200" algn="just">
              <a:buFont typeface="+mj-lt"/>
              <a:buAutoNum type="arabicParenR"/>
            </a:pPr>
            <a:r>
              <a:rPr lang="it-IT" sz="2000" dirty="0">
                <a:solidFill>
                  <a:schemeClr val="bg1"/>
                </a:solidFill>
              </a:rPr>
              <a:t>l’assunzione (ovvero la trasformazione a tempo indeterminato di  un  rapporto a termine) deve determinare un incremento occupazionale netto rispetto alla media dei lavoratori occupati nei dodici mesi precedenti;</a:t>
            </a: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431</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157060256"/>
      </p:ext>
    </p:extLst>
  </p:cSld>
  <p:clrMapOvr>
    <a:masterClrMapping/>
  </p:clrMapOvr>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390525" y="1819146"/>
            <a:ext cx="8296275" cy="4968577"/>
          </a:xfrm>
        </p:spPr>
        <p:txBody>
          <a:bodyPr/>
          <a:lstStyle/>
          <a:p>
            <a:pPr algn="just"/>
            <a:r>
              <a:rPr lang="it-IT" sz="2000" dirty="0">
                <a:solidFill>
                  <a:schemeClr val="bg1"/>
                </a:solidFill>
              </a:rPr>
              <a:t> </a:t>
            </a:r>
          </a:p>
          <a:p>
            <a:r>
              <a:rPr lang="it-IT" sz="2400" b="1" dirty="0">
                <a:solidFill>
                  <a:srgbClr val="0070C0"/>
                </a:solidFill>
              </a:rPr>
              <a:t>Compatibilità con la normativa in materia di aiuti di Stato</a:t>
            </a:r>
          </a:p>
          <a:p>
            <a:pPr algn="just"/>
            <a:endParaRPr lang="it-IT" sz="1600" b="1" dirty="0">
              <a:solidFill>
                <a:srgbClr val="002060"/>
              </a:solidFill>
            </a:endParaRPr>
          </a:p>
          <a:p>
            <a:pPr marL="457200" lvl="0" indent="-457200" algn="just">
              <a:buFont typeface="+mj-lt"/>
              <a:buAutoNum type="arabicParenR" startAt="2"/>
            </a:pPr>
            <a:r>
              <a:rPr lang="it-IT" sz="2000" dirty="0">
                <a:solidFill>
                  <a:schemeClr val="bg1"/>
                </a:solidFill>
              </a:rPr>
              <a:t>per i lavoratori di età compresa tra i 25 e i 34 anni,  l’incentivo  può essere fruito solo quando, in aggiunta al requisito dell’incremento occupazionale, ricorra una delle seguenti condizioni </a:t>
            </a:r>
          </a:p>
          <a:p>
            <a:pPr marL="914400" lvl="1" indent="-457200" algn="just">
              <a:buFont typeface="+mj-lt"/>
              <a:buAutoNum type="alphaLcPeriod"/>
            </a:pPr>
            <a:r>
              <a:rPr lang="it-IT" sz="2000" dirty="0">
                <a:solidFill>
                  <a:schemeClr val="bg1"/>
                </a:solidFill>
              </a:rPr>
              <a:t>il lavoratore sia privo di impiego regolarmente retribuito da almeno sei mesi, ai sensi del </a:t>
            </a:r>
            <a:r>
              <a:rPr lang="en-US" sz="2000" dirty="0">
                <a:solidFill>
                  <a:schemeClr val="bg1"/>
                </a:solidFill>
              </a:rPr>
              <a:t>D.M. 17 </a:t>
            </a:r>
            <a:r>
              <a:rPr lang="en-US" sz="2000" dirty="0" err="1">
                <a:solidFill>
                  <a:schemeClr val="bg1"/>
                </a:solidFill>
              </a:rPr>
              <a:t>ottobre</a:t>
            </a:r>
            <a:r>
              <a:rPr lang="en-US" sz="2000" dirty="0">
                <a:solidFill>
                  <a:schemeClr val="bg1"/>
                </a:solidFill>
              </a:rPr>
              <a:t> 2017;</a:t>
            </a:r>
            <a:endParaRPr lang="it-IT" sz="2000" dirty="0">
              <a:solidFill>
                <a:schemeClr val="bg1"/>
              </a:solidFill>
            </a:endParaRPr>
          </a:p>
          <a:p>
            <a:pPr marL="914400" lvl="1" indent="-457200" algn="just">
              <a:buFont typeface="+mj-lt"/>
              <a:buAutoNum type="alphaLcPeriod"/>
            </a:pPr>
            <a:r>
              <a:rPr lang="it-IT" sz="2000" dirty="0">
                <a:solidFill>
                  <a:schemeClr val="bg1"/>
                </a:solidFill>
              </a:rPr>
              <a:t>il lavoratore non  sia in possesso di un diploma di istruzione secondaria  di secondo grado   o di una qualifica o diploma di istruzione e formazione professionale;</a:t>
            </a:r>
          </a:p>
          <a:p>
            <a:pPr marL="914400" lvl="1" indent="-457200" algn="just">
              <a:buFont typeface="+mj-lt"/>
              <a:buAutoNum type="alphaLcPeriod"/>
            </a:pPr>
            <a:r>
              <a:rPr lang="it-IT" sz="2000" dirty="0">
                <a:solidFill>
                  <a:schemeClr val="bg1"/>
                </a:solidFill>
              </a:rPr>
              <a:t>il lavoratore abbia completato la formazione a tempo pieno da non più di due anni e non abbia ancora ottenuto il primo impiego regolarmente retribuito;</a:t>
            </a: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432</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185267066"/>
      </p:ext>
    </p:extLst>
  </p:cSld>
  <p:clrMapOvr>
    <a:masterClrMapping/>
  </p:clrMapOvr>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390525" y="1819146"/>
            <a:ext cx="8296275" cy="4968577"/>
          </a:xfrm>
        </p:spPr>
        <p:txBody>
          <a:bodyPr/>
          <a:lstStyle/>
          <a:p>
            <a:pPr algn="just"/>
            <a:r>
              <a:rPr lang="it-IT" sz="2000" dirty="0">
                <a:solidFill>
                  <a:schemeClr val="bg1"/>
                </a:solidFill>
              </a:rPr>
              <a:t> </a:t>
            </a:r>
          </a:p>
          <a:p>
            <a:r>
              <a:rPr lang="it-IT" sz="2400" b="1" dirty="0">
                <a:solidFill>
                  <a:srgbClr val="0070C0"/>
                </a:solidFill>
              </a:rPr>
              <a:t>Compatibilità con la normativa in materia di aiuti di Stato</a:t>
            </a:r>
          </a:p>
          <a:p>
            <a:pPr marL="457200" lvl="0" indent="-457200" algn="just">
              <a:buFont typeface="+mj-lt"/>
              <a:buAutoNum type="arabicParenR"/>
            </a:pPr>
            <a:endParaRPr lang="it-IT" sz="2000" dirty="0">
              <a:solidFill>
                <a:schemeClr val="bg1"/>
              </a:solidFill>
            </a:endParaRPr>
          </a:p>
          <a:p>
            <a:pPr marL="914400" lvl="1" indent="-457200" algn="just">
              <a:buFont typeface="+mj-lt"/>
              <a:buAutoNum type="alphaLcPeriod" startAt="4"/>
            </a:pPr>
            <a:r>
              <a:rPr lang="it-IT" sz="2000" dirty="0">
                <a:solidFill>
                  <a:schemeClr val="bg1"/>
                </a:solidFill>
              </a:rPr>
              <a:t>il lavoratore sia assunto in professioni o settori caratterizzati da un tasso di disparità uomo-donna che supera almeno del 25% la disparità media uomo-donna in tutti i settori economici dello Stato, ovvero sia assunto in settori economici in cui sia riscontrato il richiamato differenziale nella misura di almeno il 25%, ai sensi del  decreto  interministeriale del Ministero del Lavoro e delle politiche sociali, di  concerto con il  Ministero dell’Economia e delle finanze, n. 420 del 28 novembre 2018, di attuazione dell'articolo 2, punto 4, </a:t>
            </a:r>
            <a:r>
              <a:rPr lang="it-IT" sz="2000" dirty="0" err="1">
                <a:solidFill>
                  <a:schemeClr val="bg1"/>
                </a:solidFill>
              </a:rPr>
              <a:t>lett</a:t>
            </a:r>
            <a:r>
              <a:rPr lang="it-IT" sz="2000" dirty="0">
                <a:solidFill>
                  <a:schemeClr val="bg1"/>
                </a:solidFill>
              </a:rPr>
              <a:t>. </a:t>
            </a:r>
            <a:r>
              <a:rPr lang="it-IT" sz="2000" dirty="0" err="1">
                <a:solidFill>
                  <a:schemeClr val="bg1"/>
                </a:solidFill>
              </a:rPr>
              <a:t>f</a:t>
            </a:r>
            <a:r>
              <a:rPr lang="it-IT" sz="2000" dirty="0">
                <a:solidFill>
                  <a:schemeClr val="bg1"/>
                </a:solidFill>
              </a:rPr>
              <a:t>), del Regolamento (UE) n. 651/2014.</a:t>
            </a:r>
          </a:p>
          <a:p>
            <a:pPr marL="457200" lvl="0" indent="-457200" algn="just">
              <a:buFont typeface="+mj-lt"/>
              <a:buAutoNum type="arabicParenR"/>
            </a:pPr>
            <a:endParaRPr lang="it-IT" sz="2000" dirty="0">
              <a:solidFill>
                <a:schemeClr val="bg1"/>
              </a:solidFill>
            </a:endParaRP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433</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323983481"/>
      </p:ext>
    </p:extLst>
  </p:cSld>
  <p:clrMapOvr>
    <a:masterClrMapping/>
  </p:clrMapOvr>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390525" y="1720742"/>
            <a:ext cx="8296275" cy="4968577"/>
          </a:xfrm>
        </p:spPr>
        <p:txBody>
          <a:bodyPr/>
          <a:lstStyle/>
          <a:p>
            <a:r>
              <a:rPr lang="it-IT" sz="2000" dirty="0">
                <a:solidFill>
                  <a:schemeClr val="bg1"/>
                </a:solidFill>
              </a:rPr>
              <a:t> </a:t>
            </a:r>
            <a:r>
              <a:rPr lang="it-IT" sz="2400" b="1" dirty="0">
                <a:solidFill>
                  <a:schemeClr val="bg1"/>
                </a:solidFill>
              </a:rPr>
              <a:t>L’incremento occupazionale netto</a:t>
            </a:r>
          </a:p>
          <a:p>
            <a:pPr marL="457200" lvl="0" indent="-457200" algn="just">
              <a:buFont typeface="+mj-lt"/>
              <a:buAutoNum type="arabicParenR"/>
            </a:pPr>
            <a:endParaRPr lang="it-IT" sz="1100" dirty="0">
              <a:solidFill>
                <a:schemeClr val="bg1"/>
              </a:solidFill>
            </a:endParaRPr>
          </a:p>
          <a:p>
            <a:pPr algn="just"/>
            <a:r>
              <a:rPr lang="it-IT" sz="2000" dirty="0">
                <a:solidFill>
                  <a:schemeClr val="bg1"/>
                </a:solidFill>
              </a:rPr>
              <a:t>Per il calcolo dell’incremento occupazionale, la forza lavoro deve essere determinata in </a:t>
            </a:r>
            <a:r>
              <a:rPr lang="it-IT" sz="2000" b="1" dirty="0">
                <a:solidFill>
                  <a:schemeClr val="bg1"/>
                </a:solidFill>
              </a:rPr>
              <a:t>ULA </a:t>
            </a:r>
            <a:r>
              <a:rPr lang="it-IT" sz="2000" dirty="0">
                <a:solidFill>
                  <a:schemeClr val="bg1"/>
                </a:solidFill>
              </a:rPr>
              <a:t>(Unità Lavoro Annuo).</a:t>
            </a:r>
          </a:p>
          <a:p>
            <a:pPr algn="just"/>
            <a:r>
              <a:rPr lang="it-IT" sz="2000" dirty="0">
                <a:solidFill>
                  <a:schemeClr val="bg1"/>
                </a:solidFill>
              </a:rPr>
              <a:t>Il calcolo si effettua su base mensile confrontando il numero dei lavoratori occupati nel mese con  la media dei 12 mesi precedenti, tenendo presente il concetto di “impresa unica” come definito dal Regolamento UE n. 1408/2013, art. 2 par. 2). In altre parole, la media dei lavoratori dei 12 mesi precedenti deve essere riferita all’impresa nel suo complesso e non al singolo stabilimento nel quale è inserito il lavoratore assunto.</a:t>
            </a:r>
          </a:p>
          <a:p>
            <a:pPr algn="just"/>
            <a:r>
              <a:rPr lang="it-IT" sz="2000" dirty="0">
                <a:solidFill>
                  <a:schemeClr val="bg1"/>
                </a:solidFill>
              </a:rPr>
              <a:t>A riguardo, l’INPS richiama l’Interpello n. 34/2014 con il  quale il Ministero del Lavoro ha chiarito che in tutte le ipotesi di assunzione agevolata l’incremento occupazionale dei 12 mesi successi all’assunzione va verificato tenendo in considerazione l’effettiva forza occupazionale media al termine dei 12 mesi e non la forza stimata al momento dell’assunzione </a:t>
            </a: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434</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910219537"/>
      </p:ext>
    </p:extLst>
  </p:cSld>
  <p:clrMapOvr>
    <a:masterClrMapping/>
  </p:clrMapOvr>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390525" y="1720742"/>
            <a:ext cx="8296275" cy="4968577"/>
          </a:xfrm>
        </p:spPr>
        <p:txBody>
          <a:bodyPr/>
          <a:lstStyle/>
          <a:p>
            <a:pPr algn="just"/>
            <a:r>
              <a:rPr lang="it-IT" sz="2000" dirty="0">
                <a:solidFill>
                  <a:schemeClr val="bg1"/>
                </a:solidFill>
              </a:rPr>
              <a:t> </a:t>
            </a:r>
          </a:p>
          <a:p>
            <a:r>
              <a:rPr lang="it-IT" sz="2400" b="1" dirty="0">
                <a:solidFill>
                  <a:srgbClr val="0070C0"/>
                </a:solidFill>
              </a:rPr>
              <a:t>L’incremento occupazionale netto</a:t>
            </a:r>
          </a:p>
          <a:p>
            <a:pPr marL="457200" lvl="0" indent="-457200" algn="just">
              <a:buFont typeface="+mj-lt"/>
              <a:buAutoNum type="arabicParenR"/>
            </a:pPr>
            <a:endParaRPr lang="it-IT" sz="1100" dirty="0">
              <a:solidFill>
                <a:schemeClr val="bg1"/>
              </a:solidFill>
            </a:endParaRPr>
          </a:p>
          <a:p>
            <a:pPr algn="just"/>
            <a:r>
              <a:rPr lang="it-IT" sz="2000" dirty="0">
                <a:solidFill>
                  <a:schemeClr val="bg1"/>
                </a:solidFill>
              </a:rPr>
              <a:t>Qualora non vi sia incremento, l’esonero non spetta per il mese di calendario di riferimento; l’</a:t>
            </a:r>
            <a:r>
              <a:rPr lang="it-IT" sz="2000" b="1" dirty="0">
                <a:solidFill>
                  <a:schemeClr val="bg1"/>
                </a:solidFill>
              </a:rPr>
              <a:t>eventuale ripristino </a:t>
            </a:r>
            <a:r>
              <a:rPr lang="it-IT" sz="2000" dirty="0">
                <a:solidFill>
                  <a:schemeClr val="bg1"/>
                </a:solidFill>
              </a:rPr>
              <a:t>dell’incremento per i mesi successivi consente, invece, la fruizione dell’esonero dal mese di ripristino fino alla sua originaria scadenza, ma non permette di recuperare il beneficio perso.</a:t>
            </a:r>
          </a:p>
          <a:p>
            <a:pPr algn="just"/>
            <a:r>
              <a:rPr lang="it-IT" sz="2000" dirty="0">
                <a:solidFill>
                  <a:schemeClr val="bg1"/>
                </a:solidFill>
              </a:rPr>
              <a:t>L’incentivo è comunque applicabile qualora l’incremento occupazionale netto non si realizzi a seguito di:</a:t>
            </a:r>
          </a:p>
          <a:p>
            <a:pPr marL="342900" indent="-342900" algn="just">
              <a:buFontTx/>
              <a:buChar char="-"/>
            </a:pPr>
            <a:r>
              <a:rPr lang="it-IT" sz="2000" dirty="0">
                <a:solidFill>
                  <a:schemeClr val="bg1"/>
                </a:solidFill>
              </a:rPr>
              <a:t>dimissioni volontarie;</a:t>
            </a:r>
          </a:p>
          <a:p>
            <a:pPr marL="342900" indent="-342900" algn="just">
              <a:buFontTx/>
              <a:buChar char="-"/>
            </a:pPr>
            <a:r>
              <a:rPr lang="it-IT" sz="2000" dirty="0">
                <a:solidFill>
                  <a:schemeClr val="bg1"/>
                </a:solidFill>
              </a:rPr>
              <a:t>invalidità;</a:t>
            </a:r>
          </a:p>
          <a:p>
            <a:pPr marL="342900" indent="-342900" algn="just">
              <a:buFontTx/>
              <a:buChar char="-"/>
            </a:pPr>
            <a:r>
              <a:rPr lang="it-IT" sz="2000" dirty="0">
                <a:solidFill>
                  <a:schemeClr val="bg1"/>
                </a:solidFill>
              </a:rPr>
              <a:t>pensionamento per raggiunti limiti d’età; </a:t>
            </a:r>
          </a:p>
          <a:p>
            <a:pPr marL="342900" indent="-342900" algn="just">
              <a:buFontTx/>
              <a:buChar char="-"/>
            </a:pPr>
            <a:r>
              <a:rPr lang="it-IT" sz="2000" dirty="0">
                <a:solidFill>
                  <a:schemeClr val="bg1"/>
                </a:solidFill>
              </a:rPr>
              <a:t>riduzione volontaria dell’orario di lavoro; </a:t>
            </a:r>
          </a:p>
          <a:p>
            <a:pPr marL="342900" indent="-342900" algn="just">
              <a:buFontTx/>
              <a:buChar char="-"/>
            </a:pPr>
            <a:r>
              <a:rPr lang="it-IT" sz="2000" dirty="0">
                <a:solidFill>
                  <a:schemeClr val="bg1"/>
                </a:solidFill>
              </a:rPr>
              <a:t>licenziamento per giusta causa.</a:t>
            </a: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435</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1555531776"/>
      </p:ext>
    </p:extLst>
  </p:cSld>
  <p:clrMapOvr>
    <a:masterClrMapping/>
  </p:clrMapOvr>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390525" y="1720742"/>
            <a:ext cx="8296275" cy="4968577"/>
          </a:xfrm>
        </p:spPr>
        <p:txBody>
          <a:bodyPr/>
          <a:lstStyle/>
          <a:p>
            <a:pPr algn="just"/>
            <a:r>
              <a:rPr lang="it-IT" sz="2000" dirty="0">
                <a:solidFill>
                  <a:schemeClr val="bg1"/>
                </a:solidFill>
              </a:rPr>
              <a:t> </a:t>
            </a:r>
          </a:p>
          <a:p>
            <a:r>
              <a:rPr lang="it-IT" sz="2400" b="1" dirty="0">
                <a:solidFill>
                  <a:schemeClr val="bg1"/>
                </a:solidFill>
              </a:rPr>
              <a:t>Coordinamento con altri incentivi</a:t>
            </a:r>
          </a:p>
          <a:p>
            <a:pPr marL="457200" lvl="0" indent="-457200" algn="just">
              <a:buFont typeface="+mj-lt"/>
              <a:buAutoNum type="arabicParenR"/>
            </a:pPr>
            <a:endParaRPr lang="it-IT" sz="1100" dirty="0">
              <a:solidFill>
                <a:schemeClr val="bg1"/>
              </a:solidFill>
            </a:endParaRPr>
          </a:p>
          <a:p>
            <a:pPr algn="just"/>
            <a:r>
              <a:rPr lang="it-IT" sz="2000" dirty="0">
                <a:solidFill>
                  <a:schemeClr val="bg1"/>
                </a:solidFill>
              </a:rPr>
              <a:t>L’</a:t>
            </a:r>
            <a:r>
              <a:rPr lang="it-IT" sz="2000" b="1" dirty="0">
                <a:solidFill>
                  <a:schemeClr val="bg1"/>
                </a:solidFill>
              </a:rPr>
              <a:t>Incentivo Occupazione Sviluppo Sud </a:t>
            </a:r>
            <a:r>
              <a:rPr lang="it-IT" sz="2000" dirty="0">
                <a:solidFill>
                  <a:schemeClr val="bg1"/>
                </a:solidFill>
              </a:rPr>
              <a:t>è </a:t>
            </a:r>
            <a:r>
              <a:rPr lang="it-IT" sz="2000" b="1" dirty="0">
                <a:solidFill>
                  <a:schemeClr val="bg1"/>
                </a:solidFill>
              </a:rPr>
              <a:t>compatibile e cumulabile </a:t>
            </a:r>
            <a:r>
              <a:rPr lang="it-IT" sz="2000" dirty="0">
                <a:solidFill>
                  <a:schemeClr val="bg1"/>
                </a:solidFill>
              </a:rPr>
              <a:t>con:</a:t>
            </a:r>
            <a:endParaRPr lang="it-IT" sz="2000" b="1" dirty="0">
              <a:solidFill>
                <a:schemeClr val="bg1"/>
              </a:solidFill>
            </a:endParaRPr>
          </a:p>
          <a:p>
            <a:pPr marL="342900" indent="-342900" algn="just">
              <a:buFontTx/>
              <a:buChar char="-"/>
            </a:pPr>
            <a:r>
              <a:rPr lang="it-IT" sz="2000" dirty="0">
                <a:solidFill>
                  <a:schemeClr val="bg1"/>
                </a:solidFill>
              </a:rPr>
              <a:t>l’incentivo al reimpiego dei lavoratori beneficiari di </a:t>
            </a:r>
            <a:r>
              <a:rPr lang="it-IT" sz="2000" b="1" dirty="0">
                <a:solidFill>
                  <a:schemeClr val="bg1"/>
                </a:solidFill>
              </a:rPr>
              <a:t>reddito di cittadinanza</a:t>
            </a:r>
            <a:r>
              <a:rPr lang="it-IT" sz="2000" dirty="0">
                <a:solidFill>
                  <a:schemeClr val="bg1"/>
                </a:solidFill>
              </a:rPr>
              <a:t>, di cui all’articolo 8 del DL n. 4/2019;</a:t>
            </a:r>
          </a:p>
          <a:p>
            <a:pPr marL="342900" indent="-342900" algn="just">
              <a:buFontTx/>
              <a:buChar char="-"/>
            </a:pPr>
            <a:r>
              <a:rPr lang="it-IT" sz="2000" dirty="0">
                <a:solidFill>
                  <a:schemeClr val="bg1"/>
                </a:solidFill>
              </a:rPr>
              <a:t>l’incentivo strutturale all’</a:t>
            </a:r>
            <a:r>
              <a:rPr lang="it-IT" sz="2000" b="1" dirty="0">
                <a:solidFill>
                  <a:schemeClr val="bg1"/>
                </a:solidFill>
              </a:rPr>
              <a:t>occupazione giovanile stabile</a:t>
            </a:r>
            <a:r>
              <a:rPr lang="it-IT" sz="2000" dirty="0">
                <a:solidFill>
                  <a:schemeClr val="bg1"/>
                </a:solidFill>
              </a:rPr>
              <a:t>, previsto dall’articolo 1-bis del DL n. 87/2018 (Decreto Dignità);</a:t>
            </a:r>
          </a:p>
          <a:p>
            <a:pPr marL="342900" indent="-342900" algn="just">
              <a:buFontTx/>
              <a:buChar char="-"/>
            </a:pPr>
            <a:r>
              <a:rPr lang="it-IT" sz="2000" b="1" dirty="0">
                <a:solidFill>
                  <a:schemeClr val="bg1"/>
                </a:solidFill>
              </a:rPr>
              <a:t>altri incentivi di natura economica </a:t>
            </a:r>
            <a:r>
              <a:rPr lang="it-IT" sz="2000" dirty="0">
                <a:solidFill>
                  <a:schemeClr val="bg1"/>
                </a:solidFill>
              </a:rPr>
              <a:t>introdotti e attuati dalle </a:t>
            </a:r>
            <a:r>
              <a:rPr lang="it-IT" sz="2000" b="1" dirty="0">
                <a:solidFill>
                  <a:schemeClr val="bg1"/>
                </a:solidFill>
              </a:rPr>
              <a:t>Regioni del Mezzogiorno</a:t>
            </a:r>
            <a:r>
              <a:rPr lang="it-IT" sz="2000" dirty="0">
                <a:solidFill>
                  <a:schemeClr val="bg1"/>
                </a:solidFill>
              </a:rPr>
              <a:t>, come sopra individuate, purché a favore di datori di lavoro che abbiano sede nel territorio delle stesse Regioni.</a:t>
            </a: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436</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
        <p:nvSpPr>
          <p:cNvPr id="2" name="Freccia giù 1"/>
          <p:cNvSpPr/>
          <p:nvPr/>
        </p:nvSpPr>
        <p:spPr>
          <a:xfrm>
            <a:off x="4296346" y="5656980"/>
            <a:ext cx="484632" cy="6951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651638875"/>
      </p:ext>
    </p:extLst>
  </p:cSld>
  <p:clrMapOvr>
    <a:masterClrMapping/>
  </p:clrMapOvr>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418199" y="1724174"/>
            <a:ext cx="8296275" cy="4968577"/>
          </a:xfrm>
        </p:spPr>
        <p:txBody>
          <a:bodyPr/>
          <a:lstStyle/>
          <a:p>
            <a:pPr algn="just"/>
            <a:r>
              <a:rPr lang="it-IT" sz="2000" dirty="0">
                <a:solidFill>
                  <a:schemeClr val="bg1"/>
                </a:solidFill>
              </a:rPr>
              <a:t> </a:t>
            </a:r>
          </a:p>
          <a:p>
            <a:r>
              <a:rPr lang="it-IT" sz="2400" b="1" dirty="0">
                <a:solidFill>
                  <a:srgbClr val="0070C0"/>
                </a:solidFill>
              </a:rPr>
              <a:t>Coordinamento con altri incentivi</a:t>
            </a:r>
          </a:p>
          <a:p>
            <a:pPr marL="457200" lvl="0" indent="-457200" algn="just">
              <a:buFont typeface="+mj-lt"/>
              <a:buAutoNum type="arabicParenR"/>
            </a:pPr>
            <a:endParaRPr lang="it-IT" sz="1100" dirty="0">
              <a:solidFill>
                <a:schemeClr val="bg1"/>
              </a:solidFill>
            </a:endParaRPr>
          </a:p>
          <a:p>
            <a:pPr algn="just"/>
            <a:r>
              <a:rPr lang="it-IT" sz="2000" dirty="0">
                <a:solidFill>
                  <a:schemeClr val="bg1"/>
                </a:solidFill>
              </a:rPr>
              <a:t>L’INPS evidenzia che in entrambi i casi sopra riportati (ad esclusione degli incentivi regionali), la definizione delle modalità di accesso agli incentivi è subordinata all’emanazione di un decreto ministeriale che non è ancora stato adottato. </a:t>
            </a:r>
          </a:p>
          <a:p>
            <a:pPr algn="just"/>
            <a:r>
              <a:rPr lang="it-IT" sz="2000" dirty="0">
                <a:solidFill>
                  <a:schemeClr val="bg1"/>
                </a:solidFill>
              </a:rPr>
              <a:t>Conseguentemente, le istruzioni operative per la fruizione cumulata dell’Incentivo Occupazione Sviluppo Sud con gli incentivi sopra indicati sarà oggetto di successivi interventi da parte dell’Istituto previdenziale </a:t>
            </a: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437</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1826405871"/>
      </p:ext>
    </p:extLst>
  </p:cSld>
  <p:clrMapOvr>
    <a:masterClrMapping/>
  </p:clrMapOvr>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418199" y="1724174"/>
            <a:ext cx="8296275" cy="4968577"/>
          </a:xfrm>
        </p:spPr>
        <p:txBody>
          <a:bodyPr/>
          <a:lstStyle/>
          <a:p>
            <a:pPr algn="just"/>
            <a:r>
              <a:rPr lang="it-IT" sz="2000" dirty="0">
                <a:solidFill>
                  <a:schemeClr val="bg1"/>
                </a:solidFill>
              </a:rPr>
              <a:t> </a:t>
            </a:r>
          </a:p>
          <a:p>
            <a:r>
              <a:rPr lang="it-IT" sz="2400" b="1" dirty="0">
                <a:solidFill>
                  <a:schemeClr val="bg1"/>
                </a:solidFill>
              </a:rPr>
              <a:t>Procedimento di ammissione all’incentivo</a:t>
            </a:r>
          </a:p>
          <a:p>
            <a:pPr marL="457200" lvl="0" indent="-457200" algn="just">
              <a:buFont typeface="+mj-lt"/>
              <a:buAutoNum type="arabicParenR"/>
            </a:pPr>
            <a:endParaRPr lang="it-IT" sz="1100" dirty="0">
              <a:solidFill>
                <a:schemeClr val="bg1"/>
              </a:solidFill>
            </a:endParaRPr>
          </a:p>
          <a:p>
            <a:pPr algn="just"/>
            <a:r>
              <a:rPr lang="it-IT" sz="2000" dirty="0">
                <a:solidFill>
                  <a:schemeClr val="bg1"/>
                </a:solidFill>
              </a:rPr>
              <a:t>Per beneficiare dell’esonero contributivo i datori di lavoro interessati dovranno presentare telematicamente all’INPS un’</a:t>
            </a:r>
            <a:r>
              <a:rPr lang="it-IT" sz="2000" b="1" dirty="0">
                <a:solidFill>
                  <a:schemeClr val="bg1"/>
                </a:solidFill>
              </a:rPr>
              <a:t>istanza preliminare di ammissione</a:t>
            </a:r>
            <a:r>
              <a:rPr lang="it-IT" sz="2000" dirty="0">
                <a:solidFill>
                  <a:schemeClr val="bg1"/>
                </a:solidFill>
              </a:rPr>
              <a:t>, mediante il modulo “</a:t>
            </a:r>
            <a:r>
              <a:rPr lang="it-IT" sz="2000" b="1" dirty="0">
                <a:solidFill>
                  <a:schemeClr val="bg1"/>
                </a:solidFill>
              </a:rPr>
              <a:t>IOSS</a:t>
            </a:r>
            <a:r>
              <a:rPr lang="it-IT" sz="2000" dirty="0">
                <a:solidFill>
                  <a:schemeClr val="bg1"/>
                </a:solidFill>
              </a:rPr>
              <a:t>” disponibile all’interno dell’applicazione “</a:t>
            </a:r>
            <a:r>
              <a:rPr lang="it-IT" sz="2000" b="1" dirty="0">
                <a:solidFill>
                  <a:schemeClr val="bg1"/>
                </a:solidFill>
              </a:rPr>
              <a:t>Portale delle Agevolazioni (ex </a:t>
            </a:r>
            <a:r>
              <a:rPr lang="it-IT" sz="2000" b="1" dirty="0" err="1">
                <a:solidFill>
                  <a:schemeClr val="bg1"/>
                </a:solidFill>
              </a:rPr>
              <a:t>DiResCo</a:t>
            </a:r>
            <a:r>
              <a:rPr lang="it-IT" sz="2000" b="1" dirty="0">
                <a:solidFill>
                  <a:schemeClr val="bg1"/>
                </a:solidFill>
              </a:rPr>
              <a:t>)</a:t>
            </a:r>
            <a:r>
              <a:rPr lang="it-IT" sz="2000" dirty="0">
                <a:solidFill>
                  <a:schemeClr val="bg1"/>
                </a:solidFill>
              </a:rPr>
              <a:t>”, indicando:</a:t>
            </a:r>
          </a:p>
          <a:p>
            <a:pPr marL="342900" indent="-342900" algn="just">
              <a:buFontTx/>
              <a:buChar char="-"/>
            </a:pPr>
            <a:r>
              <a:rPr lang="it-IT" sz="2000" dirty="0">
                <a:solidFill>
                  <a:schemeClr val="bg1"/>
                </a:solidFill>
              </a:rPr>
              <a:t>il </a:t>
            </a:r>
            <a:r>
              <a:rPr lang="it-IT" sz="2000" b="1" dirty="0">
                <a:solidFill>
                  <a:schemeClr val="bg1"/>
                </a:solidFill>
              </a:rPr>
              <a:t>lavoratore </a:t>
            </a:r>
            <a:r>
              <a:rPr lang="it-IT" sz="2000" dirty="0">
                <a:solidFill>
                  <a:schemeClr val="bg1"/>
                </a:solidFill>
              </a:rPr>
              <a:t>nei cui confronti è intervenuta o potrebbe intervenire l’assunzione, ovvero la trasformazione a tempo indeterminato di un precedente rapporto a termine;</a:t>
            </a:r>
          </a:p>
          <a:p>
            <a:pPr marL="342900" indent="-342900" algn="just">
              <a:buFontTx/>
              <a:buChar char="-"/>
            </a:pPr>
            <a:r>
              <a:rPr lang="it-IT" sz="2000" dirty="0">
                <a:solidFill>
                  <a:schemeClr val="bg1"/>
                </a:solidFill>
              </a:rPr>
              <a:t>la </a:t>
            </a:r>
            <a:r>
              <a:rPr lang="it-IT" sz="2000" b="1" dirty="0">
                <a:solidFill>
                  <a:schemeClr val="bg1"/>
                </a:solidFill>
              </a:rPr>
              <a:t>Regione/Provincia </a:t>
            </a:r>
            <a:r>
              <a:rPr lang="it-IT" sz="2000" dirty="0">
                <a:solidFill>
                  <a:schemeClr val="bg1"/>
                </a:solidFill>
              </a:rPr>
              <a:t>di esecuzione della prestazione lavorativa, che devono rientrare tra quelle ammesse al finanziamento;</a:t>
            </a:r>
          </a:p>
          <a:p>
            <a:pPr marL="342900" indent="-342900" algn="just">
              <a:buFontTx/>
              <a:buChar char="-"/>
            </a:pPr>
            <a:r>
              <a:rPr lang="it-IT" sz="2000" dirty="0">
                <a:solidFill>
                  <a:schemeClr val="bg1"/>
                </a:solidFill>
              </a:rPr>
              <a:t>l’importo della </a:t>
            </a:r>
            <a:r>
              <a:rPr lang="it-IT" sz="2000" b="1" dirty="0">
                <a:solidFill>
                  <a:schemeClr val="bg1"/>
                </a:solidFill>
              </a:rPr>
              <a:t>retribuzione mensile media</a:t>
            </a:r>
            <a:r>
              <a:rPr lang="it-IT" sz="2000" dirty="0">
                <a:solidFill>
                  <a:schemeClr val="bg1"/>
                </a:solidFill>
              </a:rPr>
              <a:t>, comprensiva dei ratei di tredicesima e quattordicesima mensilità;</a:t>
            </a:r>
          </a:p>
          <a:p>
            <a:pPr marL="342900" indent="-342900" algn="just">
              <a:buFontTx/>
              <a:buChar char="-"/>
            </a:pPr>
            <a:r>
              <a:rPr lang="it-IT" sz="2000" dirty="0">
                <a:solidFill>
                  <a:schemeClr val="bg1"/>
                </a:solidFill>
              </a:rPr>
              <a:t>l’</a:t>
            </a:r>
            <a:r>
              <a:rPr lang="it-IT" sz="2000" b="1" dirty="0">
                <a:solidFill>
                  <a:schemeClr val="bg1"/>
                </a:solidFill>
              </a:rPr>
              <a:t>aliquota contributiva datoriale </a:t>
            </a:r>
            <a:r>
              <a:rPr lang="it-IT" sz="2000" dirty="0">
                <a:solidFill>
                  <a:schemeClr val="bg1"/>
                </a:solidFill>
              </a:rPr>
              <a:t>che può essere oggetto di sgravio.</a:t>
            </a: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438</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543483563"/>
      </p:ext>
    </p:extLst>
  </p:cSld>
  <p:clrMapOvr>
    <a:masterClrMapping/>
  </p:clrMapOvr>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418199" y="1724174"/>
            <a:ext cx="8296275" cy="4968577"/>
          </a:xfrm>
        </p:spPr>
        <p:txBody>
          <a:bodyPr/>
          <a:lstStyle/>
          <a:p>
            <a:pPr algn="just"/>
            <a:r>
              <a:rPr lang="it-IT" sz="2000" dirty="0">
                <a:solidFill>
                  <a:schemeClr val="bg1"/>
                </a:solidFill>
              </a:rPr>
              <a:t> </a:t>
            </a:r>
          </a:p>
          <a:p>
            <a:r>
              <a:rPr lang="it-IT" sz="2400" b="1" dirty="0">
                <a:solidFill>
                  <a:srgbClr val="0070C0"/>
                </a:solidFill>
              </a:rPr>
              <a:t>Procedimento di ammissione all’incentivo</a:t>
            </a:r>
          </a:p>
          <a:p>
            <a:pPr marL="457200" lvl="0" indent="-457200" algn="just">
              <a:buFont typeface="+mj-lt"/>
              <a:buAutoNum type="arabicParenR"/>
            </a:pPr>
            <a:endParaRPr lang="it-IT" sz="1100" dirty="0">
              <a:solidFill>
                <a:schemeClr val="bg1"/>
              </a:solidFill>
            </a:endParaRPr>
          </a:p>
          <a:p>
            <a:pPr algn="just"/>
            <a:r>
              <a:rPr lang="it-IT" sz="2000" dirty="0">
                <a:solidFill>
                  <a:schemeClr val="bg1"/>
                </a:solidFill>
              </a:rPr>
              <a:t>Successivamente all’invio dell’istanza l’INPS, tramite i propri sistemi informativi centrali:</a:t>
            </a:r>
          </a:p>
          <a:p>
            <a:pPr marL="342900" indent="-342900" algn="just">
              <a:buFontTx/>
              <a:buChar char="-"/>
            </a:pPr>
            <a:r>
              <a:rPr lang="it-IT" sz="2000" dirty="0">
                <a:solidFill>
                  <a:schemeClr val="bg1"/>
                </a:solidFill>
              </a:rPr>
              <a:t>consulterà gli archivi informatici dell’ANPAL, al fine di verificare che il soggetto per cui si chiede l’incentivo sia disoccupato;</a:t>
            </a:r>
          </a:p>
          <a:p>
            <a:pPr marL="342900" indent="-342900" algn="just">
              <a:buFontTx/>
              <a:buChar char="-"/>
            </a:pPr>
            <a:r>
              <a:rPr lang="it-IT" sz="2000" dirty="0">
                <a:solidFill>
                  <a:schemeClr val="bg1"/>
                </a:solidFill>
              </a:rPr>
              <a:t>calcolerà l’importo dell’incentivo spettante sulla base dell’aliquota datoriale indicata;</a:t>
            </a:r>
          </a:p>
          <a:p>
            <a:pPr marL="342900" indent="-342900" algn="just">
              <a:buFontTx/>
              <a:buChar char="-"/>
            </a:pPr>
            <a:r>
              <a:rPr lang="it-IT" sz="2000" dirty="0">
                <a:solidFill>
                  <a:schemeClr val="bg1"/>
                </a:solidFill>
              </a:rPr>
              <a:t>verificherà la disponibilità residua delle risorse;</a:t>
            </a:r>
          </a:p>
          <a:p>
            <a:pPr marL="342900" indent="-342900" algn="just">
              <a:buFontTx/>
              <a:buChar char="-"/>
            </a:pPr>
            <a:r>
              <a:rPr lang="it-IT" sz="2000" dirty="0">
                <a:solidFill>
                  <a:schemeClr val="bg1"/>
                </a:solidFill>
              </a:rPr>
              <a:t>comunicherà telematicamente al datore di lavoro (in calce al medesimo modulo di istanza) che è stato prenotato in suo favore l’importo dell’incentivo per l’assunzione del lavoratore indicato nella domanda preliminare.</a:t>
            </a:r>
          </a:p>
          <a:p>
            <a:pPr algn="just"/>
            <a:r>
              <a:rPr lang="it-IT" sz="2000" dirty="0">
                <a:solidFill>
                  <a:schemeClr val="bg1"/>
                </a:solidFill>
              </a:rPr>
              <a:t> </a:t>
            </a: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439</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918346635"/>
      </p:ext>
    </p:extLst>
  </p:cSld>
  <p:clrMapOvr>
    <a:masterClrMapping/>
  </p:clrMapOvr>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418199" y="1724174"/>
            <a:ext cx="8296275" cy="4968577"/>
          </a:xfrm>
        </p:spPr>
        <p:txBody>
          <a:bodyPr/>
          <a:lstStyle/>
          <a:p>
            <a:pPr algn="just"/>
            <a:r>
              <a:rPr lang="it-IT" sz="2000" dirty="0">
                <a:solidFill>
                  <a:schemeClr val="bg1"/>
                </a:solidFill>
              </a:rPr>
              <a:t> </a:t>
            </a:r>
          </a:p>
          <a:p>
            <a:r>
              <a:rPr lang="it-IT" sz="2400" b="1" dirty="0">
                <a:solidFill>
                  <a:srgbClr val="0070C0"/>
                </a:solidFill>
              </a:rPr>
              <a:t>Procedimento di ammissione all’incentivo</a:t>
            </a:r>
          </a:p>
          <a:p>
            <a:pPr algn="just"/>
            <a:endParaRPr lang="it-IT" sz="2000" dirty="0">
              <a:solidFill>
                <a:schemeClr val="bg1"/>
              </a:solidFill>
            </a:endParaRPr>
          </a:p>
          <a:p>
            <a:pPr algn="just"/>
            <a:r>
              <a:rPr lang="it-IT" sz="2000" dirty="0">
                <a:solidFill>
                  <a:schemeClr val="bg1"/>
                </a:solidFill>
              </a:rPr>
              <a:t>Qualora l’istanza preliminare dovesse essere </a:t>
            </a:r>
            <a:r>
              <a:rPr lang="it-IT" sz="2000" b="1" dirty="0">
                <a:solidFill>
                  <a:schemeClr val="bg1"/>
                </a:solidFill>
              </a:rPr>
              <a:t>rigettata per carenza di fondi</a:t>
            </a:r>
            <a:r>
              <a:rPr lang="it-IT" sz="2000" dirty="0">
                <a:solidFill>
                  <a:schemeClr val="bg1"/>
                </a:solidFill>
              </a:rPr>
              <a:t>, la domanda rimarrà comunque valida per 30 giorni, mantenendo la priorità acquisita dalla data di prenotazione. Se entro tale termine si libereranno delle risorse, l’istanza verrà automaticamente accolta; diversamente, dopo 30 giorni la domanda perderà definitivamente di efficacia ed il datore di lavoro dovrà presentare una nuova richiesta di prenotazione.</a:t>
            </a:r>
          </a:p>
          <a:p>
            <a:pPr marL="342900" indent="-342900" algn="just">
              <a:buFontTx/>
              <a:buChar char="-"/>
            </a:pPr>
            <a:endParaRPr lang="it-IT" sz="2000" dirty="0">
              <a:solidFill>
                <a:schemeClr val="bg1"/>
              </a:solidFill>
            </a:endParaRP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440</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864599774"/>
      </p:ext>
    </p:extLst>
  </p:cSld>
  <p:clrMapOvr>
    <a:masterClrMapping/>
  </p:clrMapOvr>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418199" y="1724174"/>
            <a:ext cx="8296275" cy="4968577"/>
          </a:xfrm>
        </p:spPr>
        <p:txBody>
          <a:bodyPr/>
          <a:lstStyle/>
          <a:p>
            <a:pPr algn="just"/>
            <a:r>
              <a:rPr lang="it-IT" sz="2000" dirty="0">
                <a:solidFill>
                  <a:schemeClr val="bg1"/>
                </a:solidFill>
              </a:rPr>
              <a:t> </a:t>
            </a:r>
          </a:p>
          <a:p>
            <a:r>
              <a:rPr lang="it-IT" sz="2400" b="1" dirty="0">
                <a:solidFill>
                  <a:srgbClr val="0070C0"/>
                </a:solidFill>
              </a:rPr>
              <a:t>Procedimento di ammissione all’incentivo</a:t>
            </a:r>
          </a:p>
          <a:p>
            <a:pPr algn="just"/>
            <a:endParaRPr lang="it-IT" sz="2000" dirty="0">
              <a:solidFill>
                <a:schemeClr val="bg1"/>
              </a:solidFill>
            </a:endParaRPr>
          </a:p>
          <a:p>
            <a:pPr algn="just"/>
            <a:r>
              <a:rPr lang="it-IT" sz="2000" dirty="0">
                <a:solidFill>
                  <a:schemeClr val="bg1"/>
                </a:solidFill>
              </a:rPr>
              <a:t>Analogamente, qualora l’istanza preliminare dovesse essere </a:t>
            </a:r>
            <a:r>
              <a:rPr lang="it-IT" sz="2000" b="1" dirty="0">
                <a:solidFill>
                  <a:schemeClr val="bg1"/>
                </a:solidFill>
              </a:rPr>
              <a:t>rigettata </a:t>
            </a:r>
            <a:r>
              <a:rPr lang="it-IT" sz="2000" dirty="0">
                <a:solidFill>
                  <a:schemeClr val="bg1"/>
                </a:solidFill>
              </a:rPr>
              <a:t>in quanto, dalla consultazione dell’archivio dell’ANPAL, </a:t>
            </a:r>
            <a:r>
              <a:rPr lang="it-IT" sz="2000" b="1" dirty="0">
                <a:solidFill>
                  <a:schemeClr val="bg1"/>
                </a:solidFill>
              </a:rPr>
              <a:t>non risulta validamente rilasciata una dichiarazione di immediata disponibilità al lavoro (DID)</a:t>
            </a:r>
            <a:r>
              <a:rPr lang="it-IT" sz="2000" dirty="0">
                <a:solidFill>
                  <a:schemeClr val="bg1"/>
                </a:solidFill>
              </a:rPr>
              <a:t>, la domanda rimarrà comunque valida per 30 giorni, mantenendo la priorità acquisita dalla data di prenotazione. Durante tale periodo, l’INPS consulterà quotidianamente la banca dati dell’ANPAL al fine di verificare la presenza di eventuali aggiornamenti della posizione del lavoratore. Se entro il suddetto termine di 30 giorni l’ANPAL aggiornerà la posizione del lavoratore, l’istanza verrà automaticamente accolta; diversamente, dopo 30 giorni la domanda perderà definitivamente di efficacia ed il datore di lavoro dovrà presentare una nuova richiesta di prenotazione.</a:t>
            </a:r>
          </a:p>
          <a:p>
            <a:pPr algn="just"/>
            <a:r>
              <a:rPr lang="it-IT" sz="2000" dirty="0">
                <a:solidFill>
                  <a:schemeClr val="bg1"/>
                </a:solidFill>
              </a:rPr>
              <a:t> </a:t>
            </a:r>
          </a:p>
          <a:p>
            <a:pPr marL="342900" indent="-342900" algn="just">
              <a:buFontTx/>
              <a:buChar char="-"/>
            </a:pPr>
            <a:endParaRPr lang="it-IT" sz="2000" dirty="0">
              <a:solidFill>
                <a:schemeClr val="bg1"/>
              </a:solidFill>
            </a:endParaRP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441</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872059692"/>
      </p:ext>
    </p:extLst>
  </p:cSld>
  <p:clrMapOvr>
    <a:masterClrMapping/>
  </p:clrMapOvr>
</p:sld>
</file>

<file path=ppt/slides/slide4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418199" y="1724174"/>
            <a:ext cx="8296275" cy="4968577"/>
          </a:xfrm>
        </p:spPr>
        <p:txBody>
          <a:bodyPr/>
          <a:lstStyle/>
          <a:p>
            <a:pPr algn="just"/>
            <a:r>
              <a:rPr lang="it-IT" sz="2000" dirty="0">
                <a:solidFill>
                  <a:schemeClr val="bg1"/>
                </a:solidFill>
              </a:rPr>
              <a:t> </a:t>
            </a:r>
          </a:p>
          <a:p>
            <a:r>
              <a:rPr lang="it-IT" sz="2400" b="1" dirty="0">
                <a:solidFill>
                  <a:srgbClr val="0070C0"/>
                </a:solidFill>
              </a:rPr>
              <a:t>Procedimento di ammissione all’incentivo</a:t>
            </a:r>
          </a:p>
          <a:p>
            <a:pPr algn="just"/>
            <a:endParaRPr lang="it-IT" sz="2000" dirty="0">
              <a:solidFill>
                <a:schemeClr val="bg1"/>
              </a:solidFill>
            </a:endParaRPr>
          </a:p>
          <a:p>
            <a:pPr algn="just"/>
            <a:r>
              <a:rPr lang="it-IT" sz="2000" dirty="0">
                <a:solidFill>
                  <a:schemeClr val="bg1"/>
                </a:solidFill>
              </a:rPr>
              <a:t> </a:t>
            </a:r>
          </a:p>
          <a:p>
            <a:pPr algn="just"/>
            <a:r>
              <a:rPr lang="it-IT" sz="2000" dirty="0">
                <a:solidFill>
                  <a:schemeClr val="bg1"/>
                </a:solidFill>
              </a:rPr>
              <a:t>In caso di </a:t>
            </a:r>
            <a:r>
              <a:rPr lang="it-IT" sz="2000" b="1" dirty="0">
                <a:solidFill>
                  <a:schemeClr val="bg1"/>
                </a:solidFill>
              </a:rPr>
              <a:t>accoglimento dell’istanza preliminare </a:t>
            </a:r>
            <a:r>
              <a:rPr lang="it-IT" sz="2000" dirty="0">
                <a:solidFill>
                  <a:schemeClr val="bg1"/>
                </a:solidFill>
              </a:rPr>
              <a:t>(visualizzabile in calce alla domanda inviata)     il datore di lavoro, per accedere all’incentivo, dovrà, </a:t>
            </a:r>
            <a:r>
              <a:rPr lang="it-IT" sz="2000" b="1" dirty="0">
                <a:solidFill>
                  <a:schemeClr val="bg1"/>
                </a:solidFill>
              </a:rPr>
              <a:t>entro i successivi 10 giorni di calendario</a:t>
            </a:r>
            <a:r>
              <a:rPr lang="it-IT" sz="2000" dirty="0">
                <a:solidFill>
                  <a:schemeClr val="bg1"/>
                </a:solidFill>
              </a:rPr>
              <a:t>, </a:t>
            </a:r>
            <a:r>
              <a:rPr lang="it-IT" sz="2000" b="1" dirty="0">
                <a:solidFill>
                  <a:schemeClr val="bg1"/>
                </a:solidFill>
              </a:rPr>
              <a:t>comunicare </a:t>
            </a:r>
            <a:r>
              <a:rPr lang="it-IT" sz="2000" dirty="0">
                <a:solidFill>
                  <a:schemeClr val="bg1"/>
                </a:solidFill>
              </a:rPr>
              <a:t>(a pena di decadenza) l’avvenuta </a:t>
            </a:r>
            <a:r>
              <a:rPr lang="it-IT" sz="2000" b="1" dirty="0">
                <a:solidFill>
                  <a:schemeClr val="bg1"/>
                </a:solidFill>
              </a:rPr>
              <a:t>assunzione</a:t>
            </a:r>
            <a:r>
              <a:rPr lang="it-IT" sz="2000" dirty="0">
                <a:solidFill>
                  <a:schemeClr val="bg1"/>
                </a:solidFill>
              </a:rPr>
              <a:t>, chiedendo la conferma della prenotazione effettuata in suo favore.</a:t>
            </a:r>
          </a:p>
          <a:p>
            <a:pPr algn="just"/>
            <a:r>
              <a:rPr lang="it-IT" sz="2000" dirty="0">
                <a:solidFill>
                  <a:schemeClr val="bg1"/>
                </a:solidFill>
              </a:rPr>
              <a:t>Il mancato rispetto del suddetto termine di 10 giorni comporta l’inefficacia della precedente prenotazione delle somme, ferma restando la possibilità per il datore di lavoro di presentare successivamente un’altra domanda.</a:t>
            </a:r>
          </a:p>
          <a:p>
            <a:pPr marL="342900" indent="-342900" algn="just">
              <a:buFontTx/>
              <a:buChar char="-"/>
            </a:pPr>
            <a:endParaRPr lang="it-IT" sz="2000" dirty="0">
              <a:solidFill>
                <a:schemeClr val="bg1"/>
              </a:solidFill>
            </a:endParaRP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442</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31118767"/>
      </p:ext>
    </p:extLst>
  </p:cSld>
  <p:clrMapOvr>
    <a:masterClrMapping/>
  </p:clrMapOvr>
</p:sld>
</file>

<file path=ppt/slides/slide4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418199" y="1724174"/>
            <a:ext cx="8296275" cy="4968577"/>
          </a:xfrm>
        </p:spPr>
        <p:txBody>
          <a:bodyPr/>
          <a:lstStyle/>
          <a:p>
            <a:pPr algn="just"/>
            <a:r>
              <a:rPr lang="it-IT" sz="2000" dirty="0">
                <a:solidFill>
                  <a:schemeClr val="bg1"/>
                </a:solidFill>
              </a:rPr>
              <a:t> </a:t>
            </a:r>
          </a:p>
          <a:p>
            <a:r>
              <a:rPr lang="it-IT" sz="2400" b="1" dirty="0">
                <a:solidFill>
                  <a:srgbClr val="0070C0"/>
                </a:solidFill>
              </a:rPr>
              <a:t>Procedimento di ammissione all’incentivo</a:t>
            </a:r>
          </a:p>
          <a:p>
            <a:pPr algn="just"/>
            <a:endParaRPr lang="it-IT" sz="2000" dirty="0">
              <a:solidFill>
                <a:schemeClr val="bg1"/>
              </a:solidFill>
            </a:endParaRPr>
          </a:p>
          <a:p>
            <a:pPr algn="just"/>
            <a:r>
              <a:rPr lang="it-IT" sz="2000" dirty="0">
                <a:solidFill>
                  <a:schemeClr val="bg1"/>
                </a:solidFill>
              </a:rPr>
              <a:t>Con riferimento ai </a:t>
            </a:r>
            <a:r>
              <a:rPr lang="it-IT" sz="2000" b="1" dirty="0">
                <a:solidFill>
                  <a:schemeClr val="bg1"/>
                </a:solidFill>
              </a:rPr>
              <a:t>contratti part-time</a:t>
            </a:r>
            <a:r>
              <a:rPr lang="it-IT" sz="2000" dirty="0">
                <a:solidFill>
                  <a:schemeClr val="bg1"/>
                </a:solidFill>
              </a:rPr>
              <a:t>, l’INPS chiarisce che in caso di variazione in aumento della percentuale oraria in corso di rapporto (compreso il caso di assunzione a tempo parziale e successiva trasformazione a tempo pieno), l’esonero non potrà superare il tetto massimo già autorizzato. In caso di diminuzione dell’orario di lavoro (compreso il caso di assunzione a tempo pieno e successiva trasformazione a tempo parziale), il datore di lavoro dovrà riproporzionare l’incentivo spettante e fruire dell’importo ridotto.</a:t>
            </a:r>
          </a:p>
          <a:p>
            <a:pPr algn="just"/>
            <a:r>
              <a:rPr lang="it-IT" sz="2000" dirty="0">
                <a:solidFill>
                  <a:schemeClr val="bg1"/>
                </a:solidFill>
              </a:rPr>
              <a:t>Successivamente all’accantonamento definitivo delle risorse, effettuato in base all’aliquota contributiva datoriale dichiarata, il datore di lavoro potrà fruire dell’importo spettante in dodici quote mensili, ferma restando la permanenza del rapporto di lavoro e fatta eccezione per i rapporti di apprendistato con un periodo formativo di durata inferiore a dodici mesi.</a:t>
            </a:r>
          </a:p>
          <a:p>
            <a:pPr marL="342900" indent="-342900" algn="just">
              <a:buFontTx/>
              <a:buChar char="-"/>
            </a:pPr>
            <a:endParaRPr lang="it-IT" sz="2000" dirty="0">
              <a:solidFill>
                <a:schemeClr val="bg1"/>
              </a:solidFill>
            </a:endParaRP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443</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1677018412"/>
      </p:ext>
    </p:extLst>
  </p:cSld>
  <p:clrMapOvr>
    <a:masterClrMapping/>
  </p:clrMapOvr>
</p:sld>
</file>

<file path=ppt/slides/slide4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418199" y="1724174"/>
            <a:ext cx="8296275" cy="4968577"/>
          </a:xfrm>
        </p:spPr>
        <p:txBody>
          <a:bodyPr/>
          <a:lstStyle/>
          <a:p>
            <a:pPr algn="just"/>
            <a:r>
              <a:rPr lang="it-IT" sz="2000" dirty="0">
                <a:solidFill>
                  <a:schemeClr val="bg1"/>
                </a:solidFill>
              </a:rPr>
              <a:t> </a:t>
            </a:r>
          </a:p>
          <a:p>
            <a:r>
              <a:rPr lang="it-IT" sz="2400" b="1" dirty="0">
                <a:solidFill>
                  <a:srgbClr val="0070C0"/>
                </a:solidFill>
              </a:rPr>
              <a:t>Proroga al 30 novembre 2019</a:t>
            </a:r>
          </a:p>
          <a:p>
            <a:pPr algn="just"/>
            <a:endParaRPr lang="it-IT" sz="2000" dirty="0">
              <a:solidFill>
                <a:schemeClr val="bg1"/>
              </a:solidFill>
            </a:endParaRPr>
          </a:p>
          <a:p>
            <a:pPr algn="just"/>
            <a:r>
              <a:rPr lang="it-IT" sz="2000" dirty="0">
                <a:solidFill>
                  <a:schemeClr val="bg1"/>
                </a:solidFill>
              </a:rPr>
              <a:t>Con il </a:t>
            </a:r>
            <a:r>
              <a:rPr lang="it-IT" sz="2000" b="1" i="1" dirty="0">
                <a:solidFill>
                  <a:schemeClr val="bg1"/>
                </a:solidFill>
              </a:rPr>
              <a:t>Messaggio n. 3031 del 7 agosto 2019, </a:t>
            </a:r>
            <a:r>
              <a:rPr lang="it-IT" sz="2000" dirty="0">
                <a:solidFill>
                  <a:schemeClr val="bg1"/>
                </a:solidFill>
              </a:rPr>
              <a:t>l’INPS interviene riguardo l’incentivo Occupazione Sviluppo Sud per comunicare l’effettuata elaborazione delle istanze di riconoscimento del bonus e la proroga alle competenze di ottobre del termine ultimo per il recupero degli importi arretrati di incentivo.</a:t>
            </a:r>
          </a:p>
          <a:p>
            <a:pPr marL="342900" indent="-342900" algn="just">
              <a:buFontTx/>
              <a:buChar char="-"/>
            </a:pPr>
            <a:endParaRPr lang="it-IT" sz="2000" dirty="0">
              <a:solidFill>
                <a:schemeClr val="bg1"/>
              </a:solidFill>
            </a:endParaRP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444</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123647787"/>
      </p:ext>
    </p:extLst>
  </p:cSld>
  <p:clrMapOvr>
    <a:masterClrMapping/>
  </p:clrMapOvr>
</p:sld>
</file>

<file path=ppt/slides/slide4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418199" y="1724174"/>
            <a:ext cx="8296275" cy="4968577"/>
          </a:xfrm>
        </p:spPr>
        <p:txBody>
          <a:bodyPr/>
          <a:lstStyle/>
          <a:p>
            <a:pPr algn="just"/>
            <a:r>
              <a:rPr lang="it-IT" sz="2000" dirty="0">
                <a:solidFill>
                  <a:schemeClr val="bg1"/>
                </a:solidFill>
              </a:rPr>
              <a:t> </a:t>
            </a:r>
          </a:p>
          <a:p>
            <a:pPr algn="just"/>
            <a:r>
              <a:rPr lang="it-IT" sz="2000" dirty="0">
                <a:solidFill>
                  <a:schemeClr val="bg1"/>
                </a:solidFill>
              </a:rPr>
              <a:t>Le domande per beneficiare del Bonus Sud, relative alle assunzioni a partire dal 1° maggio 2019 e non accolte per mancanza di fondi, saranno riesaminate dall’istituto seguendo l’ordine cronologico di presentazione. E’ quanto annunciato dall’</a:t>
            </a:r>
            <a:r>
              <a:rPr lang="it-IT" sz="2000" b="1" dirty="0">
                <a:solidFill>
                  <a:schemeClr val="bg1"/>
                </a:solidFill>
              </a:rPr>
              <a:t>Inps</a:t>
            </a:r>
            <a:r>
              <a:rPr lang="it-IT" sz="2000" dirty="0">
                <a:solidFill>
                  <a:schemeClr val="bg1"/>
                </a:solidFill>
              </a:rPr>
              <a:t> e dall’</a:t>
            </a:r>
            <a:r>
              <a:rPr lang="it-IT" sz="2000" b="1" dirty="0">
                <a:solidFill>
                  <a:schemeClr val="bg1"/>
                </a:solidFill>
              </a:rPr>
              <a:t>ANPAL</a:t>
            </a:r>
            <a:r>
              <a:rPr lang="it-IT" sz="2000" dirty="0">
                <a:solidFill>
                  <a:schemeClr val="bg1"/>
                </a:solidFill>
              </a:rPr>
              <a:t> al </a:t>
            </a:r>
            <a:r>
              <a:rPr lang="it-IT" sz="2000" b="1" dirty="0">
                <a:solidFill>
                  <a:schemeClr val="bg1"/>
                </a:solidFill>
              </a:rPr>
              <a:t>Consiglio Nazionale dell’Ordine dei Consulenti del Lavoro</a:t>
            </a:r>
            <a:r>
              <a:rPr lang="it-IT" sz="2000" dirty="0">
                <a:solidFill>
                  <a:schemeClr val="bg1"/>
                </a:solidFill>
              </a:rPr>
              <a:t>, </a:t>
            </a:r>
            <a:r>
              <a:rPr lang="it-IT" sz="2000" b="1" u="sng" dirty="0">
                <a:solidFill>
                  <a:schemeClr val="bg1"/>
                </a:solidFill>
              </a:rPr>
              <a:t>a seguito delle richieste della Categoria </a:t>
            </a:r>
            <a:r>
              <a:rPr lang="it-IT" sz="2000" dirty="0">
                <a:solidFill>
                  <a:schemeClr val="bg1"/>
                </a:solidFill>
              </a:rPr>
              <a:t>di utilizzare tutti i fondi ancora disponibili perché destinati alle sole assunzioni effettuate entro aprile 2019, a seguito dell’estensione dell’Incentivo Occupazione Sviluppo Sud introdotta dal D.L. n. 34/2019 convertito, con modifiche, dalla Legge n.58/2019. L'Istituto precisa però che nel caso fossero già trascorsi 30 giorni dalla comunicazione di diniego occorrerà comunque reiterare l’istanza. I fondi a disposizione sono pari a circa 60 milioni di euro, si prevede pertanto un rapido esaurimento della dotazione. L’ANPAL ha inoltre assicurato che proseguirà nella ricerca dei fondi necessari per cercare di coprire tutto l’anno in corso.</a:t>
            </a:r>
          </a:p>
          <a:p>
            <a:pPr algn="just"/>
            <a:r>
              <a:rPr lang="it-IT" sz="2000" dirty="0">
                <a:solidFill>
                  <a:schemeClr val="bg1"/>
                </a:solidFill>
              </a:rPr>
              <a:t> </a:t>
            </a: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445</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1138846271"/>
      </p:ext>
    </p:extLst>
  </p:cSld>
  <p:clrMapOvr>
    <a:masterClrMapping/>
  </p:clrMapOvr>
</p:sld>
</file>

<file path=ppt/slides/slide4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418199" y="1724174"/>
            <a:ext cx="8296275" cy="4968577"/>
          </a:xfrm>
        </p:spPr>
        <p:txBody>
          <a:bodyPr/>
          <a:lstStyle/>
          <a:p>
            <a:pPr algn="just"/>
            <a:r>
              <a:rPr lang="it-IT" sz="2000" dirty="0">
                <a:solidFill>
                  <a:schemeClr val="bg1"/>
                </a:solidFill>
              </a:rPr>
              <a:t> </a:t>
            </a:r>
          </a:p>
          <a:p>
            <a:pPr algn="just"/>
            <a:r>
              <a:rPr lang="it-IT" sz="2000" dirty="0">
                <a:solidFill>
                  <a:schemeClr val="bg1"/>
                </a:solidFill>
              </a:rPr>
              <a:t>Al momento, dunque, i Consulenti del Lavoro dovranno prestare attenzione allo stato delle istanze già inviate. Le casistiche, in particolare, potranno essere due:</a:t>
            </a:r>
          </a:p>
          <a:p>
            <a:pPr algn="just"/>
            <a:r>
              <a:rPr lang="it-IT" sz="2000" b="1" dirty="0">
                <a:solidFill>
                  <a:schemeClr val="bg1"/>
                </a:solidFill>
              </a:rPr>
              <a:t>1. Mancato accoglimento per problemi relativi alla dichiarazione di immediata disponibilità al lavoro (DID)</a:t>
            </a:r>
            <a:r>
              <a:rPr lang="it-IT" sz="2000" dirty="0">
                <a:solidFill>
                  <a:schemeClr val="bg1"/>
                </a:solidFill>
              </a:rPr>
              <a:t>: se la domanda si trova in stato di "rifiutata provvisoria" per mancanza di DID, la stessa rimarrà in </a:t>
            </a:r>
            <a:r>
              <a:rPr lang="it-IT" sz="2000" i="1" dirty="0">
                <a:solidFill>
                  <a:schemeClr val="bg1"/>
                </a:solidFill>
              </a:rPr>
              <a:t>stand by </a:t>
            </a:r>
            <a:r>
              <a:rPr lang="it-IT" sz="2000" dirty="0">
                <a:solidFill>
                  <a:schemeClr val="bg1"/>
                </a:solidFill>
              </a:rPr>
              <a:t>fino a quando l'ANPAL non risponderà ad Inps. Al riguardo, si precisa che il termine di 30 giorni indicato in circolare non è perentorio. </a:t>
            </a:r>
          </a:p>
          <a:p>
            <a:pPr algn="just"/>
            <a:r>
              <a:rPr lang="it-IT" sz="2000" dirty="0">
                <a:solidFill>
                  <a:schemeClr val="bg1"/>
                </a:solidFill>
              </a:rPr>
              <a:t>In questo caso, quindi, non c'è bisogno di ripresentare la domanda perché le risorse volte a finanziare l'assunzione sono state dall'Istituto preventivamente accantonate al fine di non fare perdere la priorità acquisita. Se, invece, la domanda si trova nello stato di rifiutata definitiva - perché la DID presente negli archivi ANPAL risulta avere una data successiva rispetto alla data di assunzione è necessario ripresentare la domanda.</a:t>
            </a:r>
          </a:p>
          <a:p>
            <a:pPr algn="just"/>
            <a:br>
              <a:rPr lang="it-IT" sz="2000" dirty="0">
                <a:solidFill>
                  <a:schemeClr val="bg1"/>
                </a:solidFill>
              </a:rPr>
            </a:br>
            <a:r>
              <a:rPr lang="it-IT" sz="2000" dirty="0">
                <a:solidFill>
                  <a:schemeClr val="bg1"/>
                </a:solidFill>
              </a:rPr>
              <a:t> </a:t>
            </a: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446</a:t>
            </a:fld>
            <a:endParaRPr lang="it-IT" altLang="it-IT" sz="1200" dirty="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1369709323"/>
      </p:ext>
    </p:extLst>
  </p:cSld>
  <p:clrMapOvr>
    <a:masterClrMapping/>
  </p:clrMapOvr>
</p:sld>
</file>

<file path=ppt/slides/slide4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Immagine 8" descr="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ottotitolo 2"/>
          <p:cNvSpPr>
            <a:spLocks noGrp="1"/>
          </p:cNvSpPr>
          <p:nvPr>
            <p:ph type="subTitle" idx="1"/>
          </p:nvPr>
        </p:nvSpPr>
        <p:spPr>
          <a:xfrm>
            <a:off x="418199" y="1724174"/>
            <a:ext cx="8296275" cy="4968577"/>
          </a:xfrm>
        </p:spPr>
        <p:txBody>
          <a:bodyPr/>
          <a:lstStyle/>
          <a:p>
            <a:pPr algn="just"/>
            <a:r>
              <a:rPr lang="it-IT" sz="2000" dirty="0">
                <a:solidFill>
                  <a:schemeClr val="bg1"/>
                </a:solidFill>
              </a:rPr>
              <a:t> </a:t>
            </a:r>
          </a:p>
          <a:p>
            <a:pPr algn="just"/>
            <a:r>
              <a:rPr lang="it-IT" sz="2000" dirty="0">
                <a:solidFill>
                  <a:schemeClr val="bg1"/>
                </a:solidFill>
              </a:rPr>
              <a:t> </a:t>
            </a:r>
          </a:p>
          <a:p>
            <a:pPr algn="just"/>
            <a:r>
              <a:rPr lang="it-IT" sz="2000" b="1" dirty="0">
                <a:solidFill>
                  <a:schemeClr val="bg1"/>
                </a:solidFill>
              </a:rPr>
              <a:t>2. Mancato accoglimento per esaurimento fondi</a:t>
            </a:r>
            <a:r>
              <a:rPr lang="it-IT" sz="2000" dirty="0">
                <a:solidFill>
                  <a:schemeClr val="bg1"/>
                </a:solidFill>
              </a:rPr>
              <a:t>: In questo caso, il temine di 30 giorni è perentorio. Dunque, in questi 30 giorni le richieste rimangono in sospeso e saranno automaticamente in caso di ulteriori risorse. Decorso invece il periodo di 30 giorni occorre, invece, riproporre la richiesta.</a:t>
            </a:r>
          </a:p>
          <a:p>
            <a:pPr marL="342900" indent="-342900" algn="just">
              <a:buFontTx/>
              <a:buChar char="-"/>
            </a:pPr>
            <a:endParaRPr lang="it-IT" sz="2000" dirty="0">
              <a:solidFill>
                <a:schemeClr val="bg1"/>
              </a:solidFill>
            </a:endParaRPr>
          </a:p>
        </p:txBody>
      </p:sp>
      <p:sp>
        <p:nvSpPr>
          <p:cNvPr id="6148"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3ECB0F79-1C45-45F3-94E4-72B3FC3CB45A}" type="slidenum">
              <a:rPr lang="it-IT" altLang="it-IT" sz="1200">
                <a:solidFill>
                  <a:srgbClr val="FFFFFF"/>
                </a:solidFill>
              </a:rPr>
              <a:pPr>
                <a:spcBef>
                  <a:spcPct val="0"/>
                </a:spcBef>
                <a:buFontTx/>
                <a:buNone/>
                <a:defRPr/>
              </a:pPr>
              <a:t>447</a:t>
            </a:fld>
            <a:endParaRPr lang="it-IT" altLang="it-IT" sz="1200">
              <a:solidFill>
                <a:srgbClr val="FFFFFF"/>
              </a:solidFill>
            </a:endParaRPr>
          </a:p>
        </p:txBody>
      </p:sp>
      <p:pic>
        <p:nvPicPr>
          <p:cNvPr id="5125"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1483327967"/>
      </p:ext>
    </p:extLst>
  </p:cSld>
  <p:clrMapOvr>
    <a:masterClrMapping/>
  </p:clrMapOvr>
</p:sld>
</file>

<file path=ppt/slides/slide4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Sottotitolo 2"/>
          <p:cNvSpPr>
            <a:spLocks noGrp="1"/>
          </p:cNvSpPr>
          <p:nvPr>
            <p:ph type="subTitle" idx="1"/>
          </p:nvPr>
        </p:nvSpPr>
        <p:spPr>
          <a:xfrm>
            <a:off x="1403350" y="1628775"/>
            <a:ext cx="6400800" cy="2768600"/>
          </a:xfrm>
        </p:spPr>
        <p:txBody>
          <a:bodyPr/>
          <a:lstStyle/>
          <a:p>
            <a:pPr eaLnBrk="1" hangingPunct="1"/>
            <a:endParaRPr lang="it-IT" altLang="it-IT" sz="2400" b="1" dirty="0">
              <a:solidFill>
                <a:schemeClr val="accent1"/>
              </a:solidFill>
            </a:endParaRPr>
          </a:p>
          <a:p>
            <a:pPr eaLnBrk="1" hangingPunct="1"/>
            <a:r>
              <a:rPr lang="it-IT" altLang="it-IT" b="1" dirty="0">
                <a:solidFill>
                  <a:srgbClr val="00B050"/>
                </a:solidFill>
              </a:rPr>
              <a:t>H. </a:t>
            </a:r>
          </a:p>
          <a:p>
            <a:pPr eaLnBrk="1" hangingPunct="1"/>
            <a:r>
              <a:rPr lang="it-IT" altLang="it-IT" b="1" dirty="0">
                <a:solidFill>
                  <a:srgbClr val="00B050"/>
                </a:solidFill>
              </a:rPr>
              <a:t>INCENTIVO PREVISTO DA DECRETO CRESCITA</a:t>
            </a:r>
          </a:p>
        </p:txBody>
      </p:sp>
      <p:sp>
        <p:nvSpPr>
          <p:cNvPr id="12292"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2FD3C9B3-205D-45EA-8B23-7FA1A3D125D0}" type="slidenum">
              <a:rPr lang="it-IT" altLang="it-IT" sz="1200">
                <a:solidFill>
                  <a:srgbClr val="FFFFFF"/>
                </a:solidFill>
              </a:rPr>
              <a:pPr>
                <a:spcBef>
                  <a:spcPct val="0"/>
                </a:spcBef>
                <a:buFontTx/>
                <a:buNone/>
                <a:defRPr/>
              </a:pPr>
              <a:t>448</a:t>
            </a:fld>
            <a:endParaRPr lang="it-IT" altLang="it-IT" sz="1200">
              <a:solidFill>
                <a:srgbClr val="FFFFFF"/>
              </a:solidFill>
            </a:endParaRPr>
          </a:p>
        </p:txBody>
      </p:sp>
      <p:pic>
        <p:nvPicPr>
          <p:cNvPr id="16389"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3214189984"/>
      </p:ext>
    </p:extLst>
  </p:cSld>
  <p:clrMapOvr>
    <a:masterClrMapping/>
  </p:clrMapOvr>
</p:sld>
</file>

<file path=ppt/slides/slide4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315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315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3157" name="Sottotitolo 2"/>
          <p:cNvSpPr txBox="1">
            <a:spLocks/>
          </p:cNvSpPr>
          <p:nvPr/>
        </p:nvSpPr>
        <p:spPr bwMode="auto">
          <a:xfrm>
            <a:off x="430213" y="1989138"/>
            <a:ext cx="8208962" cy="431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342900" indent="-342900" algn="just" eaLnBrk="1" hangingPunct="1"/>
            <a:r>
              <a:rPr lang="it-IT" altLang="it-IT" sz="2400" i="1" dirty="0">
                <a:solidFill>
                  <a:schemeClr val="bg1"/>
                </a:solidFill>
              </a:rPr>
              <a:t>Art. 49bis D.L. n. 34  del 30 aprile 2019, </a:t>
            </a:r>
            <a:r>
              <a:rPr lang="it-IT" altLang="it-IT" sz="2400" i="1" dirty="0" err="1">
                <a:solidFill>
                  <a:schemeClr val="bg1"/>
                </a:solidFill>
              </a:rPr>
              <a:t>conv</a:t>
            </a:r>
            <a:r>
              <a:rPr lang="it-IT" altLang="it-IT" sz="2400" i="1" dirty="0">
                <a:solidFill>
                  <a:schemeClr val="bg1"/>
                </a:solidFill>
              </a:rPr>
              <a:t>. in L. 28 giugno 2019, n. 58</a:t>
            </a:r>
          </a:p>
        </p:txBody>
      </p:sp>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3" name="Segnaposto numero diapositiva 2"/>
          <p:cNvSpPr>
            <a:spLocks noGrp="1"/>
          </p:cNvSpPr>
          <p:nvPr>
            <p:ph type="sldNum" sz="quarter" idx="12"/>
          </p:nvPr>
        </p:nvSpPr>
        <p:spPr/>
        <p:txBody>
          <a:bodyPr/>
          <a:lstStyle/>
          <a:p>
            <a:pPr>
              <a:defRPr/>
            </a:pPr>
            <a:fld id="{75041129-73C6-4E20-93ED-8AE5951E6C79}" type="slidenum">
              <a:rPr lang="it-IT" smtClean="0"/>
              <a:pPr>
                <a:defRPr/>
              </a:pPr>
              <a:t>449</a:t>
            </a:fld>
            <a:endParaRPr lang="it-IT"/>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4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315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315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3157" name="Sottotitolo 2"/>
          <p:cNvSpPr txBox="1">
            <a:spLocks/>
          </p:cNvSpPr>
          <p:nvPr/>
        </p:nvSpPr>
        <p:spPr bwMode="auto">
          <a:xfrm>
            <a:off x="430213" y="1989138"/>
            <a:ext cx="8208962" cy="431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eaLnBrk="1" hangingPunct="1">
              <a:buFont typeface="Arial" charset="0"/>
              <a:buNone/>
            </a:pPr>
            <a:r>
              <a:rPr lang="it-IT" altLang="it-IT" sz="2400" b="1" dirty="0">
                <a:solidFill>
                  <a:schemeClr val="bg1"/>
                </a:solidFill>
              </a:rPr>
              <a:t>L’art. 49-bis del Decreto crescita (D.L. n. 34/2019), </a:t>
            </a:r>
            <a:r>
              <a:rPr lang="it-IT" altLang="it-IT" sz="2400" dirty="0">
                <a:solidFill>
                  <a:schemeClr val="bg1"/>
                </a:solidFill>
              </a:rPr>
              <a:t>aggiunto in fase di conversione in legge (L. n. 58/2019), ha introdotto uno sgravio contributivo finalizzato a rafforzare l’apprendimento, da parte degli studenti, delle competenze professionali richieste dal mercato del lavoro ed a facilitare l’inserimento dei giovani nel mondo del lavoro. </a:t>
            </a:r>
          </a:p>
        </p:txBody>
      </p:sp>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3" name="Segnaposto numero diapositiva 2"/>
          <p:cNvSpPr>
            <a:spLocks noGrp="1"/>
          </p:cNvSpPr>
          <p:nvPr>
            <p:ph type="sldNum" sz="quarter" idx="12"/>
          </p:nvPr>
        </p:nvSpPr>
        <p:spPr/>
        <p:txBody>
          <a:bodyPr/>
          <a:lstStyle/>
          <a:p>
            <a:pPr>
              <a:defRPr/>
            </a:pPr>
            <a:fld id="{75041129-73C6-4E20-93ED-8AE5951E6C79}" type="slidenum">
              <a:rPr lang="it-IT" smtClean="0"/>
              <a:pPr>
                <a:defRPr/>
              </a:pPr>
              <a:t>450</a:t>
            </a:fld>
            <a:endParaRPr lang="it-IT"/>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163804243"/>
      </p:ext>
    </p:extLst>
  </p:cSld>
  <p:clrMapOvr>
    <a:masterClrMapping/>
  </p:clrMapOvr>
</p:sld>
</file>

<file path=ppt/slides/slide4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417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4180"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4181" name="Sottotitolo 2"/>
          <p:cNvSpPr txBox="1">
            <a:spLocks/>
          </p:cNvSpPr>
          <p:nvPr/>
        </p:nvSpPr>
        <p:spPr bwMode="auto">
          <a:xfrm>
            <a:off x="428625" y="1773238"/>
            <a:ext cx="8208963"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Font typeface="Arial" charset="0"/>
              <a:buNone/>
            </a:pPr>
            <a:r>
              <a:rPr lang="it-IT" altLang="it-IT" sz="2400" dirty="0">
                <a:solidFill>
                  <a:schemeClr val="bg1"/>
                </a:solidFill>
              </a:rPr>
              <a:t>Nello specifico, si prevede un incentivo, a </a:t>
            </a:r>
            <a:r>
              <a:rPr lang="it-IT" altLang="it-IT" sz="2400" b="1" dirty="0">
                <a:solidFill>
                  <a:schemeClr val="bg1"/>
                </a:solidFill>
              </a:rPr>
              <a:t>decorrere dal 2021</a:t>
            </a:r>
            <a:r>
              <a:rPr lang="it-IT" altLang="it-IT" sz="2400" dirty="0">
                <a:solidFill>
                  <a:schemeClr val="bg1"/>
                </a:solidFill>
              </a:rPr>
              <a:t>, in favore delle aziende che dispongono erogazioni liberali, di </a:t>
            </a:r>
            <a:r>
              <a:rPr lang="it-IT" altLang="it-IT" sz="2400" b="1" dirty="0">
                <a:solidFill>
                  <a:schemeClr val="bg1"/>
                </a:solidFill>
              </a:rPr>
              <a:t>importo pari ad almeno 10.000 euro</a:t>
            </a:r>
            <a:r>
              <a:rPr lang="it-IT" altLang="it-IT" sz="2400" dirty="0">
                <a:solidFill>
                  <a:schemeClr val="bg1"/>
                </a:solidFill>
              </a:rPr>
              <a:t>, per la </a:t>
            </a:r>
            <a:r>
              <a:rPr lang="it-IT" altLang="it-IT" sz="2400" b="1" dirty="0">
                <a:solidFill>
                  <a:schemeClr val="bg1"/>
                </a:solidFill>
              </a:rPr>
              <a:t>realizzazione, la riqualificazione e l'ammodernamento di laboratori professionalizzanti </a:t>
            </a:r>
            <a:r>
              <a:rPr lang="it-IT" altLang="it-IT" sz="2400" dirty="0">
                <a:solidFill>
                  <a:schemeClr val="bg1"/>
                </a:solidFill>
              </a:rPr>
              <a:t>in favore di istituzioni scolastiche secondarie di secondo grado con percorsi di istruzione tecnica o di istruzione professionale, anche a indirizzo agrario e che assumono, a conclusione del loro ciclo scolastico, giovani diplomati presso le medesime istituzioni scolastiche con contratto di lavoro a tempo indeterminato. </a:t>
            </a:r>
          </a:p>
        </p:txBody>
      </p:sp>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3" name="Segnaposto numero diapositiva 2"/>
          <p:cNvSpPr>
            <a:spLocks noGrp="1"/>
          </p:cNvSpPr>
          <p:nvPr>
            <p:ph type="sldNum" sz="quarter" idx="12"/>
          </p:nvPr>
        </p:nvSpPr>
        <p:spPr/>
        <p:txBody>
          <a:bodyPr/>
          <a:lstStyle/>
          <a:p>
            <a:pPr>
              <a:defRPr/>
            </a:pPr>
            <a:fld id="{EEE011E1-EA1C-4576-B2E7-6A5CDED0736D}" type="slidenum">
              <a:rPr lang="it-IT" smtClean="0"/>
              <a:pPr>
                <a:defRPr/>
              </a:pPr>
              <a:t>451</a:t>
            </a:fld>
            <a:endParaRPr lang="it-IT"/>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4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5202"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5204"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5205" name="Sottotitolo 2"/>
          <p:cNvSpPr txBox="1">
            <a:spLocks/>
          </p:cNvSpPr>
          <p:nvPr/>
        </p:nvSpPr>
        <p:spPr bwMode="auto">
          <a:xfrm>
            <a:off x="179388" y="1557338"/>
            <a:ext cx="871378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Font typeface="Arial" charset="0"/>
              <a:buNone/>
            </a:pPr>
            <a:r>
              <a:rPr lang="it-IT" altLang="it-IT" sz="2400" dirty="0">
                <a:solidFill>
                  <a:schemeClr val="bg1"/>
                </a:solidFill>
              </a:rPr>
              <a:t>Detto incentivo consiste nell'</a:t>
            </a:r>
            <a:r>
              <a:rPr lang="it-IT" altLang="it-IT" sz="2400" b="1" dirty="0">
                <a:solidFill>
                  <a:schemeClr val="bg1"/>
                </a:solidFill>
              </a:rPr>
              <a:t>esonero parziale </a:t>
            </a:r>
            <a:r>
              <a:rPr lang="it-IT" altLang="it-IT" sz="2400" dirty="0">
                <a:solidFill>
                  <a:schemeClr val="bg1"/>
                </a:solidFill>
              </a:rPr>
              <a:t>dal versamento dei contributi previdenziali a carico del datore di lavoro, con esclusione dei premi e dei contributi dovuti all'INAIL, per </a:t>
            </a:r>
            <a:r>
              <a:rPr lang="it-IT" altLang="it-IT" sz="2400" b="1" dirty="0">
                <a:solidFill>
                  <a:schemeClr val="bg1"/>
                </a:solidFill>
              </a:rPr>
              <a:t>un periodo massimo di 12 mesi decorrenti dalla data di assunzione</a:t>
            </a:r>
            <a:r>
              <a:rPr lang="it-IT" altLang="it-IT" sz="2400" dirty="0">
                <a:solidFill>
                  <a:schemeClr val="bg1"/>
                </a:solidFill>
              </a:rPr>
              <a:t>.</a:t>
            </a:r>
          </a:p>
          <a:p>
            <a:pPr algn="just">
              <a:buFont typeface="Arial" charset="0"/>
              <a:buNone/>
            </a:pPr>
            <a:r>
              <a:rPr lang="it-IT" altLang="it-IT" sz="2400" dirty="0">
                <a:solidFill>
                  <a:schemeClr val="bg1"/>
                </a:solidFill>
              </a:rPr>
              <a:t>Le tipologie di interventi ammessi da finanziare con le erogazioni liberali possono riguardare:</a:t>
            </a:r>
          </a:p>
          <a:p>
            <a:pPr algn="just">
              <a:buFont typeface="Arial" charset="0"/>
              <a:buNone/>
            </a:pPr>
            <a:r>
              <a:rPr lang="it-IT" altLang="it-IT" sz="2400" dirty="0">
                <a:solidFill>
                  <a:schemeClr val="bg1"/>
                </a:solidFill>
              </a:rPr>
              <a:t>a) laboratori professionalizzanti per lo sviluppo delle competenze;</a:t>
            </a:r>
          </a:p>
          <a:p>
            <a:pPr algn="just">
              <a:buFont typeface="Arial" charset="0"/>
              <a:buNone/>
            </a:pPr>
            <a:r>
              <a:rPr lang="it-IT" altLang="it-IT" sz="2400" dirty="0">
                <a:solidFill>
                  <a:schemeClr val="bg1"/>
                </a:solidFill>
              </a:rPr>
              <a:t>b) laboratori e ambienti di apprendimento innovativi per l'utilizzo delle tecnologie;</a:t>
            </a:r>
          </a:p>
          <a:p>
            <a:pPr algn="just">
              <a:buFont typeface="Arial" charset="0"/>
              <a:buNone/>
            </a:pPr>
            <a:r>
              <a:rPr lang="it-IT" altLang="it-IT" sz="2400" dirty="0">
                <a:solidFill>
                  <a:schemeClr val="bg1"/>
                </a:solidFill>
              </a:rPr>
              <a:t>c) ambienti digitali e innovativi per la didattica integrata;</a:t>
            </a:r>
          </a:p>
          <a:p>
            <a:pPr algn="just">
              <a:buFont typeface="Arial" charset="0"/>
              <a:buNone/>
            </a:pPr>
            <a:r>
              <a:rPr lang="it-IT" altLang="it-IT" sz="2400" dirty="0">
                <a:solidFill>
                  <a:schemeClr val="bg1"/>
                </a:solidFill>
              </a:rPr>
              <a:t>d) attrezzature e dispositivi hardware e software per la didattica.</a:t>
            </a:r>
          </a:p>
        </p:txBody>
      </p:sp>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3" name="Segnaposto numero diapositiva 2"/>
          <p:cNvSpPr>
            <a:spLocks noGrp="1"/>
          </p:cNvSpPr>
          <p:nvPr>
            <p:ph type="sldNum" sz="quarter" idx="12"/>
          </p:nvPr>
        </p:nvSpPr>
        <p:spPr/>
        <p:txBody>
          <a:bodyPr/>
          <a:lstStyle/>
          <a:p>
            <a:pPr>
              <a:defRPr/>
            </a:pPr>
            <a:fld id="{2B2B0A74-08C6-42A5-9396-94817758BDD5}" type="slidenum">
              <a:rPr lang="it-IT" smtClean="0"/>
              <a:pPr>
                <a:defRPr/>
              </a:pPr>
              <a:t>452</a:t>
            </a:fld>
            <a:endParaRPr lang="it-IT"/>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4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622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6228"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6229" name="Sottotitolo 2"/>
          <p:cNvSpPr txBox="1">
            <a:spLocks/>
          </p:cNvSpPr>
          <p:nvPr/>
        </p:nvSpPr>
        <p:spPr bwMode="auto">
          <a:xfrm>
            <a:off x="428625" y="1773238"/>
            <a:ext cx="8208963"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Font typeface="Arial" charset="0"/>
              <a:buNone/>
            </a:pPr>
            <a:r>
              <a:rPr lang="it-IT" altLang="it-IT" sz="2400">
                <a:solidFill>
                  <a:schemeClr val="bg1"/>
                </a:solidFill>
              </a:rPr>
              <a:t>L'incentivo è riconosciuto a decorrere dall'esercizio finanziario 2021, ai titolari di reddito di impresa (sono quindi esclusi gli studi professionali), e non è cumulabile con altre agevolazioni previste per le medesime spese.</a:t>
            </a:r>
          </a:p>
          <a:p>
            <a:pPr algn="just">
              <a:buFont typeface="Arial" charset="0"/>
              <a:buNone/>
            </a:pPr>
            <a:r>
              <a:rPr lang="it-IT" altLang="it-IT" sz="2400">
                <a:solidFill>
                  <a:schemeClr val="bg1"/>
                </a:solidFill>
              </a:rPr>
              <a:t>Inoltre, l'incentivo è riconosciuto solo nel caso in cui le erogazioni liberali siano effettuate sul conto di tesoreria delle istituzioni scolastiche con sistemi di pagamento tracciabili.</a:t>
            </a:r>
          </a:p>
        </p:txBody>
      </p:sp>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3" name="Segnaposto numero diapositiva 2"/>
          <p:cNvSpPr>
            <a:spLocks noGrp="1"/>
          </p:cNvSpPr>
          <p:nvPr>
            <p:ph type="sldNum" sz="quarter" idx="12"/>
          </p:nvPr>
        </p:nvSpPr>
        <p:spPr/>
        <p:txBody>
          <a:bodyPr/>
          <a:lstStyle/>
          <a:p>
            <a:pPr>
              <a:defRPr/>
            </a:pPr>
            <a:fld id="{65DFC413-C974-435A-A231-643287E3BB3F}" type="slidenum">
              <a:rPr lang="it-IT" smtClean="0"/>
              <a:pPr>
                <a:defRPr/>
              </a:pPr>
              <a:t>453</a:t>
            </a:fld>
            <a:endParaRPr lang="it-IT"/>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4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7250"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7252"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7253" name="Sottotitolo 2"/>
          <p:cNvSpPr txBox="1">
            <a:spLocks/>
          </p:cNvSpPr>
          <p:nvPr/>
        </p:nvSpPr>
        <p:spPr bwMode="auto">
          <a:xfrm>
            <a:off x="428625" y="1773238"/>
            <a:ext cx="8208963"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eaLnBrk="1" hangingPunct="1">
              <a:buFont typeface="Arial" charset="0"/>
              <a:buNone/>
            </a:pPr>
            <a:r>
              <a:rPr lang="it-IT" altLang="it-IT" sz="2400" dirty="0">
                <a:solidFill>
                  <a:schemeClr val="bg1"/>
                </a:solidFill>
              </a:rPr>
              <a:t>Con </a:t>
            </a:r>
            <a:r>
              <a:rPr lang="it-IT" altLang="it-IT" sz="2400" b="1" dirty="0">
                <a:solidFill>
                  <a:schemeClr val="bg1"/>
                </a:solidFill>
              </a:rPr>
              <a:t>apposito decreto</a:t>
            </a:r>
            <a:r>
              <a:rPr lang="it-IT" altLang="it-IT" sz="2400" dirty="0">
                <a:solidFill>
                  <a:schemeClr val="bg1"/>
                </a:solidFill>
              </a:rPr>
              <a:t>, da adottare entro 90 giorni dalla data di entrata in vigore della legge L. n. 58/2019 (di conversione del Decreto crescita), sono </a:t>
            </a:r>
            <a:r>
              <a:rPr lang="it-IT" altLang="it-IT" sz="2400" i="1" dirty="0">
                <a:solidFill>
                  <a:schemeClr val="bg1"/>
                </a:solidFill>
              </a:rPr>
              <a:t>definiti le modalità e i tempi per disporre le erogazioni liberali predette, la misura dell'incentivo, nonché le modalità per garantire il rispetto dei limiti di spesa</a:t>
            </a:r>
            <a:r>
              <a:rPr lang="it-IT" altLang="it-IT" sz="2400" dirty="0">
                <a:solidFill>
                  <a:schemeClr val="bg1"/>
                </a:solidFill>
              </a:rPr>
              <a:t>. L'INPS provvede al riconoscimento dell'incentivo e al monitoraggio delle minori entrate contributive derivanti dal medesimo. </a:t>
            </a:r>
            <a:endParaRPr lang="it-IT" altLang="it-IT" sz="2400" dirty="0">
              <a:solidFill>
                <a:schemeClr val="bg1"/>
              </a:solidFill>
              <a:cs typeface="Tahoma" pitchFamily="34" charset="0"/>
            </a:endParaRPr>
          </a:p>
        </p:txBody>
      </p:sp>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3" name="Segnaposto numero diapositiva 2"/>
          <p:cNvSpPr>
            <a:spLocks noGrp="1"/>
          </p:cNvSpPr>
          <p:nvPr>
            <p:ph type="sldNum" sz="quarter" idx="12"/>
          </p:nvPr>
        </p:nvSpPr>
        <p:spPr/>
        <p:txBody>
          <a:bodyPr/>
          <a:lstStyle/>
          <a:p>
            <a:pPr>
              <a:defRPr/>
            </a:pPr>
            <a:fld id="{CF0B9F26-B744-4298-8879-092BB5561DFD}" type="slidenum">
              <a:rPr lang="it-IT" smtClean="0"/>
              <a:pPr>
                <a:defRPr/>
              </a:pPr>
              <a:t>454</a:t>
            </a:fld>
            <a:endParaRPr lang="it-IT"/>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4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8274"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8276"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8277" name="Sottotitolo 2"/>
          <p:cNvSpPr txBox="1">
            <a:spLocks/>
          </p:cNvSpPr>
          <p:nvPr/>
        </p:nvSpPr>
        <p:spPr bwMode="auto">
          <a:xfrm>
            <a:off x="428625" y="1773238"/>
            <a:ext cx="8208963"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Font typeface="Arial" charset="0"/>
              <a:buNone/>
            </a:pPr>
            <a:r>
              <a:rPr lang="it-IT" altLang="it-IT" sz="2400">
                <a:solidFill>
                  <a:schemeClr val="bg1"/>
                </a:solidFill>
              </a:rPr>
              <a:t>Le istituzioni scolastiche del sistema nazionale di istruzione secondaria di secondo grado - che, in base all’art. 1, L. 62/2000, include le scuole statali e le scuole paritarie private e degli enti locali - beneficiarie dell'erogazione liberale pubblicano nel proprio sito internet istituzionale, nell'ambito di una pagina, nel rispetto delle disposizioni del codice in materia di protezione dei dati personali (D.Lgs. n. 196/2003), l'ammontare delle erogazioni liberali ricevute per ciascun anno finanziario nonché le modalità di impiego delle risorse, indicando puntualmente le attività da realizzare e quelle in corso di realizzazione.</a:t>
            </a:r>
          </a:p>
        </p:txBody>
      </p:sp>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3" name="Segnaposto numero diapositiva 2"/>
          <p:cNvSpPr>
            <a:spLocks noGrp="1"/>
          </p:cNvSpPr>
          <p:nvPr>
            <p:ph type="sldNum" sz="quarter" idx="12"/>
          </p:nvPr>
        </p:nvSpPr>
        <p:spPr/>
        <p:txBody>
          <a:bodyPr/>
          <a:lstStyle/>
          <a:p>
            <a:pPr>
              <a:defRPr/>
            </a:pPr>
            <a:fld id="{74665BCC-6D64-455A-ABE0-38078B8CCAC2}" type="slidenum">
              <a:rPr lang="it-IT" smtClean="0"/>
              <a:pPr>
                <a:defRPr/>
              </a:pPr>
              <a:t>455</a:t>
            </a:fld>
            <a:endParaRPr lang="it-IT"/>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4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9298"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9300"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9301" name="Sottotitolo 2"/>
          <p:cNvSpPr txBox="1">
            <a:spLocks/>
          </p:cNvSpPr>
          <p:nvPr/>
        </p:nvSpPr>
        <p:spPr bwMode="auto">
          <a:xfrm>
            <a:off x="428625" y="1773238"/>
            <a:ext cx="8208963"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buFont typeface="Arial" charset="0"/>
              <a:buNone/>
            </a:pPr>
            <a:endParaRPr lang="it-IT" altLang="it-IT" sz="2400" dirty="0">
              <a:solidFill>
                <a:schemeClr val="bg1"/>
              </a:solidFill>
            </a:endParaRPr>
          </a:p>
          <a:p>
            <a:pPr algn="just">
              <a:buFont typeface="Arial" charset="0"/>
              <a:buNone/>
            </a:pPr>
            <a:r>
              <a:rPr lang="it-IT" altLang="it-IT" sz="2400" dirty="0">
                <a:solidFill>
                  <a:schemeClr val="bg1"/>
                </a:solidFill>
              </a:rPr>
              <a:t>Infine, per il beneficio contributivo in parola è autorizzata una spesa pari a </a:t>
            </a:r>
            <a:r>
              <a:rPr lang="it-IT" altLang="it-IT" sz="2400" b="1" dirty="0">
                <a:solidFill>
                  <a:schemeClr val="bg1"/>
                </a:solidFill>
              </a:rPr>
              <a:t>30 milioni di euro per l'anno 2021 e a 6 milioni di euro annui a decorrere dall'anno 2022</a:t>
            </a:r>
            <a:r>
              <a:rPr lang="it-IT" altLang="it-IT" sz="2400" dirty="0">
                <a:solidFill>
                  <a:schemeClr val="bg1"/>
                </a:solidFill>
              </a:rPr>
              <a:t>. </a:t>
            </a:r>
          </a:p>
        </p:txBody>
      </p:sp>
      <p:sp>
        <p:nvSpPr>
          <p:cNvPr id="2" name="Segnaposto piè di pagina 1"/>
          <p:cNvSpPr>
            <a:spLocks noGrp="1"/>
          </p:cNvSpPr>
          <p:nvPr>
            <p:ph type="ftr" sz="quarter" idx="11"/>
          </p:nvPr>
        </p:nvSpPr>
        <p:spPr/>
        <p:txBody>
          <a:bodyPr/>
          <a:lstStyle/>
          <a:p>
            <a:pPr>
              <a:defRPr/>
            </a:pPr>
            <a:r>
              <a:rPr lang="it-IT" dirty="0"/>
              <a:t>Ultimo aggiornamento 15 settembre 2019</a:t>
            </a:r>
          </a:p>
        </p:txBody>
      </p:sp>
      <p:sp>
        <p:nvSpPr>
          <p:cNvPr id="3" name="Segnaposto numero diapositiva 2"/>
          <p:cNvSpPr>
            <a:spLocks noGrp="1"/>
          </p:cNvSpPr>
          <p:nvPr>
            <p:ph type="sldNum" sz="quarter" idx="12"/>
          </p:nvPr>
        </p:nvSpPr>
        <p:spPr/>
        <p:txBody>
          <a:bodyPr/>
          <a:lstStyle/>
          <a:p>
            <a:pPr>
              <a:defRPr/>
            </a:pPr>
            <a:fld id="{1BE0C275-53EE-4993-9D9D-82C2C2DB07E5}" type="slidenum">
              <a:rPr lang="it-IT" smtClean="0"/>
              <a:pPr>
                <a:defRPr/>
              </a:pPr>
              <a:t>456</a:t>
            </a:fld>
            <a:endParaRPr lang="it-IT"/>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cSld>
  <p:clrMapOvr>
    <a:masterClrMapping/>
  </p:clrMapOvr>
</p:sld>
</file>

<file path=ppt/slides/slide4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Sottotitolo 2"/>
          <p:cNvSpPr>
            <a:spLocks noGrp="1"/>
          </p:cNvSpPr>
          <p:nvPr>
            <p:ph type="subTitle" idx="1"/>
          </p:nvPr>
        </p:nvSpPr>
        <p:spPr>
          <a:xfrm>
            <a:off x="1403350" y="1628775"/>
            <a:ext cx="6400800" cy="2768600"/>
          </a:xfrm>
        </p:spPr>
        <p:txBody>
          <a:bodyPr/>
          <a:lstStyle/>
          <a:p>
            <a:pPr eaLnBrk="1" hangingPunct="1"/>
            <a:endParaRPr lang="it-IT" altLang="it-IT" sz="2400" b="1" dirty="0">
              <a:solidFill>
                <a:schemeClr val="accent1"/>
              </a:solidFill>
            </a:endParaRPr>
          </a:p>
          <a:p>
            <a:pPr eaLnBrk="1" hangingPunct="1"/>
            <a:r>
              <a:rPr lang="it-IT" altLang="it-IT" b="1" dirty="0">
                <a:solidFill>
                  <a:srgbClr val="00B050"/>
                </a:solidFill>
              </a:rPr>
              <a:t>I.</a:t>
            </a:r>
          </a:p>
          <a:p>
            <a:pPr eaLnBrk="1" hangingPunct="1"/>
            <a:r>
              <a:rPr lang="it-IT" altLang="it-IT" b="1" dirty="0">
                <a:solidFill>
                  <a:srgbClr val="00B050"/>
                </a:solidFill>
              </a:rPr>
              <a:t>ULTIME NOVITA’</a:t>
            </a:r>
          </a:p>
        </p:txBody>
      </p:sp>
      <p:sp>
        <p:nvSpPr>
          <p:cNvPr id="12292"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2FD3C9B3-205D-45EA-8B23-7FA1A3D125D0}" type="slidenum">
              <a:rPr lang="it-IT" altLang="it-IT" sz="1200">
                <a:solidFill>
                  <a:srgbClr val="FFFFFF"/>
                </a:solidFill>
              </a:rPr>
              <a:pPr>
                <a:spcBef>
                  <a:spcPct val="0"/>
                </a:spcBef>
                <a:buFontTx/>
                <a:buNone/>
                <a:defRPr/>
              </a:pPr>
              <a:t>457</a:t>
            </a:fld>
            <a:endParaRPr lang="it-IT" altLang="it-IT" sz="1200">
              <a:solidFill>
                <a:srgbClr val="FFFFFF"/>
              </a:solidFill>
            </a:endParaRPr>
          </a:p>
        </p:txBody>
      </p:sp>
      <p:pic>
        <p:nvPicPr>
          <p:cNvPr id="16389"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3385014749"/>
      </p:ext>
    </p:extLst>
  </p:cSld>
  <p:clrMapOvr>
    <a:masterClrMapping/>
  </p:clrMapOvr>
</p:sld>
</file>

<file path=ppt/slides/slide4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Sottotitolo 2"/>
          <p:cNvSpPr>
            <a:spLocks noGrp="1"/>
          </p:cNvSpPr>
          <p:nvPr>
            <p:ph type="subTitle" idx="1"/>
          </p:nvPr>
        </p:nvSpPr>
        <p:spPr>
          <a:xfrm>
            <a:off x="1403350" y="1628775"/>
            <a:ext cx="6400800" cy="2768600"/>
          </a:xfrm>
        </p:spPr>
        <p:txBody>
          <a:bodyPr/>
          <a:lstStyle/>
          <a:p>
            <a:pPr eaLnBrk="1" hangingPunct="1"/>
            <a:endParaRPr lang="it-IT" altLang="it-IT" sz="2400" b="1" dirty="0">
              <a:solidFill>
                <a:schemeClr val="accent1"/>
              </a:solidFill>
            </a:endParaRPr>
          </a:p>
          <a:p>
            <a:pPr eaLnBrk="1" hangingPunct="1"/>
            <a:r>
              <a:rPr lang="it-IT" altLang="it-IT" b="1" dirty="0">
                <a:solidFill>
                  <a:srgbClr val="00B050"/>
                </a:solidFill>
              </a:rPr>
              <a:t>1.</a:t>
            </a:r>
          </a:p>
          <a:p>
            <a:pPr eaLnBrk="1" hangingPunct="1"/>
            <a:r>
              <a:rPr lang="it-IT" altLang="it-IT" b="1" dirty="0">
                <a:solidFill>
                  <a:srgbClr val="00B050"/>
                </a:solidFill>
              </a:rPr>
              <a:t>STATO DI DISOCCUPAZIONE</a:t>
            </a:r>
          </a:p>
        </p:txBody>
      </p:sp>
      <p:sp>
        <p:nvSpPr>
          <p:cNvPr id="12292"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2FD3C9B3-205D-45EA-8B23-7FA1A3D125D0}" type="slidenum">
              <a:rPr lang="it-IT" altLang="it-IT" sz="1200">
                <a:solidFill>
                  <a:srgbClr val="FFFFFF"/>
                </a:solidFill>
              </a:rPr>
              <a:pPr>
                <a:spcBef>
                  <a:spcPct val="0"/>
                </a:spcBef>
                <a:buFontTx/>
                <a:buNone/>
                <a:defRPr/>
              </a:pPr>
              <a:t>458</a:t>
            </a:fld>
            <a:endParaRPr lang="it-IT" altLang="it-IT" sz="1200">
              <a:solidFill>
                <a:srgbClr val="FFFFFF"/>
              </a:solidFill>
            </a:endParaRPr>
          </a:p>
        </p:txBody>
      </p:sp>
      <p:pic>
        <p:nvPicPr>
          <p:cNvPr id="16389"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908175" y="163513"/>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888512687"/>
      </p:ext>
    </p:extLst>
  </p:cSld>
  <p:clrMapOvr>
    <a:masterClrMapping/>
  </p:clrMapOvr>
</p:sld>
</file>

<file path=ppt/slides/slide4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ottotitolo 2">
            <a:extLst>
              <a:ext uri="{FF2B5EF4-FFF2-40B4-BE49-F238E27FC236}">
                <a16:creationId xmlns:a16="http://schemas.microsoft.com/office/drawing/2014/main" id="{1440CA8C-677A-4C25-ABCC-2FA2028C630D}"/>
              </a:ext>
            </a:extLst>
          </p:cNvPr>
          <p:cNvSpPr>
            <a:spLocks noGrp="1"/>
          </p:cNvSpPr>
          <p:nvPr>
            <p:ph type="subTitle" idx="1"/>
          </p:nvPr>
        </p:nvSpPr>
        <p:spPr>
          <a:xfrm>
            <a:off x="468313" y="1844675"/>
            <a:ext cx="8218487" cy="3960813"/>
          </a:xfrm>
        </p:spPr>
        <p:txBody>
          <a:bodyPr/>
          <a:lstStyle/>
          <a:p>
            <a:pPr marL="342900" indent="-342900" algn="l" eaLnBrk="1" hangingPunct="1">
              <a:lnSpc>
                <a:spcPct val="150000"/>
              </a:lnSpc>
              <a:buFont typeface="Arial" panose="020B0604020202020204" pitchFamily="34" charset="0"/>
              <a:buChar char="•"/>
            </a:pPr>
            <a:r>
              <a:rPr lang="it-IT" altLang="it-IT" sz="2400" i="1" dirty="0">
                <a:solidFill>
                  <a:schemeClr val="bg1"/>
                </a:solidFill>
                <a:cs typeface="Tahoma" panose="020B0604030504040204" pitchFamily="34" charset="0"/>
              </a:rPr>
              <a:t>ANPAL- Circolare 23 luglio 2019, n. 1</a:t>
            </a:r>
          </a:p>
        </p:txBody>
      </p:sp>
      <p:sp>
        <p:nvSpPr>
          <p:cNvPr id="16386" name="Segnaposto numero diapositiva 5">
            <a:extLst>
              <a:ext uri="{FF2B5EF4-FFF2-40B4-BE49-F238E27FC236}">
                <a16:creationId xmlns:a16="http://schemas.microsoft.com/office/drawing/2014/main" id="{9B804B17-5CF3-4C40-A59C-26622AEA188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2616168B-D07B-452B-8FF8-C47DAECDCC7F}" type="slidenum">
              <a:rPr lang="it-IT" altLang="it-IT" sz="1200">
                <a:solidFill>
                  <a:srgbClr val="FFFFFF"/>
                </a:solidFill>
              </a:rPr>
              <a:pPr>
                <a:spcBef>
                  <a:spcPct val="0"/>
                </a:spcBef>
                <a:buFontTx/>
                <a:buNone/>
              </a:pPr>
              <a:t>459</a:t>
            </a:fld>
            <a:endParaRPr lang="it-IT" altLang="it-IT" sz="1200">
              <a:solidFill>
                <a:srgbClr val="FFFFFF"/>
              </a:solidFill>
            </a:endParaRPr>
          </a:p>
        </p:txBody>
      </p:sp>
      <p:pic>
        <p:nvPicPr>
          <p:cNvPr id="16387" name="Immagine 8">
            <a:extLst>
              <a:ext uri="{FF2B5EF4-FFF2-40B4-BE49-F238E27FC236}">
                <a16:creationId xmlns:a16="http://schemas.microsoft.com/office/drawing/2014/main" id="{73542A16-C569-4472-B032-5DF3AECE23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Immagine 1">
            <a:extLst>
              <a:ext uri="{FF2B5EF4-FFF2-40B4-BE49-F238E27FC236}">
                <a16:creationId xmlns:a16="http://schemas.microsoft.com/office/drawing/2014/main" id="{A7342956-EED3-435B-B790-65A9AD136F2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CasellaDiTesto 5">
            <a:extLst>
              <a:ext uri="{FF2B5EF4-FFF2-40B4-BE49-F238E27FC236}">
                <a16:creationId xmlns:a16="http://schemas.microsoft.com/office/drawing/2014/main" id="{B76CF6A7-A2FF-4201-BD2F-337374B702DD}"/>
              </a:ext>
            </a:extLst>
          </p:cNvPr>
          <p:cNvSpPr txBox="1">
            <a:spLocks noChangeArrowheads="1"/>
          </p:cNvSpPr>
          <p:nvPr/>
        </p:nvSpPr>
        <p:spPr bwMode="auto">
          <a:xfrm>
            <a:off x="1619250" y="3333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ottotitolo 2">
            <a:extLst>
              <a:ext uri="{FF2B5EF4-FFF2-40B4-BE49-F238E27FC236}">
                <a16:creationId xmlns:a16="http://schemas.microsoft.com/office/drawing/2014/main" id="{0FAAB5A2-AF7A-41DE-858E-A121B309F234}"/>
              </a:ext>
            </a:extLst>
          </p:cNvPr>
          <p:cNvSpPr>
            <a:spLocks noGrp="1"/>
          </p:cNvSpPr>
          <p:nvPr>
            <p:ph type="subTitle" idx="1"/>
          </p:nvPr>
        </p:nvSpPr>
        <p:spPr>
          <a:xfrm>
            <a:off x="1116013" y="1949450"/>
            <a:ext cx="6400800" cy="3960813"/>
          </a:xfrm>
        </p:spPr>
        <p:txBody>
          <a:bodyPr/>
          <a:lstStyle/>
          <a:p>
            <a:pPr algn="just" eaLnBrk="1" hangingPunct="1"/>
            <a:r>
              <a:rPr lang="it-IT" altLang="it-IT" sz="2000" b="1">
                <a:solidFill>
                  <a:schemeClr val="bg1"/>
                </a:solidFill>
              </a:rPr>
              <a:t>L’art. 19 del D.Lgs 150/2015 </a:t>
            </a:r>
            <a:r>
              <a:rPr lang="it-IT" altLang="it-IT" sz="2000">
                <a:solidFill>
                  <a:schemeClr val="bg1"/>
                </a:solidFill>
              </a:rPr>
              <a:t>e successive modificazioni definisce disoccupati «</a:t>
            </a:r>
            <a:r>
              <a:rPr lang="it-IT" altLang="it-IT" sz="2000" i="1">
                <a:solidFill>
                  <a:schemeClr val="bg1"/>
                </a:solidFill>
              </a:rPr>
              <a:t>i lavoratori privi di impiego che dichiarano, in forma telematica, al portale nazionale delle politiche del lavoro di cui all'articolo 13, la propria immediata disponibilità allo svolgimento di attività lavorativa ed alla partecipazione alle misure di politica attiva del lavoro concordate con il centro per l'impiego</a:t>
            </a:r>
            <a:r>
              <a:rPr lang="it-IT" altLang="it-IT" sz="2000">
                <a:solidFill>
                  <a:schemeClr val="bg1"/>
                </a:solidFill>
              </a:rPr>
              <a:t>».</a:t>
            </a:r>
            <a:endParaRPr lang="it-IT" altLang="it-IT" sz="2000" b="1">
              <a:solidFill>
                <a:schemeClr val="bg1"/>
              </a:solidFill>
              <a:cs typeface="Tahoma" panose="020B0604030504040204" pitchFamily="34" charset="0"/>
            </a:endParaRPr>
          </a:p>
        </p:txBody>
      </p:sp>
      <p:sp>
        <p:nvSpPr>
          <p:cNvPr id="17410" name="Segnaposto numero diapositiva 5">
            <a:extLst>
              <a:ext uri="{FF2B5EF4-FFF2-40B4-BE49-F238E27FC236}">
                <a16:creationId xmlns:a16="http://schemas.microsoft.com/office/drawing/2014/main" id="{0A1F442D-8974-4D16-A1B0-886A0C1B455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B69FAE2-51AF-45E9-9E26-83A984AAB493}" type="slidenum">
              <a:rPr lang="it-IT" altLang="it-IT" sz="1200">
                <a:solidFill>
                  <a:srgbClr val="FFFFFF"/>
                </a:solidFill>
              </a:rPr>
              <a:pPr>
                <a:spcBef>
                  <a:spcPct val="0"/>
                </a:spcBef>
                <a:buFontTx/>
                <a:buNone/>
              </a:pPr>
              <a:t>460</a:t>
            </a:fld>
            <a:endParaRPr lang="it-IT" altLang="it-IT" sz="1200">
              <a:solidFill>
                <a:srgbClr val="FFFFFF"/>
              </a:solidFill>
            </a:endParaRPr>
          </a:p>
        </p:txBody>
      </p:sp>
      <p:pic>
        <p:nvPicPr>
          <p:cNvPr id="17411" name="Immagine 8">
            <a:extLst>
              <a:ext uri="{FF2B5EF4-FFF2-40B4-BE49-F238E27FC236}">
                <a16:creationId xmlns:a16="http://schemas.microsoft.com/office/drawing/2014/main" id="{1690D826-77F9-4A7E-AA27-ECD046DE3C1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488" y="2698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Immagine 1">
            <a:extLst>
              <a:ext uri="{FF2B5EF4-FFF2-40B4-BE49-F238E27FC236}">
                <a16:creationId xmlns:a16="http://schemas.microsoft.com/office/drawing/2014/main" id="{53B2C892-6B7B-4D83-BF95-4469AF06F8C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CasellaDiTesto 5">
            <a:extLst>
              <a:ext uri="{FF2B5EF4-FFF2-40B4-BE49-F238E27FC236}">
                <a16:creationId xmlns:a16="http://schemas.microsoft.com/office/drawing/2014/main" id="{D6751FD6-F27B-4771-BAEA-DBBD0CBA918E}"/>
              </a:ext>
            </a:extLst>
          </p:cNvPr>
          <p:cNvSpPr txBox="1">
            <a:spLocks noChangeArrowheads="1"/>
          </p:cNvSpPr>
          <p:nvPr/>
        </p:nvSpPr>
        <p:spPr bwMode="auto">
          <a:xfrm>
            <a:off x="1619250" y="3333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ottotitolo 2">
            <a:extLst>
              <a:ext uri="{FF2B5EF4-FFF2-40B4-BE49-F238E27FC236}">
                <a16:creationId xmlns:a16="http://schemas.microsoft.com/office/drawing/2014/main" id="{89A780DE-559A-4580-B4E5-CD13C40DE0FE}"/>
              </a:ext>
            </a:extLst>
          </p:cNvPr>
          <p:cNvSpPr>
            <a:spLocks noGrp="1"/>
          </p:cNvSpPr>
          <p:nvPr>
            <p:ph type="subTitle" idx="1"/>
          </p:nvPr>
        </p:nvSpPr>
        <p:spPr>
          <a:xfrm>
            <a:off x="1042988" y="1989138"/>
            <a:ext cx="6400800" cy="3960812"/>
          </a:xfrm>
        </p:spPr>
        <p:txBody>
          <a:bodyPr/>
          <a:lstStyle/>
          <a:p>
            <a:pPr algn="just" eaLnBrk="1" hangingPunct="1"/>
            <a:r>
              <a:rPr lang="it-IT" altLang="it-IT" sz="2000" b="1">
                <a:solidFill>
                  <a:schemeClr val="bg1"/>
                </a:solidFill>
              </a:rPr>
              <a:t>L’art. 19, co. 3, Dlgs 150/2015 </a:t>
            </a:r>
            <a:r>
              <a:rPr lang="it-IT" altLang="it-IT" sz="2000">
                <a:solidFill>
                  <a:schemeClr val="bg1"/>
                </a:solidFill>
              </a:rPr>
              <a:t>prevede che l'eventuale rioccupazione in attività </a:t>
            </a:r>
            <a:r>
              <a:rPr lang="it-IT" altLang="it-IT" sz="2000" i="1">
                <a:solidFill>
                  <a:schemeClr val="bg1"/>
                </a:solidFill>
              </a:rPr>
              <a:t>lavorativa subordinata sino a sei mesi</a:t>
            </a:r>
            <a:r>
              <a:rPr lang="it-IT" altLang="it-IT" sz="2000">
                <a:solidFill>
                  <a:schemeClr val="bg1"/>
                </a:solidFill>
              </a:rPr>
              <a:t> determina solo la </a:t>
            </a:r>
            <a:r>
              <a:rPr lang="it-IT" altLang="it-IT" sz="2000" b="1">
                <a:solidFill>
                  <a:schemeClr val="bg1"/>
                </a:solidFill>
              </a:rPr>
              <a:t>sospensione</a:t>
            </a:r>
            <a:r>
              <a:rPr lang="it-IT" altLang="it-IT" sz="2000">
                <a:solidFill>
                  <a:schemeClr val="bg1"/>
                </a:solidFill>
              </a:rPr>
              <a:t> (e non la decadenza) dello stato di disoccupazione.</a:t>
            </a:r>
            <a:endParaRPr lang="it-IT" altLang="it-IT" sz="2000" b="1">
              <a:solidFill>
                <a:schemeClr val="bg1"/>
              </a:solidFill>
              <a:cs typeface="Tahoma" panose="020B0604030504040204" pitchFamily="34" charset="0"/>
            </a:endParaRPr>
          </a:p>
        </p:txBody>
      </p:sp>
      <p:sp>
        <p:nvSpPr>
          <p:cNvPr id="18434" name="Segnaposto numero diapositiva 5">
            <a:extLst>
              <a:ext uri="{FF2B5EF4-FFF2-40B4-BE49-F238E27FC236}">
                <a16:creationId xmlns:a16="http://schemas.microsoft.com/office/drawing/2014/main" id="{548FB6F8-EEEE-4E7B-97C7-909B724D241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6501F45-B2C3-4F8D-95E3-AFAA3733CBBC}" type="slidenum">
              <a:rPr lang="it-IT" altLang="it-IT" sz="1200">
                <a:solidFill>
                  <a:srgbClr val="FFFFFF"/>
                </a:solidFill>
              </a:rPr>
              <a:pPr>
                <a:spcBef>
                  <a:spcPct val="0"/>
                </a:spcBef>
                <a:buFontTx/>
                <a:buNone/>
              </a:pPr>
              <a:t>461</a:t>
            </a:fld>
            <a:endParaRPr lang="it-IT" altLang="it-IT" sz="1200">
              <a:solidFill>
                <a:srgbClr val="FFFFFF"/>
              </a:solidFill>
            </a:endParaRPr>
          </a:p>
        </p:txBody>
      </p:sp>
      <p:sp>
        <p:nvSpPr>
          <p:cNvPr id="2" name="Freccia giù 1">
            <a:extLst>
              <a:ext uri="{FF2B5EF4-FFF2-40B4-BE49-F238E27FC236}">
                <a16:creationId xmlns:a16="http://schemas.microsoft.com/office/drawing/2014/main" id="{038302CA-6B76-45C5-A9EF-485B1B9DEDBE}"/>
              </a:ext>
            </a:extLst>
          </p:cNvPr>
          <p:cNvSpPr/>
          <p:nvPr/>
        </p:nvSpPr>
        <p:spPr>
          <a:xfrm>
            <a:off x="4002088" y="4076700"/>
            <a:ext cx="484187" cy="5762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endParaRPr lang="it-IT" altLang="it-IT" sz="1800">
              <a:solidFill>
                <a:srgbClr val="FFFFFF"/>
              </a:solidFill>
              <a:cs typeface="Arial" panose="020B0604020202020204" pitchFamily="34" charset="0"/>
            </a:endParaRPr>
          </a:p>
        </p:txBody>
      </p:sp>
      <p:pic>
        <p:nvPicPr>
          <p:cNvPr id="18436" name="Immagine 8">
            <a:extLst>
              <a:ext uri="{FF2B5EF4-FFF2-40B4-BE49-F238E27FC236}">
                <a16:creationId xmlns:a16="http://schemas.microsoft.com/office/drawing/2014/main" id="{9D34DFB5-1F5C-4356-BE06-B81242423CA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488" y="2698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Immagine 1">
            <a:extLst>
              <a:ext uri="{FF2B5EF4-FFF2-40B4-BE49-F238E27FC236}">
                <a16:creationId xmlns:a16="http://schemas.microsoft.com/office/drawing/2014/main" id="{CCDD14F2-72FE-4587-9CD5-03B8AC5E817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8" name="CasellaDiTesto 6">
            <a:extLst>
              <a:ext uri="{FF2B5EF4-FFF2-40B4-BE49-F238E27FC236}">
                <a16:creationId xmlns:a16="http://schemas.microsoft.com/office/drawing/2014/main" id="{8F31B485-9DCF-4378-9B73-670DED9A77F2}"/>
              </a:ext>
            </a:extLst>
          </p:cNvPr>
          <p:cNvSpPr txBox="1">
            <a:spLocks noChangeArrowheads="1"/>
          </p:cNvSpPr>
          <p:nvPr/>
        </p:nvSpPr>
        <p:spPr bwMode="auto">
          <a:xfrm>
            <a:off x="1619250" y="3333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 </a:t>
            </a:r>
            <a:r>
              <a:rPr lang="it-IT" altLang="it-IT" sz="1800" b="1" dirty="0">
                <a:solidFill>
                  <a:srgbClr val="0070C0"/>
                </a:solidFill>
                <a:latin typeface="Tahoma" panose="020B0604030504040204" pitchFamily="34" charset="0"/>
                <a:cs typeface="Tahoma" panose="020B0604030504040204" pitchFamily="34" charset="0"/>
              </a:rPr>
              <a:t>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ottotitolo 2">
            <a:extLst>
              <a:ext uri="{FF2B5EF4-FFF2-40B4-BE49-F238E27FC236}">
                <a16:creationId xmlns:a16="http://schemas.microsoft.com/office/drawing/2014/main" id="{74E5EAE3-EE2E-49E3-B4F7-54AA01399DC0}"/>
              </a:ext>
            </a:extLst>
          </p:cNvPr>
          <p:cNvSpPr>
            <a:spLocks noGrp="1"/>
          </p:cNvSpPr>
          <p:nvPr>
            <p:ph type="subTitle" idx="1"/>
          </p:nvPr>
        </p:nvSpPr>
        <p:spPr>
          <a:xfrm>
            <a:off x="1116013" y="2071688"/>
            <a:ext cx="6400800" cy="3960812"/>
          </a:xfrm>
        </p:spPr>
        <p:txBody>
          <a:bodyPr/>
          <a:lstStyle/>
          <a:p>
            <a:pPr algn="just" eaLnBrk="1" hangingPunct="1"/>
            <a:endParaRPr lang="it-IT" altLang="it-IT" sz="2000">
              <a:solidFill>
                <a:schemeClr val="bg1"/>
              </a:solidFill>
            </a:endParaRPr>
          </a:p>
          <a:p>
            <a:pPr algn="just" eaLnBrk="1" hangingPunct="1"/>
            <a:endParaRPr lang="it-IT" altLang="it-IT" sz="2000">
              <a:solidFill>
                <a:schemeClr val="bg1"/>
              </a:solidFill>
            </a:endParaRPr>
          </a:p>
          <a:p>
            <a:pPr algn="just" eaLnBrk="1" hangingPunct="1"/>
            <a:endParaRPr lang="it-IT" altLang="it-IT" sz="2000">
              <a:solidFill>
                <a:schemeClr val="bg1"/>
              </a:solidFill>
            </a:endParaRPr>
          </a:p>
          <a:p>
            <a:pPr algn="just" eaLnBrk="1" hangingPunct="1"/>
            <a:r>
              <a:rPr lang="it-IT" altLang="it-IT" sz="2000">
                <a:solidFill>
                  <a:schemeClr val="bg1"/>
                </a:solidFill>
              </a:rPr>
              <a:t>Disallineamento del momento della decadenza dello stato di disoccupazione da quello della decadenza dalla fruizione di prestazioni di sostegno al reddito</a:t>
            </a:r>
            <a:endParaRPr lang="it-IT" altLang="it-IT" sz="2000" b="1">
              <a:solidFill>
                <a:schemeClr val="bg1"/>
              </a:solidFill>
              <a:cs typeface="Tahoma" panose="020B0604030504040204" pitchFamily="34" charset="0"/>
            </a:endParaRPr>
          </a:p>
        </p:txBody>
      </p:sp>
      <p:sp>
        <p:nvSpPr>
          <p:cNvPr id="19458" name="Segnaposto numero diapositiva 5">
            <a:extLst>
              <a:ext uri="{FF2B5EF4-FFF2-40B4-BE49-F238E27FC236}">
                <a16:creationId xmlns:a16="http://schemas.microsoft.com/office/drawing/2014/main" id="{6FFD929E-4FD4-4CA6-AD39-188DD61E80B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12D6CB86-692B-408A-9DEF-836A8B9D5047}" type="slidenum">
              <a:rPr lang="it-IT" altLang="it-IT" sz="1200">
                <a:solidFill>
                  <a:srgbClr val="FFFFFF"/>
                </a:solidFill>
              </a:rPr>
              <a:pPr>
                <a:spcBef>
                  <a:spcPct val="0"/>
                </a:spcBef>
                <a:buFontTx/>
                <a:buNone/>
              </a:pPr>
              <a:t>462</a:t>
            </a:fld>
            <a:endParaRPr lang="it-IT" altLang="it-IT" sz="1200">
              <a:solidFill>
                <a:srgbClr val="FFFFFF"/>
              </a:solidFill>
            </a:endParaRPr>
          </a:p>
        </p:txBody>
      </p:sp>
      <p:sp>
        <p:nvSpPr>
          <p:cNvPr id="3" name="Freccia giù 2">
            <a:extLst>
              <a:ext uri="{FF2B5EF4-FFF2-40B4-BE49-F238E27FC236}">
                <a16:creationId xmlns:a16="http://schemas.microsoft.com/office/drawing/2014/main" id="{4B7E3C8F-96D0-4051-9947-A7C6444A6C71}"/>
              </a:ext>
            </a:extLst>
          </p:cNvPr>
          <p:cNvSpPr/>
          <p:nvPr/>
        </p:nvSpPr>
        <p:spPr>
          <a:xfrm>
            <a:off x="4073525" y="2246313"/>
            <a:ext cx="484188" cy="6477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endParaRPr lang="it-IT" altLang="it-IT" sz="1800">
              <a:solidFill>
                <a:srgbClr val="FFFFFF"/>
              </a:solidFill>
              <a:cs typeface="Arial" panose="020B0604020202020204" pitchFamily="34" charset="0"/>
            </a:endParaRPr>
          </a:p>
        </p:txBody>
      </p:sp>
      <p:pic>
        <p:nvPicPr>
          <p:cNvPr id="19460" name="Immagine 8">
            <a:extLst>
              <a:ext uri="{FF2B5EF4-FFF2-40B4-BE49-F238E27FC236}">
                <a16:creationId xmlns:a16="http://schemas.microsoft.com/office/drawing/2014/main" id="{973E2BC1-2F22-40FA-BE65-186E46EB8D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488" y="2698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Immagine 1">
            <a:extLst>
              <a:ext uri="{FF2B5EF4-FFF2-40B4-BE49-F238E27FC236}">
                <a16:creationId xmlns:a16="http://schemas.microsoft.com/office/drawing/2014/main" id="{D50FC6A9-A9A8-4BFE-BC98-DF2EAE511E0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2" name="CasellaDiTesto 6">
            <a:extLst>
              <a:ext uri="{FF2B5EF4-FFF2-40B4-BE49-F238E27FC236}">
                <a16:creationId xmlns:a16="http://schemas.microsoft.com/office/drawing/2014/main" id="{1FF11201-E0B3-4F0D-9A62-621C3124D52F}"/>
              </a:ext>
            </a:extLst>
          </p:cNvPr>
          <p:cNvSpPr txBox="1">
            <a:spLocks noChangeArrowheads="1"/>
          </p:cNvSpPr>
          <p:nvPr/>
        </p:nvSpPr>
        <p:spPr bwMode="auto">
          <a:xfrm>
            <a:off x="1652588" y="314325"/>
            <a:ext cx="5183187"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ottotitolo 2">
            <a:extLst>
              <a:ext uri="{FF2B5EF4-FFF2-40B4-BE49-F238E27FC236}">
                <a16:creationId xmlns:a16="http://schemas.microsoft.com/office/drawing/2014/main" id="{95304CAD-937B-4C24-961F-F80224A076B2}"/>
              </a:ext>
            </a:extLst>
          </p:cNvPr>
          <p:cNvSpPr>
            <a:spLocks noGrp="1"/>
          </p:cNvSpPr>
          <p:nvPr>
            <p:ph type="subTitle" idx="1"/>
          </p:nvPr>
        </p:nvSpPr>
        <p:spPr>
          <a:xfrm>
            <a:off x="989013" y="1949450"/>
            <a:ext cx="6400800" cy="3960813"/>
          </a:xfrm>
        </p:spPr>
        <p:txBody>
          <a:bodyPr/>
          <a:lstStyle/>
          <a:p>
            <a:pPr algn="just" eaLnBrk="1" hangingPunct="1"/>
            <a:r>
              <a:rPr lang="it-IT" altLang="it-IT" sz="2000">
                <a:solidFill>
                  <a:schemeClr val="bg1"/>
                </a:solidFill>
              </a:rPr>
              <a:t>Esempi:</a:t>
            </a:r>
          </a:p>
          <a:p>
            <a:pPr algn="just" eaLnBrk="1" hangingPunct="1">
              <a:buFont typeface="Arial" panose="020B0604020202020204" pitchFamily="34" charset="0"/>
              <a:buChar char="•"/>
            </a:pPr>
            <a:r>
              <a:rPr lang="it-IT" altLang="it-IT" sz="2000">
                <a:solidFill>
                  <a:schemeClr val="bg1"/>
                </a:solidFill>
              </a:rPr>
              <a:t>lavoratore con un contratto subordinato di durata </a:t>
            </a:r>
            <a:r>
              <a:rPr lang="it-IT" altLang="it-IT" sz="2000" b="1">
                <a:solidFill>
                  <a:schemeClr val="bg1"/>
                </a:solidFill>
              </a:rPr>
              <a:t>superiore a sei mesi</a:t>
            </a:r>
            <a:r>
              <a:rPr lang="it-IT" altLang="it-IT" sz="2000">
                <a:solidFill>
                  <a:schemeClr val="bg1"/>
                </a:solidFill>
              </a:rPr>
              <a:t> ma di importo inferiore a 8mila euro annui decade dallo stato di disoccupazione ma non dalla prestazione Naspi. </a:t>
            </a:r>
          </a:p>
          <a:p>
            <a:pPr algn="just" eaLnBrk="1" hangingPunct="1">
              <a:buFont typeface="Arial" panose="020B0604020202020204" pitchFamily="34" charset="0"/>
              <a:buChar char="•"/>
            </a:pPr>
            <a:r>
              <a:rPr lang="it-IT" altLang="it-IT" sz="2000">
                <a:solidFill>
                  <a:schemeClr val="bg1"/>
                </a:solidFill>
              </a:rPr>
              <a:t>lavoratore che si rioccupi in attività di lavoro autonomo con reddito inferiore a 4.800 euro annui perde lo stato di disoccupato ma non la naspi.</a:t>
            </a:r>
            <a:endParaRPr lang="it-IT" altLang="it-IT" sz="2000" b="1">
              <a:solidFill>
                <a:schemeClr val="bg1"/>
              </a:solidFill>
              <a:cs typeface="Tahoma" panose="020B0604030504040204" pitchFamily="34" charset="0"/>
            </a:endParaRPr>
          </a:p>
        </p:txBody>
      </p:sp>
      <p:sp>
        <p:nvSpPr>
          <p:cNvPr id="20482" name="Segnaposto numero diapositiva 5">
            <a:extLst>
              <a:ext uri="{FF2B5EF4-FFF2-40B4-BE49-F238E27FC236}">
                <a16:creationId xmlns:a16="http://schemas.microsoft.com/office/drawing/2014/main" id="{5283671B-B37C-410F-B7A2-38305F41828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A9622CED-D3AB-4A04-B51A-FD4F0D0EA7C6}" type="slidenum">
              <a:rPr lang="it-IT" altLang="it-IT" sz="1200">
                <a:solidFill>
                  <a:srgbClr val="FFFFFF"/>
                </a:solidFill>
              </a:rPr>
              <a:pPr>
                <a:spcBef>
                  <a:spcPct val="0"/>
                </a:spcBef>
                <a:buFontTx/>
                <a:buNone/>
              </a:pPr>
              <a:t>463</a:t>
            </a:fld>
            <a:endParaRPr lang="it-IT" altLang="it-IT" sz="1200">
              <a:solidFill>
                <a:srgbClr val="FFFFFF"/>
              </a:solidFill>
            </a:endParaRPr>
          </a:p>
        </p:txBody>
      </p:sp>
      <p:pic>
        <p:nvPicPr>
          <p:cNvPr id="20483" name="Immagine 8">
            <a:extLst>
              <a:ext uri="{FF2B5EF4-FFF2-40B4-BE49-F238E27FC236}">
                <a16:creationId xmlns:a16="http://schemas.microsoft.com/office/drawing/2014/main" id="{C105B13F-CD8F-439A-947C-357094E0D3E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488" y="2698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Immagine 1">
            <a:extLst>
              <a:ext uri="{FF2B5EF4-FFF2-40B4-BE49-F238E27FC236}">
                <a16:creationId xmlns:a16="http://schemas.microsoft.com/office/drawing/2014/main" id="{B69FB134-1549-4D86-9B96-3F3E8E061ED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CasellaDiTesto 5">
            <a:extLst>
              <a:ext uri="{FF2B5EF4-FFF2-40B4-BE49-F238E27FC236}">
                <a16:creationId xmlns:a16="http://schemas.microsoft.com/office/drawing/2014/main" id="{F371D946-2446-437D-B078-4C30289C7FF0}"/>
              </a:ext>
            </a:extLst>
          </p:cNvPr>
          <p:cNvSpPr txBox="1">
            <a:spLocks noChangeArrowheads="1"/>
          </p:cNvSpPr>
          <p:nvPr/>
        </p:nvSpPr>
        <p:spPr bwMode="auto">
          <a:xfrm>
            <a:off x="1619250" y="3333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ottotitolo 2">
            <a:extLst>
              <a:ext uri="{FF2B5EF4-FFF2-40B4-BE49-F238E27FC236}">
                <a16:creationId xmlns:a16="http://schemas.microsoft.com/office/drawing/2014/main" id="{C97FC9BB-9363-422B-8350-6AAF5F3339EC}"/>
              </a:ext>
            </a:extLst>
          </p:cNvPr>
          <p:cNvSpPr>
            <a:spLocks noGrp="1"/>
          </p:cNvSpPr>
          <p:nvPr>
            <p:ph type="subTitle" idx="1"/>
          </p:nvPr>
        </p:nvSpPr>
        <p:spPr>
          <a:xfrm>
            <a:off x="1116013" y="1984375"/>
            <a:ext cx="6400800" cy="4321175"/>
          </a:xfrm>
        </p:spPr>
        <p:txBody>
          <a:bodyPr/>
          <a:lstStyle/>
          <a:p>
            <a:pPr algn="just" fontAlgn="t">
              <a:spcBef>
                <a:spcPts val="25"/>
              </a:spcBef>
            </a:pPr>
            <a:r>
              <a:rPr lang="it-IT" altLang="it-IT" sz="2000" b="1">
                <a:solidFill>
                  <a:schemeClr val="bg1"/>
                </a:solidFill>
              </a:rPr>
              <a:t>L’articolo 4, comma 15-quater del d.l. n. 4/2019 </a:t>
            </a:r>
            <a:r>
              <a:rPr lang="it-IT" altLang="it-IT" sz="2000">
                <a:solidFill>
                  <a:schemeClr val="bg1"/>
                </a:solidFill>
              </a:rPr>
              <a:t>(introdotto, in fase di conversione) prevede che "Per le finalità di cui al presente decreto ed ad ogni altro fine, si considerano in stato di disoccupazione anche i lavoratori il cui reddito da lavoro dipendente o autonomo corrisponde a un’imposta lorda pari o inferiore alle detrazioni spettanti ai sensi dell’articolo 13 del testo unico delle imposte sui redditi, di cui al decreto del Presidente della Repubblica 22 dicembre 1986, n. 917".</a:t>
            </a:r>
          </a:p>
        </p:txBody>
      </p:sp>
      <p:sp>
        <p:nvSpPr>
          <p:cNvPr id="21506" name="Segnaposto numero diapositiva 5">
            <a:extLst>
              <a:ext uri="{FF2B5EF4-FFF2-40B4-BE49-F238E27FC236}">
                <a16:creationId xmlns:a16="http://schemas.microsoft.com/office/drawing/2014/main" id="{D3F69862-E276-4BCF-B611-311F523E10E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3C5E122-9B8C-4304-97AB-7CA82681A79B}" type="slidenum">
              <a:rPr lang="it-IT" altLang="it-IT" sz="1200">
                <a:solidFill>
                  <a:srgbClr val="FFFFFF"/>
                </a:solidFill>
              </a:rPr>
              <a:pPr>
                <a:spcBef>
                  <a:spcPct val="0"/>
                </a:spcBef>
                <a:buFontTx/>
                <a:buNone/>
              </a:pPr>
              <a:t>464</a:t>
            </a:fld>
            <a:endParaRPr lang="it-IT" altLang="it-IT" sz="1200">
              <a:solidFill>
                <a:srgbClr val="FFFFFF"/>
              </a:solidFill>
            </a:endParaRPr>
          </a:p>
        </p:txBody>
      </p:sp>
      <p:pic>
        <p:nvPicPr>
          <p:cNvPr id="21507" name="Immagine 8">
            <a:extLst>
              <a:ext uri="{FF2B5EF4-FFF2-40B4-BE49-F238E27FC236}">
                <a16:creationId xmlns:a16="http://schemas.microsoft.com/office/drawing/2014/main" id="{A6757963-54A1-4468-9E70-F10E687C2EC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488" y="2698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Immagine 1">
            <a:extLst>
              <a:ext uri="{FF2B5EF4-FFF2-40B4-BE49-F238E27FC236}">
                <a16:creationId xmlns:a16="http://schemas.microsoft.com/office/drawing/2014/main" id="{9FEC2AA3-001D-4CBA-847E-76350B2E93F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9" name="CasellaDiTesto 5">
            <a:extLst>
              <a:ext uri="{FF2B5EF4-FFF2-40B4-BE49-F238E27FC236}">
                <a16:creationId xmlns:a16="http://schemas.microsoft.com/office/drawing/2014/main" id="{80252699-9F6A-46DD-83CA-331D4DB5BC9E}"/>
              </a:ext>
            </a:extLst>
          </p:cNvPr>
          <p:cNvSpPr txBox="1">
            <a:spLocks noChangeArrowheads="1"/>
          </p:cNvSpPr>
          <p:nvPr/>
        </p:nvSpPr>
        <p:spPr bwMode="auto">
          <a:xfrm>
            <a:off x="1619250" y="3333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ottotitolo 2">
            <a:extLst>
              <a:ext uri="{FF2B5EF4-FFF2-40B4-BE49-F238E27FC236}">
                <a16:creationId xmlns:a16="http://schemas.microsoft.com/office/drawing/2014/main" id="{C8EDDA91-0BA4-402F-AA92-E3D35DD6FE51}"/>
              </a:ext>
            </a:extLst>
          </p:cNvPr>
          <p:cNvSpPr>
            <a:spLocks noGrp="1"/>
          </p:cNvSpPr>
          <p:nvPr>
            <p:ph type="subTitle" idx="1"/>
          </p:nvPr>
        </p:nvSpPr>
        <p:spPr>
          <a:xfrm>
            <a:off x="1011238" y="1973263"/>
            <a:ext cx="6400800" cy="4321175"/>
          </a:xfrm>
        </p:spPr>
        <p:txBody>
          <a:bodyPr/>
          <a:lstStyle/>
          <a:p>
            <a:pPr algn="just" fontAlgn="t">
              <a:spcBef>
                <a:spcPts val="25"/>
              </a:spcBef>
            </a:pPr>
            <a:r>
              <a:rPr lang="it-IT" altLang="it-IT" sz="2000">
                <a:solidFill>
                  <a:schemeClr val="bg1"/>
                </a:solidFill>
              </a:rPr>
              <a:t>L’ANPAL, vista la </a:t>
            </a:r>
            <a:r>
              <a:rPr lang="it-IT" altLang="it-IT" sz="2000" b="1">
                <a:solidFill>
                  <a:schemeClr val="bg1"/>
                </a:solidFill>
              </a:rPr>
              <a:t>reintroduzione </a:t>
            </a:r>
            <a:r>
              <a:rPr lang="it-IT" altLang="it-IT" sz="2000">
                <a:solidFill>
                  <a:schemeClr val="bg1"/>
                </a:solidFill>
              </a:rPr>
              <a:t>dell’istituto della </a:t>
            </a:r>
            <a:r>
              <a:rPr lang="it-IT" altLang="it-IT" sz="2000" b="1">
                <a:solidFill>
                  <a:schemeClr val="bg1"/>
                </a:solidFill>
              </a:rPr>
              <a:t>conservazione dello stato di disoccupazione</a:t>
            </a:r>
            <a:r>
              <a:rPr lang="it-IT" altLang="it-IT" sz="2000">
                <a:solidFill>
                  <a:schemeClr val="bg1"/>
                </a:solidFill>
              </a:rPr>
              <a:t>, ad opera dell’</a:t>
            </a:r>
            <a:r>
              <a:rPr lang="it-IT" altLang="it-IT" sz="2000" b="1">
                <a:solidFill>
                  <a:schemeClr val="bg1"/>
                </a:solidFill>
              </a:rPr>
              <a:t>art. 4, comma 15-quater, del DL n. 4 del 28 gennaio 2019 </a:t>
            </a:r>
            <a:r>
              <a:rPr lang="it-IT" altLang="it-IT" sz="2000">
                <a:solidFill>
                  <a:schemeClr val="bg1"/>
                </a:solidFill>
              </a:rPr>
              <a:t>sul reddito di cittadinanza convertito con modificazioni dalla </a:t>
            </a:r>
            <a:r>
              <a:rPr lang="it-IT" altLang="it-IT" sz="2000" b="1">
                <a:solidFill>
                  <a:schemeClr val="bg1"/>
                </a:solidFill>
              </a:rPr>
              <a:t>Legge n. 26 del 28 marzo 2019 </a:t>
            </a:r>
            <a:r>
              <a:rPr lang="it-IT" altLang="it-IT" sz="2000">
                <a:solidFill>
                  <a:schemeClr val="bg1"/>
                </a:solidFill>
              </a:rPr>
              <a:t>ha emanato in data </a:t>
            </a:r>
            <a:r>
              <a:rPr lang="it-IT" altLang="it-IT" sz="2000" b="1">
                <a:solidFill>
                  <a:schemeClr val="bg1"/>
                </a:solidFill>
              </a:rPr>
              <a:t>24 luglio 2019 la Circolare n. 1 </a:t>
            </a:r>
            <a:r>
              <a:rPr lang="it-IT" altLang="it-IT" sz="2000">
                <a:solidFill>
                  <a:schemeClr val="bg1"/>
                </a:solidFill>
              </a:rPr>
              <a:t>con l’obiettivo di fornire le </a:t>
            </a:r>
            <a:r>
              <a:rPr lang="it-IT" altLang="it-IT" sz="2000" b="1">
                <a:solidFill>
                  <a:schemeClr val="bg1"/>
                </a:solidFill>
              </a:rPr>
              <a:t>regole operative gestionali </a:t>
            </a:r>
            <a:r>
              <a:rPr lang="it-IT" altLang="it-IT" sz="2000">
                <a:solidFill>
                  <a:schemeClr val="bg1"/>
                </a:solidFill>
              </a:rPr>
              <a:t>relative allo </a:t>
            </a:r>
            <a:r>
              <a:rPr lang="it-IT" altLang="it-IT" sz="2000" b="1">
                <a:solidFill>
                  <a:schemeClr val="bg1"/>
                </a:solidFill>
              </a:rPr>
              <a:t>stato di disoccupazione</a:t>
            </a:r>
            <a:r>
              <a:rPr lang="it-IT" altLang="it-IT" sz="2000">
                <a:solidFill>
                  <a:schemeClr val="bg1"/>
                </a:solidFill>
              </a:rPr>
              <a:t> </a:t>
            </a:r>
          </a:p>
        </p:txBody>
      </p:sp>
      <p:sp>
        <p:nvSpPr>
          <p:cNvPr id="22530" name="Segnaposto numero diapositiva 5">
            <a:extLst>
              <a:ext uri="{FF2B5EF4-FFF2-40B4-BE49-F238E27FC236}">
                <a16:creationId xmlns:a16="http://schemas.microsoft.com/office/drawing/2014/main" id="{2D008D3F-7201-41BA-810D-CCBFD381353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236B391-43F0-45B3-9B4F-B0829BD1EFA3}" type="slidenum">
              <a:rPr lang="it-IT" altLang="it-IT" sz="1200">
                <a:solidFill>
                  <a:srgbClr val="FFFFFF"/>
                </a:solidFill>
              </a:rPr>
              <a:pPr>
                <a:spcBef>
                  <a:spcPct val="0"/>
                </a:spcBef>
                <a:buFontTx/>
                <a:buNone/>
              </a:pPr>
              <a:t>465</a:t>
            </a:fld>
            <a:endParaRPr lang="it-IT" altLang="it-IT" sz="1200">
              <a:solidFill>
                <a:srgbClr val="FFFFFF"/>
              </a:solidFill>
            </a:endParaRPr>
          </a:p>
        </p:txBody>
      </p:sp>
      <p:pic>
        <p:nvPicPr>
          <p:cNvPr id="22531" name="Immagine 8">
            <a:extLst>
              <a:ext uri="{FF2B5EF4-FFF2-40B4-BE49-F238E27FC236}">
                <a16:creationId xmlns:a16="http://schemas.microsoft.com/office/drawing/2014/main" id="{66C36050-8A72-4DE3-B79F-B2FA52C245F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488" y="2698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Immagine 1">
            <a:extLst>
              <a:ext uri="{FF2B5EF4-FFF2-40B4-BE49-F238E27FC236}">
                <a16:creationId xmlns:a16="http://schemas.microsoft.com/office/drawing/2014/main" id="{E294D4FE-B3EA-4EF5-8371-7C807E317C0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CasellaDiTesto 5">
            <a:extLst>
              <a:ext uri="{FF2B5EF4-FFF2-40B4-BE49-F238E27FC236}">
                <a16:creationId xmlns:a16="http://schemas.microsoft.com/office/drawing/2014/main" id="{25136F71-D492-44E2-B6ED-B44F8BC9FEF8}"/>
              </a:ext>
            </a:extLst>
          </p:cNvPr>
          <p:cNvSpPr txBox="1">
            <a:spLocks noChangeArrowheads="1"/>
          </p:cNvSpPr>
          <p:nvPr/>
        </p:nvSpPr>
        <p:spPr bwMode="auto">
          <a:xfrm>
            <a:off x="1619250" y="3333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Sottotitolo 2">
            <a:extLst>
              <a:ext uri="{FF2B5EF4-FFF2-40B4-BE49-F238E27FC236}">
                <a16:creationId xmlns:a16="http://schemas.microsoft.com/office/drawing/2014/main" id="{F38AA1F0-32A1-4DF6-9DB5-3029A659200B}"/>
              </a:ext>
            </a:extLst>
          </p:cNvPr>
          <p:cNvSpPr>
            <a:spLocks noGrp="1"/>
          </p:cNvSpPr>
          <p:nvPr>
            <p:ph type="subTitle" idx="1"/>
          </p:nvPr>
        </p:nvSpPr>
        <p:spPr>
          <a:xfrm>
            <a:off x="1011238" y="1720850"/>
            <a:ext cx="6400800" cy="5519738"/>
          </a:xfrm>
        </p:spPr>
        <p:txBody>
          <a:bodyPr/>
          <a:lstStyle/>
          <a:p>
            <a:pPr algn="just" fontAlgn="t">
              <a:spcBef>
                <a:spcPts val="24"/>
              </a:spcBef>
              <a:buFont typeface="Arial" charset="0"/>
              <a:buNone/>
              <a:defRPr/>
            </a:pPr>
            <a:r>
              <a:rPr lang="it-IT" sz="2000" b="1" i="1" dirty="0">
                <a:solidFill>
                  <a:schemeClr val="bg1"/>
                </a:solidFill>
              </a:rPr>
              <a:t>Acquisizione e mantenimento dello Stato di disoccupazione</a:t>
            </a:r>
          </a:p>
          <a:p>
            <a:pPr algn="just" fontAlgn="t">
              <a:spcBef>
                <a:spcPts val="24"/>
              </a:spcBef>
              <a:buFont typeface="Arial" charset="0"/>
              <a:buNone/>
              <a:defRPr/>
            </a:pPr>
            <a:endParaRPr lang="it-IT" sz="2000" b="1" dirty="0">
              <a:solidFill>
                <a:schemeClr val="bg1"/>
              </a:solidFill>
            </a:endParaRPr>
          </a:p>
          <a:p>
            <a:pPr algn="just">
              <a:buFont typeface="Arial" charset="0"/>
              <a:buNone/>
              <a:defRPr/>
            </a:pPr>
            <a:r>
              <a:rPr lang="it-IT" sz="2000" dirty="0">
                <a:solidFill>
                  <a:schemeClr val="bg1"/>
                </a:solidFill>
              </a:rPr>
              <a:t>Per l’acquisizione o il mantenimento dello stato di disoccupazione ai fini dell’iscrizione al collocamento ordinario e mirato sono richiesti i seguenti </a:t>
            </a:r>
            <a:r>
              <a:rPr lang="it-IT" sz="2000" b="1" dirty="0">
                <a:solidFill>
                  <a:schemeClr val="bg1"/>
                </a:solidFill>
              </a:rPr>
              <a:t>requisiti</a:t>
            </a:r>
            <a:r>
              <a:rPr lang="it-IT" sz="2000" dirty="0">
                <a:solidFill>
                  <a:schemeClr val="bg1"/>
                </a:solidFill>
              </a:rPr>
              <a:t>:</a:t>
            </a:r>
          </a:p>
          <a:p>
            <a:pPr marL="342900" indent="-342900" algn="just">
              <a:buFont typeface="Arial" charset="0"/>
              <a:buChar char="•"/>
              <a:defRPr/>
            </a:pPr>
            <a:r>
              <a:rPr lang="en-US" sz="2000" dirty="0" err="1">
                <a:solidFill>
                  <a:schemeClr val="bg1"/>
                </a:solidFill>
              </a:rPr>
              <a:t>rilascio</a:t>
            </a:r>
            <a:r>
              <a:rPr lang="en-US" sz="2000" dirty="0">
                <a:solidFill>
                  <a:schemeClr val="bg1"/>
                </a:solidFill>
              </a:rPr>
              <a:t> </a:t>
            </a:r>
            <a:r>
              <a:rPr lang="en-US" sz="2000" dirty="0" err="1">
                <a:solidFill>
                  <a:schemeClr val="bg1"/>
                </a:solidFill>
              </a:rPr>
              <a:t>della</a:t>
            </a:r>
            <a:r>
              <a:rPr lang="en-US" sz="2000" dirty="0">
                <a:solidFill>
                  <a:schemeClr val="bg1"/>
                </a:solidFill>
              </a:rPr>
              <a:t> </a:t>
            </a:r>
            <a:r>
              <a:rPr lang="en-US" sz="2000" b="1" dirty="0">
                <a:solidFill>
                  <a:schemeClr val="bg1"/>
                </a:solidFill>
              </a:rPr>
              <a:t>DID </a:t>
            </a:r>
            <a:r>
              <a:rPr lang="en-US" sz="2000" dirty="0">
                <a:solidFill>
                  <a:schemeClr val="bg1"/>
                </a:solidFill>
              </a:rPr>
              <a:t>(</a:t>
            </a:r>
            <a:r>
              <a:rPr lang="en-US" sz="2000" dirty="0" err="1">
                <a:solidFill>
                  <a:schemeClr val="bg1"/>
                </a:solidFill>
              </a:rPr>
              <a:t>dichiarazione</a:t>
            </a:r>
            <a:r>
              <a:rPr lang="en-US" sz="2000" dirty="0">
                <a:solidFill>
                  <a:schemeClr val="bg1"/>
                </a:solidFill>
              </a:rPr>
              <a:t> di </a:t>
            </a:r>
            <a:r>
              <a:rPr lang="en-US" sz="2000" dirty="0" err="1">
                <a:solidFill>
                  <a:schemeClr val="bg1"/>
                </a:solidFill>
              </a:rPr>
              <a:t>immediata</a:t>
            </a:r>
            <a:r>
              <a:rPr lang="en-US" sz="2000" dirty="0">
                <a:solidFill>
                  <a:schemeClr val="bg1"/>
                </a:solidFill>
              </a:rPr>
              <a:t> </a:t>
            </a:r>
            <a:r>
              <a:rPr lang="en-US" sz="2000" dirty="0" err="1">
                <a:solidFill>
                  <a:schemeClr val="bg1"/>
                </a:solidFill>
              </a:rPr>
              <a:t>disponibilità</a:t>
            </a:r>
            <a:r>
              <a:rPr lang="en-US" sz="2000" dirty="0">
                <a:solidFill>
                  <a:schemeClr val="bg1"/>
                </a:solidFill>
              </a:rPr>
              <a:t> al </a:t>
            </a:r>
            <a:r>
              <a:rPr lang="en-US" sz="2000" dirty="0" err="1">
                <a:solidFill>
                  <a:schemeClr val="bg1"/>
                </a:solidFill>
              </a:rPr>
              <a:t>lavoro</a:t>
            </a:r>
            <a:r>
              <a:rPr lang="en-US" sz="2000" dirty="0">
                <a:solidFill>
                  <a:schemeClr val="bg1"/>
                </a:solidFill>
              </a:rPr>
              <a:t>) e</a:t>
            </a:r>
            <a:r>
              <a:rPr lang="it-IT" sz="2000" dirty="0">
                <a:solidFill>
                  <a:schemeClr val="bg1"/>
                </a:solidFill>
              </a:rPr>
              <a:t> </a:t>
            </a:r>
          </a:p>
          <a:p>
            <a:pPr marL="342900" indent="-342900" algn="just">
              <a:buFont typeface="Arial" charset="0"/>
              <a:buChar char="•"/>
              <a:defRPr/>
            </a:pPr>
            <a:r>
              <a:rPr lang="en-US" sz="2000" dirty="0" err="1">
                <a:solidFill>
                  <a:schemeClr val="bg1"/>
                </a:solidFill>
              </a:rPr>
              <a:t>alternativamente</a:t>
            </a:r>
            <a:r>
              <a:rPr lang="en-US" sz="2000" dirty="0">
                <a:solidFill>
                  <a:schemeClr val="bg1"/>
                </a:solidFill>
              </a:rPr>
              <a:t>:</a:t>
            </a:r>
            <a:endParaRPr lang="it-IT" sz="2000" dirty="0">
              <a:solidFill>
                <a:schemeClr val="bg1"/>
              </a:solidFill>
            </a:endParaRPr>
          </a:p>
          <a:p>
            <a:pPr marL="800100" lvl="1" indent="-342900" algn="just">
              <a:buFont typeface="Wingdings" charset="2"/>
              <a:buChar char="ü"/>
              <a:defRPr/>
            </a:pPr>
            <a:r>
              <a:rPr lang="it-IT" sz="2000" b="1" dirty="0">
                <a:solidFill>
                  <a:schemeClr val="bg1"/>
                </a:solidFill>
              </a:rPr>
              <a:t>mancato svolgimento di attività lavorativa </a:t>
            </a:r>
            <a:r>
              <a:rPr lang="it-IT" sz="2000" dirty="0">
                <a:solidFill>
                  <a:schemeClr val="bg1"/>
                </a:solidFill>
              </a:rPr>
              <a:t>subordinata/autonoma </a:t>
            </a:r>
            <a:r>
              <a:rPr lang="it-IT" sz="2000" b="1" dirty="0">
                <a:solidFill>
                  <a:schemeClr val="bg1"/>
                </a:solidFill>
              </a:rPr>
              <a:t>o</a:t>
            </a:r>
            <a:endParaRPr lang="it-IT" sz="2000" dirty="0">
              <a:solidFill>
                <a:schemeClr val="bg1"/>
              </a:solidFill>
            </a:endParaRPr>
          </a:p>
          <a:p>
            <a:pPr marL="742950" lvl="1" indent="-285750" algn="just">
              <a:buFont typeface="Wingdings" charset="2"/>
              <a:buChar char="ü"/>
              <a:defRPr/>
            </a:pPr>
            <a:r>
              <a:rPr lang="it-IT" sz="2000" dirty="0">
                <a:solidFill>
                  <a:schemeClr val="bg1"/>
                </a:solidFill>
              </a:rPr>
              <a:t>percezione di </a:t>
            </a:r>
            <a:r>
              <a:rPr lang="it-IT" sz="2000" b="1" dirty="0">
                <a:solidFill>
                  <a:schemeClr val="bg1"/>
                </a:solidFill>
              </a:rPr>
              <a:t>reddito da lavoro dipendente/autonomo </a:t>
            </a:r>
            <a:r>
              <a:rPr lang="it-IT" sz="2000" dirty="0">
                <a:solidFill>
                  <a:schemeClr val="bg1"/>
                </a:solidFill>
              </a:rPr>
              <a:t>corrispondente ad un’</a:t>
            </a:r>
            <a:r>
              <a:rPr lang="it-IT" sz="2000" b="1" dirty="0">
                <a:solidFill>
                  <a:schemeClr val="bg1"/>
                </a:solidFill>
              </a:rPr>
              <a:t>imposta lorda pari o inferiore </a:t>
            </a:r>
            <a:r>
              <a:rPr lang="it-IT" sz="2000" dirty="0">
                <a:solidFill>
                  <a:schemeClr val="bg1"/>
                </a:solidFill>
              </a:rPr>
              <a:t>alle detrazioni fiscali previste dall’art. 13 TUIR</a:t>
            </a:r>
          </a:p>
          <a:p>
            <a:pPr algn="just" fontAlgn="t">
              <a:spcBef>
                <a:spcPts val="24"/>
              </a:spcBef>
              <a:buFont typeface="Arial" charset="0"/>
              <a:buNone/>
              <a:defRPr/>
            </a:pPr>
            <a:endParaRPr lang="it-IT" sz="2000" b="1" dirty="0">
              <a:solidFill>
                <a:schemeClr val="bg1"/>
              </a:solidFill>
            </a:endParaRPr>
          </a:p>
        </p:txBody>
      </p:sp>
      <p:sp>
        <p:nvSpPr>
          <p:cNvPr id="23554" name="Segnaposto numero diapositiva 5">
            <a:extLst>
              <a:ext uri="{FF2B5EF4-FFF2-40B4-BE49-F238E27FC236}">
                <a16:creationId xmlns:a16="http://schemas.microsoft.com/office/drawing/2014/main" id="{67F51107-1D5E-4647-B6FA-450FE552F67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79F1C77-81C2-4E68-B939-EBA3F7A66828}" type="slidenum">
              <a:rPr lang="it-IT" altLang="it-IT" sz="1200">
                <a:solidFill>
                  <a:srgbClr val="FFFFFF"/>
                </a:solidFill>
              </a:rPr>
              <a:pPr>
                <a:spcBef>
                  <a:spcPct val="0"/>
                </a:spcBef>
                <a:buFontTx/>
                <a:buNone/>
              </a:pPr>
              <a:t>466</a:t>
            </a:fld>
            <a:endParaRPr lang="it-IT" altLang="it-IT" sz="1200">
              <a:solidFill>
                <a:srgbClr val="FFFFFF"/>
              </a:solidFill>
            </a:endParaRPr>
          </a:p>
        </p:txBody>
      </p:sp>
      <p:pic>
        <p:nvPicPr>
          <p:cNvPr id="23555" name="Immagine 8">
            <a:extLst>
              <a:ext uri="{FF2B5EF4-FFF2-40B4-BE49-F238E27FC236}">
                <a16:creationId xmlns:a16="http://schemas.microsoft.com/office/drawing/2014/main" id="{B3A8B2BC-6D27-4EFF-9F5E-5D2CD0CA2F9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488" y="2698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Immagine 1">
            <a:extLst>
              <a:ext uri="{FF2B5EF4-FFF2-40B4-BE49-F238E27FC236}">
                <a16:creationId xmlns:a16="http://schemas.microsoft.com/office/drawing/2014/main" id="{5F82E61A-D8B0-4132-B318-DD9AC1B66CC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CasellaDiTesto 5">
            <a:extLst>
              <a:ext uri="{FF2B5EF4-FFF2-40B4-BE49-F238E27FC236}">
                <a16:creationId xmlns:a16="http://schemas.microsoft.com/office/drawing/2014/main" id="{290C5318-5C42-4F0A-BCF1-9E888570CE79}"/>
              </a:ext>
            </a:extLst>
          </p:cNvPr>
          <p:cNvSpPr txBox="1">
            <a:spLocks noChangeArrowheads="1"/>
          </p:cNvSpPr>
          <p:nvPr/>
        </p:nvSpPr>
        <p:spPr bwMode="auto">
          <a:xfrm>
            <a:off x="1619250" y="3333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ottotitolo 2">
            <a:extLst>
              <a:ext uri="{FF2B5EF4-FFF2-40B4-BE49-F238E27FC236}">
                <a16:creationId xmlns:a16="http://schemas.microsoft.com/office/drawing/2014/main" id="{E9E97736-F189-4F8D-8B3A-BB9CD924EF93}"/>
              </a:ext>
            </a:extLst>
          </p:cNvPr>
          <p:cNvSpPr>
            <a:spLocks noGrp="1"/>
          </p:cNvSpPr>
          <p:nvPr>
            <p:ph type="subTitle" idx="1"/>
          </p:nvPr>
        </p:nvSpPr>
        <p:spPr>
          <a:xfrm>
            <a:off x="1116013" y="1924050"/>
            <a:ext cx="6400800" cy="5519738"/>
          </a:xfrm>
        </p:spPr>
        <p:txBody>
          <a:bodyPr/>
          <a:lstStyle/>
          <a:p>
            <a:pPr algn="just" fontAlgn="t">
              <a:spcBef>
                <a:spcPts val="25"/>
              </a:spcBef>
            </a:pPr>
            <a:r>
              <a:rPr lang="it-IT" altLang="it-IT" sz="2000" b="1" i="1">
                <a:solidFill>
                  <a:srgbClr val="0070C0"/>
                </a:solidFill>
              </a:rPr>
              <a:t>Acquisizione e mantenimento dello Stato di disoccupazione</a:t>
            </a:r>
          </a:p>
          <a:p>
            <a:pPr algn="just" fontAlgn="t">
              <a:spcBef>
                <a:spcPts val="25"/>
              </a:spcBef>
            </a:pPr>
            <a:endParaRPr lang="it-IT" altLang="it-IT" sz="2000" b="1">
              <a:solidFill>
                <a:schemeClr val="bg1"/>
              </a:solidFill>
            </a:endParaRPr>
          </a:p>
          <a:p>
            <a:pPr algn="just"/>
            <a:r>
              <a:rPr lang="it-IT" altLang="it-IT" sz="2000">
                <a:solidFill>
                  <a:schemeClr val="bg1"/>
                </a:solidFill>
              </a:rPr>
              <a:t>Il lavoratore può quindi entrare in </a:t>
            </a:r>
            <a:r>
              <a:rPr lang="it-IT" altLang="it-IT" sz="2000" b="1">
                <a:solidFill>
                  <a:schemeClr val="bg1"/>
                </a:solidFill>
              </a:rPr>
              <a:t>stato di disoccupazione</a:t>
            </a:r>
            <a:r>
              <a:rPr lang="it-IT" altLang="it-IT" sz="2000">
                <a:solidFill>
                  <a:schemeClr val="bg1"/>
                </a:solidFill>
              </a:rPr>
              <a:t>, rilasciando la DID, e mantenere detto stato, </a:t>
            </a:r>
            <a:r>
              <a:rPr lang="it-IT" altLang="it-IT" sz="2000" b="1">
                <a:solidFill>
                  <a:schemeClr val="bg1"/>
                </a:solidFill>
              </a:rPr>
              <a:t>anche in presenza di </a:t>
            </a:r>
            <a:r>
              <a:rPr lang="it-IT" altLang="it-IT" sz="2000">
                <a:solidFill>
                  <a:schemeClr val="bg1"/>
                </a:solidFill>
              </a:rPr>
              <a:t>una </a:t>
            </a:r>
            <a:r>
              <a:rPr lang="it-IT" altLang="it-IT" sz="2000" b="1">
                <a:solidFill>
                  <a:schemeClr val="bg1"/>
                </a:solidFill>
              </a:rPr>
              <a:t>attività di lavoro</a:t>
            </a:r>
            <a:r>
              <a:rPr lang="it-IT" altLang="it-IT" sz="2000">
                <a:solidFill>
                  <a:schemeClr val="bg1"/>
                </a:solidFill>
              </a:rPr>
              <a:t>, a condizione che, dalla valutazione prospettica della potenziale idoneità del rapporto di lavoro a produrre reddito nel corso dell’anno, derivi un reddito non superiore alle seguenti soglie:</a:t>
            </a:r>
          </a:p>
          <a:p>
            <a:pPr algn="just" fontAlgn="t">
              <a:spcBef>
                <a:spcPts val="25"/>
              </a:spcBef>
            </a:pPr>
            <a:endParaRPr lang="it-IT" altLang="it-IT" sz="2000" b="1">
              <a:solidFill>
                <a:schemeClr val="bg1"/>
              </a:solidFill>
            </a:endParaRPr>
          </a:p>
        </p:txBody>
      </p:sp>
      <p:sp>
        <p:nvSpPr>
          <p:cNvPr id="24578" name="Segnaposto numero diapositiva 5">
            <a:extLst>
              <a:ext uri="{FF2B5EF4-FFF2-40B4-BE49-F238E27FC236}">
                <a16:creationId xmlns:a16="http://schemas.microsoft.com/office/drawing/2014/main" id="{825457A5-546A-42E6-BCAE-2A14A594BF1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606DF94-6615-49AB-87AB-A0AE57E138DB}" type="slidenum">
              <a:rPr lang="it-IT" altLang="it-IT" sz="1200">
                <a:solidFill>
                  <a:srgbClr val="FFFFFF"/>
                </a:solidFill>
              </a:rPr>
              <a:pPr>
                <a:spcBef>
                  <a:spcPct val="0"/>
                </a:spcBef>
                <a:buFontTx/>
                <a:buNone/>
              </a:pPr>
              <a:t>467</a:t>
            </a:fld>
            <a:endParaRPr lang="it-IT" altLang="it-IT" sz="1200">
              <a:solidFill>
                <a:srgbClr val="FFFFFF"/>
              </a:solidFill>
            </a:endParaRPr>
          </a:p>
        </p:txBody>
      </p:sp>
      <p:pic>
        <p:nvPicPr>
          <p:cNvPr id="24579" name="Immagine 8">
            <a:extLst>
              <a:ext uri="{FF2B5EF4-FFF2-40B4-BE49-F238E27FC236}">
                <a16:creationId xmlns:a16="http://schemas.microsoft.com/office/drawing/2014/main" id="{7EC8755C-7838-4027-B08E-8C81249C915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488" y="2698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Immagine 1">
            <a:extLst>
              <a:ext uri="{FF2B5EF4-FFF2-40B4-BE49-F238E27FC236}">
                <a16:creationId xmlns:a16="http://schemas.microsoft.com/office/drawing/2014/main" id="{D5A8512B-0420-418E-A19A-91B874F27FF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CasellaDiTesto 5">
            <a:extLst>
              <a:ext uri="{FF2B5EF4-FFF2-40B4-BE49-F238E27FC236}">
                <a16:creationId xmlns:a16="http://schemas.microsoft.com/office/drawing/2014/main" id="{1C8C4DE2-9D7A-40AE-91CE-9B1A72A45098}"/>
              </a:ext>
            </a:extLst>
          </p:cNvPr>
          <p:cNvSpPr txBox="1">
            <a:spLocks noChangeArrowheads="1"/>
          </p:cNvSpPr>
          <p:nvPr/>
        </p:nvSpPr>
        <p:spPr bwMode="auto">
          <a:xfrm>
            <a:off x="1619250" y="3333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ottotitolo 2">
            <a:extLst>
              <a:ext uri="{FF2B5EF4-FFF2-40B4-BE49-F238E27FC236}">
                <a16:creationId xmlns:a16="http://schemas.microsoft.com/office/drawing/2014/main" id="{7F950CFC-E035-47AE-BCCA-97D92FAF0F60}"/>
              </a:ext>
            </a:extLst>
          </p:cNvPr>
          <p:cNvSpPr>
            <a:spLocks noGrp="1"/>
          </p:cNvSpPr>
          <p:nvPr>
            <p:ph type="subTitle" idx="1"/>
          </p:nvPr>
        </p:nvSpPr>
        <p:spPr>
          <a:xfrm>
            <a:off x="1073150" y="1457325"/>
            <a:ext cx="6400800" cy="5519738"/>
          </a:xfrm>
        </p:spPr>
        <p:txBody>
          <a:bodyPr/>
          <a:lstStyle/>
          <a:p>
            <a:pPr algn="just" fontAlgn="t">
              <a:lnSpc>
                <a:spcPct val="150000"/>
              </a:lnSpc>
              <a:spcBef>
                <a:spcPts val="25"/>
              </a:spcBef>
            </a:pPr>
            <a:r>
              <a:rPr lang="it-IT" altLang="it-IT" sz="2000" b="1" i="1">
                <a:solidFill>
                  <a:srgbClr val="0070C0"/>
                </a:solidFill>
              </a:rPr>
              <a:t>Acquisizione e mantenimento dello Stato di disoccupazione</a:t>
            </a:r>
          </a:p>
          <a:p>
            <a:pPr algn="just" fontAlgn="t">
              <a:lnSpc>
                <a:spcPct val="150000"/>
              </a:lnSpc>
              <a:spcBef>
                <a:spcPts val="25"/>
              </a:spcBef>
            </a:pPr>
            <a:endParaRPr lang="it-IT" altLang="it-IT" sz="2000" b="1">
              <a:solidFill>
                <a:schemeClr val="bg1"/>
              </a:solidFill>
            </a:endParaRPr>
          </a:p>
          <a:p>
            <a:pPr algn="just">
              <a:lnSpc>
                <a:spcPct val="150000"/>
              </a:lnSpc>
            </a:pPr>
            <a:r>
              <a:rPr lang="it-IT" altLang="it-IT" sz="2000">
                <a:solidFill>
                  <a:schemeClr val="bg1"/>
                </a:solidFill>
              </a:rPr>
              <a:t> </a:t>
            </a:r>
            <a:endParaRPr lang="it-IT" altLang="it-IT" sz="2000" b="1">
              <a:solidFill>
                <a:schemeClr val="bg1"/>
              </a:solidFill>
            </a:endParaRPr>
          </a:p>
        </p:txBody>
      </p:sp>
      <p:sp>
        <p:nvSpPr>
          <p:cNvPr id="25602" name="Segnaposto numero diapositiva 5">
            <a:extLst>
              <a:ext uri="{FF2B5EF4-FFF2-40B4-BE49-F238E27FC236}">
                <a16:creationId xmlns:a16="http://schemas.microsoft.com/office/drawing/2014/main" id="{129D0451-3361-4A95-934D-349884D3AEB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6BBABBAB-DDD2-445B-82C9-8792B7AF6696}" type="slidenum">
              <a:rPr lang="it-IT" altLang="it-IT" sz="1200">
                <a:solidFill>
                  <a:srgbClr val="FFFFFF"/>
                </a:solidFill>
              </a:rPr>
              <a:pPr>
                <a:spcBef>
                  <a:spcPct val="0"/>
                </a:spcBef>
                <a:buFontTx/>
                <a:buNone/>
              </a:pPr>
              <a:t>468</a:t>
            </a:fld>
            <a:endParaRPr lang="it-IT" altLang="it-IT" sz="1200">
              <a:solidFill>
                <a:srgbClr val="FFFFFF"/>
              </a:solidFill>
            </a:endParaRPr>
          </a:p>
        </p:txBody>
      </p:sp>
      <p:graphicFrame>
        <p:nvGraphicFramePr>
          <p:cNvPr id="2" name="Tabella 1">
            <a:extLst>
              <a:ext uri="{FF2B5EF4-FFF2-40B4-BE49-F238E27FC236}">
                <a16:creationId xmlns:a16="http://schemas.microsoft.com/office/drawing/2014/main" id="{FA3845BD-ABC4-4E71-A581-311692F73576}"/>
              </a:ext>
            </a:extLst>
          </p:cNvPr>
          <p:cNvGraphicFramePr>
            <a:graphicFrameLocks noGrp="1"/>
          </p:cNvGraphicFramePr>
          <p:nvPr>
            <p:extLst>
              <p:ext uri="{D42A27DB-BD31-4B8C-83A1-F6EECF244321}">
                <p14:modId xmlns:p14="http://schemas.microsoft.com/office/powerpoint/2010/main" val="2740138143"/>
              </p:ext>
            </p:extLst>
          </p:nvPr>
        </p:nvGraphicFramePr>
        <p:xfrm>
          <a:off x="1069975" y="2554288"/>
          <a:ext cx="6550025" cy="3527425"/>
        </p:xfrm>
        <a:graphic>
          <a:graphicData uri="http://schemas.openxmlformats.org/drawingml/2006/table">
            <a:tbl>
              <a:tblPr/>
              <a:tblGrid>
                <a:gridCol w="3275013">
                  <a:extLst>
                    <a:ext uri="{9D8B030D-6E8A-4147-A177-3AD203B41FA5}">
                      <a16:colId xmlns:a16="http://schemas.microsoft.com/office/drawing/2014/main" val="2909087335"/>
                    </a:ext>
                  </a:extLst>
                </a:gridCol>
                <a:gridCol w="3275012">
                  <a:extLst>
                    <a:ext uri="{9D8B030D-6E8A-4147-A177-3AD203B41FA5}">
                      <a16:colId xmlns:a16="http://schemas.microsoft.com/office/drawing/2014/main" val="1182473001"/>
                    </a:ext>
                  </a:extLst>
                </a:gridCol>
              </a:tblGrid>
              <a:tr h="504825">
                <a:tc gridSpan="2">
                  <a:txBody>
                    <a:bodyPr/>
                    <a:lstStyle>
                      <a:lvl1pPr marL="180340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803400" marR="0" lvl="0" indent="0" algn="l" defTabSz="914400" rtl="0" eaLnBrk="1" fontAlgn="base" latinLnBrk="0" hangingPunct="1">
                        <a:lnSpc>
                          <a:spcPct val="100000"/>
                        </a:lnSpc>
                        <a:spcBef>
                          <a:spcPts val="125"/>
                        </a:spcBef>
                        <a:spcAft>
                          <a:spcPct val="0"/>
                        </a:spcAft>
                        <a:buClrTx/>
                        <a:buSzTx/>
                        <a:buFontTx/>
                        <a:buNone/>
                        <a:tabLst/>
                      </a:pPr>
                      <a:r>
                        <a:rPr kumimoji="0" lang="it-IT" altLang="it-IT" sz="1600" b="1" i="0" u="none" strike="noStrike" cap="none" normalizeH="0" baseline="0">
                          <a:ln>
                            <a:noFill/>
                          </a:ln>
                          <a:solidFill>
                            <a:schemeClr val="bg1"/>
                          </a:solidFill>
                          <a:effectLst/>
                          <a:latin typeface="Calibri" panose="020F0502020204030204" pitchFamily="34" charset="0"/>
                          <a:cs typeface="Arial" panose="020B0604020202020204" pitchFamily="34" charset="0"/>
                        </a:rPr>
                        <a:t>Limiti per lo status di disoccupazione</a:t>
                      </a:r>
                      <a:endParaRPr kumimoji="0" lang="it-IT" altLang="it-IT" sz="1600" b="1" i="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DCE6F2"/>
                    </a:solidFill>
                  </a:tcPr>
                </a:tc>
                <a:tc hMerge="1">
                  <a:txBody>
                    <a:bodyPr/>
                    <a:lstStyle/>
                    <a:p>
                      <a:endParaRPr lang="it-IT"/>
                    </a:p>
                  </a:txBody>
                  <a:tcPr/>
                </a:tc>
                <a:extLst>
                  <a:ext uri="{0D108BD9-81ED-4DB2-BD59-A6C34878D82A}">
                    <a16:rowId xmlns:a16="http://schemas.microsoft.com/office/drawing/2014/main" val="3441235666"/>
                  </a:ext>
                </a:extLst>
              </a:tr>
              <a:tr h="504825">
                <a:tc>
                  <a:txBody>
                    <a:bodyPr/>
                    <a:lstStyle>
                      <a:lvl1pPr marL="9080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908050" marR="0" lvl="0" indent="0" algn="l" defTabSz="914400" rtl="0" eaLnBrk="1" fontAlgn="base" latinLnBrk="0" hangingPunct="1">
                        <a:lnSpc>
                          <a:spcPct val="100000"/>
                        </a:lnSpc>
                        <a:spcBef>
                          <a:spcPts val="113"/>
                        </a:spcBef>
                        <a:spcAft>
                          <a:spcPct val="0"/>
                        </a:spcAft>
                        <a:buClrTx/>
                        <a:buSzTx/>
                        <a:buFontTx/>
                        <a:buNone/>
                        <a:tabLst/>
                      </a:pPr>
                      <a:r>
                        <a:rPr kumimoji="0" lang="en-US" altLang="it-IT" sz="1600" b="1" i="0" u="none" strike="noStrike" cap="none" normalizeH="0" baseline="0">
                          <a:ln>
                            <a:noFill/>
                          </a:ln>
                          <a:solidFill>
                            <a:schemeClr val="bg1"/>
                          </a:solidFill>
                          <a:effectLst/>
                          <a:latin typeface="Calibri" panose="020F0502020204030204" pitchFamily="34" charset="0"/>
                          <a:cs typeface="Arial" panose="020B0604020202020204" pitchFamily="34" charset="0"/>
                        </a:rPr>
                        <a:t>Tipologia di impiego</a:t>
                      </a:r>
                      <a:endParaRPr kumimoji="0" lang="it-IT" altLang="it-IT" sz="1600" b="1" i="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CE6F2"/>
                    </a:solidFill>
                  </a:tcPr>
                </a:tc>
                <a:tc>
                  <a:txBody>
                    <a:bodyPr/>
                    <a:lstStyle>
                      <a:lvl1pPr marL="7778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777875" marR="0" lvl="0" indent="0" algn="l" defTabSz="914400" rtl="0" eaLnBrk="1" fontAlgn="base" latinLnBrk="0" hangingPunct="1">
                        <a:lnSpc>
                          <a:spcPct val="100000"/>
                        </a:lnSpc>
                        <a:spcBef>
                          <a:spcPts val="113"/>
                        </a:spcBef>
                        <a:spcAft>
                          <a:spcPct val="0"/>
                        </a:spcAft>
                        <a:buClrTx/>
                        <a:buSzTx/>
                        <a:buFontTx/>
                        <a:buNone/>
                        <a:tabLst/>
                      </a:pPr>
                      <a:r>
                        <a:rPr kumimoji="0" lang="en-US" altLang="it-IT" sz="1600" b="1" i="0" u="none" strike="noStrike" cap="none" normalizeH="0" baseline="0">
                          <a:ln>
                            <a:noFill/>
                          </a:ln>
                          <a:solidFill>
                            <a:schemeClr val="bg1"/>
                          </a:solidFill>
                          <a:effectLst/>
                          <a:latin typeface="Calibri" panose="020F0502020204030204" pitchFamily="34" charset="0"/>
                          <a:cs typeface="Arial" panose="020B0604020202020204" pitchFamily="34" charset="0"/>
                        </a:rPr>
                        <a:t>Reddito annuo massimo</a:t>
                      </a:r>
                      <a:endParaRPr kumimoji="0" lang="it-IT" altLang="it-IT" sz="1600" b="1" i="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CE6F2"/>
                    </a:solidFill>
                  </a:tcPr>
                </a:tc>
                <a:extLst>
                  <a:ext uri="{0D108BD9-81ED-4DB2-BD59-A6C34878D82A}">
                    <a16:rowId xmlns:a16="http://schemas.microsoft.com/office/drawing/2014/main" val="1801181964"/>
                  </a:ext>
                </a:extLst>
              </a:tr>
              <a:tr h="504825">
                <a:tc>
                  <a:txBody>
                    <a:bodyPr/>
                    <a:lstStyle>
                      <a:lvl1pPr marL="49213">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49213" marR="0" lvl="0" indent="0" algn="l" defTabSz="914400" rtl="0" eaLnBrk="1" fontAlgn="base" latinLnBrk="0" hangingPunct="1">
                        <a:lnSpc>
                          <a:spcPct val="100000"/>
                        </a:lnSpc>
                        <a:spcBef>
                          <a:spcPts val="113"/>
                        </a:spcBef>
                        <a:spcAft>
                          <a:spcPct val="0"/>
                        </a:spcAft>
                        <a:buClrTx/>
                        <a:buSzTx/>
                        <a:buFontTx/>
                        <a:buNone/>
                        <a:tabLst/>
                      </a:pPr>
                      <a:r>
                        <a:rPr kumimoji="0" lang="en-US" altLang="it-IT" sz="1600" b="1" i="0" u="none" strike="noStrike" cap="none" normalizeH="0" baseline="0">
                          <a:ln>
                            <a:noFill/>
                          </a:ln>
                          <a:solidFill>
                            <a:schemeClr val="bg1"/>
                          </a:solidFill>
                          <a:effectLst/>
                          <a:latin typeface="Calibri" panose="020F0502020204030204" pitchFamily="34" charset="0"/>
                          <a:cs typeface="Arial" panose="020B0604020202020204" pitchFamily="34" charset="0"/>
                        </a:rPr>
                        <a:t>Lavoro subordinato</a:t>
                      </a:r>
                      <a:endParaRPr kumimoji="0" lang="it-IT" altLang="it-IT" sz="1600" b="1" i="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CE6F2"/>
                    </a:solidFill>
                  </a:tcPr>
                </a:tc>
                <a:tc>
                  <a:txBody>
                    <a:bodyPr/>
                    <a:lstStyle>
                      <a:lvl1pPr marL="49213">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49213" marR="0" lvl="0" indent="0" algn="l" defTabSz="914400" rtl="0" eaLnBrk="1" fontAlgn="base" latinLnBrk="0" hangingPunct="1">
                        <a:lnSpc>
                          <a:spcPct val="100000"/>
                        </a:lnSpc>
                        <a:spcBef>
                          <a:spcPts val="113"/>
                        </a:spcBef>
                        <a:spcAft>
                          <a:spcPct val="0"/>
                        </a:spcAft>
                        <a:buClrTx/>
                        <a:buSzTx/>
                        <a:buFontTx/>
                        <a:buNone/>
                        <a:tabLst/>
                      </a:pPr>
                      <a:r>
                        <a:rPr kumimoji="0" lang="en-US" altLang="it-IT" sz="1600" b="1" i="0" u="none" strike="noStrike" cap="none" normalizeH="0" baseline="0">
                          <a:ln>
                            <a:noFill/>
                          </a:ln>
                          <a:solidFill>
                            <a:schemeClr val="bg1"/>
                          </a:solidFill>
                          <a:effectLst/>
                          <a:latin typeface="Calibri" panose="020F0502020204030204" pitchFamily="34" charset="0"/>
                          <a:cs typeface="Arial" panose="020B0604020202020204" pitchFamily="34" charset="0"/>
                        </a:rPr>
                        <a:t>8.145 euro</a:t>
                      </a:r>
                      <a:endParaRPr kumimoji="0" lang="it-IT" altLang="it-IT" sz="1600" b="1" i="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CE6F2"/>
                    </a:solidFill>
                  </a:tcPr>
                </a:tc>
                <a:extLst>
                  <a:ext uri="{0D108BD9-81ED-4DB2-BD59-A6C34878D82A}">
                    <a16:rowId xmlns:a16="http://schemas.microsoft.com/office/drawing/2014/main" val="1911845593"/>
                  </a:ext>
                </a:extLst>
              </a:tr>
              <a:tr h="504825">
                <a:tc>
                  <a:txBody>
                    <a:bodyPr/>
                    <a:lstStyle>
                      <a:lvl1pPr marL="49213">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49213" marR="0" lvl="0" indent="0" algn="l" defTabSz="914400" rtl="0" eaLnBrk="1" fontAlgn="base" latinLnBrk="0" hangingPunct="1">
                        <a:lnSpc>
                          <a:spcPct val="100000"/>
                        </a:lnSpc>
                        <a:spcBef>
                          <a:spcPts val="113"/>
                        </a:spcBef>
                        <a:spcAft>
                          <a:spcPct val="0"/>
                        </a:spcAft>
                        <a:buClrTx/>
                        <a:buSzTx/>
                        <a:buFontTx/>
                        <a:buNone/>
                        <a:tabLst/>
                      </a:pPr>
                      <a:r>
                        <a:rPr kumimoji="0" lang="en-US" altLang="it-IT" sz="1600" b="1" i="0" u="none" strike="noStrike" cap="none" normalizeH="0" baseline="0">
                          <a:ln>
                            <a:noFill/>
                          </a:ln>
                          <a:solidFill>
                            <a:schemeClr val="bg1"/>
                          </a:solidFill>
                          <a:effectLst/>
                          <a:latin typeface="Calibri" panose="020F0502020204030204" pitchFamily="34" charset="0"/>
                          <a:cs typeface="Arial" panose="020B0604020202020204" pitchFamily="34" charset="0"/>
                        </a:rPr>
                        <a:t>Lavoro autonomo</a:t>
                      </a:r>
                      <a:endParaRPr kumimoji="0" lang="it-IT" altLang="it-IT" sz="1600" b="1" i="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DCE6F2"/>
                    </a:solidFill>
                  </a:tcPr>
                </a:tc>
                <a:tc>
                  <a:txBody>
                    <a:bodyPr/>
                    <a:lstStyle>
                      <a:lvl1pPr marL="49213">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49213" marR="0" lvl="0" indent="0" algn="l" defTabSz="914400" rtl="0" eaLnBrk="1" fontAlgn="base" latinLnBrk="0" hangingPunct="1">
                        <a:lnSpc>
                          <a:spcPct val="100000"/>
                        </a:lnSpc>
                        <a:spcBef>
                          <a:spcPts val="113"/>
                        </a:spcBef>
                        <a:spcAft>
                          <a:spcPct val="0"/>
                        </a:spcAft>
                        <a:buClrTx/>
                        <a:buSzTx/>
                        <a:buFontTx/>
                        <a:buNone/>
                        <a:tabLst/>
                      </a:pPr>
                      <a:r>
                        <a:rPr kumimoji="0" lang="en-US" altLang="it-IT" sz="1600" b="1" i="0" u="none" strike="noStrike" cap="none" normalizeH="0" baseline="0">
                          <a:ln>
                            <a:noFill/>
                          </a:ln>
                          <a:solidFill>
                            <a:schemeClr val="bg1"/>
                          </a:solidFill>
                          <a:effectLst/>
                          <a:latin typeface="Calibri" panose="020F0502020204030204" pitchFamily="34" charset="0"/>
                          <a:cs typeface="Arial" panose="020B0604020202020204" pitchFamily="34" charset="0"/>
                        </a:rPr>
                        <a:t>4.800 euro</a:t>
                      </a:r>
                      <a:endParaRPr kumimoji="0" lang="it-IT" altLang="it-IT" sz="1600" b="1" i="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DCE6F2"/>
                    </a:solidFill>
                  </a:tcPr>
                </a:tc>
                <a:extLst>
                  <a:ext uri="{0D108BD9-81ED-4DB2-BD59-A6C34878D82A}">
                    <a16:rowId xmlns:a16="http://schemas.microsoft.com/office/drawing/2014/main" val="2935289453"/>
                  </a:ext>
                </a:extLst>
              </a:tr>
              <a:tr h="1508125">
                <a:tc>
                  <a:txBody>
                    <a:bodyPr/>
                    <a:lstStyle>
                      <a:lvl1pPr marL="49213">
                        <a:spcBef>
                          <a:spcPct val="20000"/>
                        </a:spcBef>
                        <a:buFont typeface="Arial" panose="020B0604020202020204" pitchFamily="34" charset="0"/>
                        <a:tabLst>
                          <a:tab pos="684213" algn="l"/>
                        </a:tabLst>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tabLst>
                          <a:tab pos="684213" algn="l"/>
                        </a:tabLst>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tabLst>
                          <a:tab pos="684213" algn="l"/>
                        </a:tabLst>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tabLst>
                          <a:tab pos="684213" algn="l"/>
                        </a:tabLst>
                        <a:defRPr>
                          <a:solidFill>
                            <a:schemeClr val="tx1"/>
                          </a:solidFill>
                          <a:latin typeface="Calibri" panose="020F0502020204030204" pitchFamily="34" charset="0"/>
                        </a:defRPr>
                      </a:lvl4pPr>
                      <a:lvl5pPr marL="2057400" indent="-228600">
                        <a:spcBef>
                          <a:spcPct val="20000"/>
                        </a:spcBef>
                        <a:buFont typeface="Arial" panose="020B0604020202020204" pitchFamily="34" charset="0"/>
                        <a:tabLst>
                          <a:tab pos="684213" algn="l"/>
                        </a:tabLst>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tabLst>
                          <a:tab pos="684213" algn="l"/>
                        </a:tabLst>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tabLst>
                          <a:tab pos="684213" algn="l"/>
                        </a:tabLst>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tabLst>
                          <a:tab pos="684213" algn="l"/>
                        </a:tabLst>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tabLst>
                          <a:tab pos="684213" algn="l"/>
                        </a:tabLst>
                        <a:defRPr>
                          <a:solidFill>
                            <a:schemeClr val="tx1"/>
                          </a:solidFill>
                          <a:latin typeface="Calibri" panose="020F0502020204030204" pitchFamily="34" charset="0"/>
                        </a:defRPr>
                      </a:lvl9pPr>
                    </a:lstStyle>
                    <a:p>
                      <a:pPr marL="49213" marR="0" lvl="0" indent="0" algn="l" defTabSz="914400" rtl="0" eaLnBrk="1" fontAlgn="base" latinLnBrk="0" hangingPunct="1">
                        <a:lnSpc>
                          <a:spcPct val="103000"/>
                        </a:lnSpc>
                        <a:spcBef>
                          <a:spcPts val="113"/>
                        </a:spcBef>
                        <a:spcAft>
                          <a:spcPct val="0"/>
                        </a:spcAft>
                        <a:buClrTx/>
                        <a:buSzTx/>
                        <a:buFontTx/>
                        <a:buNone/>
                        <a:tabLst>
                          <a:tab pos="684213" algn="l"/>
                        </a:tabLst>
                      </a:pPr>
                      <a:r>
                        <a:rPr kumimoji="0" lang="en-US" altLang="it-IT" sz="1600" b="1" i="0" u="none" strike="noStrike" cap="none" normalizeH="0" baseline="0">
                          <a:ln>
                            <a:noFill/>
                          </a:ln>
                          <a:solidFill>
                            <a:schemeClr val="bg1"/>
                          </a:solidFill>
                          <a:effectLst/>
                          <a:latin typeface="Calibri" panose="020F0502020204030204" pitchFamily="34" charset="0"/>
                          <a:cs typeface="Arial" panose="020B0604020202020204" pitchFamily="34" charset="0"/>
                        </a:rPr>
                        <a:t>Plurime attività</a:t>
                      </a:r>
                      <a:r>
                        <a:rPr kumimoji="0" lang="it-IT" altLang="it-IT" sz="1600" b="1" i="0" u="none" strike="noStrike" cap="none" normalizeH="0" baseline="0">
                          <a:ln>
                            <a:noFill/>
                          </a:ln>
                          <a:solidFill>
                            <a:schemeClr val="bg1"/>
                          </a:solidFill>
                          <a:effectLst/>
                          <a:latin typeface="Arial" panose="020B0604020202020204" pitchFamily="34" charset="0"/>
                          <a:cs typeface="Arial" panose="020B0604020202020204" pitchFamily="34" charset="0"/>
                        </a:rPr>
                        <a:t> </a:t>
                      </a:r>
                      <a:r>
                        <a:rPr kumimoji="0" lang="en-US" altLang="it-IT" sz="1600" b="1" i="0" u="none" strike="noStrike" cap="none" normalizeH="0" baseline="0">
                          <a:ln>
                            <a:noFill/>
                          </a:ln>
                          <a:solidFill>
                            <a:schemeClr val="bg1"/>
                          </a:solidFill>
                          <a:effectLst/>
                          <a:latin typeface="Calibri" panose="020F0502020204030204" pitchFamily="34" charset="0"/>
                          <a:cs typeface="Arial" panose="020B0604020202020204" pitchFamily="34" charset="0"/>
                        </a:rPr>
                        <a:t>lavorative</a:t>
                      </a:r>
                      <a:endParaRPr kumimoji="0" lang="it-IT" altLang="it-IT" sz="1600" b="1" i="0" u="none" strike="noStrike" cap="none" normalizeH="0" baseline="0">
                        <a:ln>
                          <a:noFill/>
                        </a:ln>
                        <a:solidFill>
                          <a:schemeClr val="bg1"/>
                        </a:solidFill>
                        <a:effectLst/>
                        <a:latin typeface="Arial" panose="020B0604020202020204" pitchFamily="34" charset="0"/>
                        <a:cs typeface="Arial" panose="020B0604020202020204" pitchFamily="34" charset="0"/>
                      </a:endParaRPr>
                    </a:p>
                    <a:p>
                      <a:pPr marL="49213" marR="0" lvl="0" indent="0" algn="l" defTabSz="914400" rtl="0" eaLnBrk="1" fontAlgn="base" latinLnBrk="0" hangingPunct="1">
                        <a:lnSpc>
                          <a:spcPct val="100000"/>
                        </a:lnSpc>
                        <a:spcBef>
                          <a:spcPts val="113"/>
                        </a:spcBef>
                        <a:spcAft>
                          <a:spcPct val="0"/>
                        </a:spcAft>
                        <a:buClrTx/>
                        <a:buSzTx/>
                        <a:buFontTx/>
                        <a:buNone/>
                        <a:tabLst>
                          <a:tab pos="684213" algn="l"/>
                        </a:tabLst>
                      </a:pPr>
                      <a:r>
                        <a:rPr kumimoji="0" lang="en-US" altLang="it-IT" sz="1600" b="1" i="0" u="none" strike="noStrike" cap="none" normalizeH="0" baseline="0">
                          <a:ln>
                            <a:noFill/>
                          </a:ln>
                          <a:solidFill>
                            <a:schemeClr val="bg1"/>
                          </a:solidFill>
                          <a:effectLst/>
                          <a:latin typeface="Calibri" panose="020F0502020204030204" pitchFamily="34" charset="0"/>
                          <a:cs typeface="Arial" panose="020B0604020202020204" pitchFamily="34" charset="0"/>
                        </a:rPr>
                        <a:t>(subordinate e autonome)</a:t>
                      </a:r>
                      <a:endParaRPr kumimoji="0" lang="it-IT" altLang="it-IT" sz="1600" b="1" i="0" u="none" strike="noStrike" cap="none" normalizeH="0" baseline="0">
                        <a:ln>
                          <a:noFill/>
                        </a:ln>
                        <a:solidFill>
                          <a:schemeClr val="bg1"/>
                        </a:solidFill>
                        <a:effectLst/>
                        <a:latin typeface="Arial" panose="020B0604020202020204" pitchFamily="34" charset="0"/>
                        <a:cs typeface="Arial" panose="020B0604020202020204" pitchFamily="34" charset="0"/>
                      </a:endParaRPr>
                    </a:p>
                    <a:p>
                      <a:pPr marL="49213" marR="0" lvl="0" indent="0" algn="l" defTabSz="914400" rtl="0" eaLnBrk="1" fontAlgn="base" latinLnBrk="0" hangingPunct="1">
                        <a:lnSpc>
                          <a:spcPct val="100000"/>
                        </a:lnSpc>
                        <a:spcBef>
                          <a:spcPts val="113"/>
                        </a:spcBef>
                        <a:spcAft>
                          <a:spcPct val="0"/>
                        </a:spcAft>
                        <a:buClrTx/>
                        <a:buSzTx/>
                        <a:buFontTx/>
                        <a:buNone/>
                        <a:tabLst>
                          <a:tab pos="684213" algn="l"/>
                        </a:tabLst>
                      </a:pPr>
                      <a:endParaRPr kumimoji="0" lang="it-IT" altLang="it-IT" sz="1600" b="1" i="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CE6F2"/>
                    </a:solidFill>
                  </a:tcPr>
                </a:tc>
                <a:tc>
                  <a:txBody>
                    <a:bodyPr/>
                    <a:lstStyle>
                      <a:lvl1pPr marL="49213">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34963" marR="0" lvl="0" indent="-285750" algn="l" defTabSz="914400" rtl="0" eaLnBrk="1" fontAlgn="base" latinLnBrk="0" hangingPunct="1">
                        <a:lnSpc>
                          <a:spcPct val="100000"/>
                        </a:lnSpc>
                        <a:spcBef>
                          <a:spcPts val="125"/>
                        </a:spcBef>
                        <a:spcAft>
                          <a:spcPct val="0"/>
                        </a:spcAft>
                        <a:buClrTx/>
                        <a:buSzTx/>
                        <a:buFont typeface="Arial" panose="020B0604020202020204" pitchFamily="34" charset="0"/>
                        <a:buChar char="•"/>
                        <a:tabLst/>
                      </a:pPr>
                      <a:r>
                        <a:rPr kumimoji="0" lang="en-US" altLang="it-IT" sz="1600" b="1" i="0" u="none" strike="noStrike" cap="none" normalizeH="0" baseline="0" dirty="0">
                          <a:ln>
                            <a:noFill/>
                          </a:ln>
                          <a:solidFill>
                            <a:schemeClr val="bg1"/>
                          </a:solidFill>
                          <a:effectLst/>
                          <a:latin typeface="Calibri" panose="020F0502020204030204" pitchFamily="34" charset="0"/>
                          <a:cs typeface="Arial" panose="020B0604020202020204" pitchFamily="34" charset="0"/>
                        </a:rPr>
                        <a:t>8.145 euro (per </a:t>
                      </a:r>
                      <a:r>
                        <a:rPr kumimoji="0" lang="en-US" altLang="it-IT" sz="1600" b="1" i="0" u="none" strike="noStrike" cap="none" normalizeH="0" baseline="0" dirty="0" err="1">
                          <a:ln>
                            <a:noFill/>
                          </a:ln>
                          <a:solidFill>
                            <a:schemeClr val="bg1"/>
                          </a:solidFill>
                          <a:effectLst/>
                          <a:latin typeface="Calibri" panose="020F0502020204030204" pitchFamily="34" charset="0"/>
                          <a:cs typeface="Arial" panose="020B0604020202020204" pitchFamily="34" charset="0"/>
                        </a:rPr>
                        <a:t>attività</a:t>
                      </a:r>
                      <a:r>
                        <a:rPr kumimoji="0" lang="en-US" altLang="it-IT" sz="1600" b="1" i="0" u="none" strike="noStrike" cap="none" normalizeH="0" baseline="0" dirty="0">
                          <a:ln>
                            <a:noFill/>
                          </a:ln>
                          <a:solidFill>
                            <a:schemeClr val="bg1"/>
                          </a:solidFill>
                          <a:effectLst/>
                          <a:latin typeface="Calibri" panose="020F0502020204030204" pitchFamily="34" charset="0"/>
                          <a:cs typeface="Arial" panose="020B0604020202020204" pitchFamily="34" charset="0"/>
                        </a:rPr>
                        <a:t> </a:t>
                      </a:r>
                      <a:r>
                        <a:rPr kumimoji="0" lang="en-US" altLang="it-IT" sz="1600" b="1" i="0" u="none" strike="noStrike" cap="none" normalizeH="0" baseline="0" dirty="0" err="1">
                          <a:ln>
                            <a:noFill/>
                          </a:ln>
                          <a:solidFill>
                            <a:schemeClr val="bg1"/>
                          </a:solidFill>
                          <a:effectLst/>
                          <a:latin typeface="Calibri" panose="020F0502020204030204" pitchFamily="34" charset="0"/>
                          <a:cs typeface="Arial" panose="020B0604020202020204" pitchFamily="34" charset="0"/>
                        </a:rPr>
                        <a:t>dipendente</a:t>
                      </a:r>
                      <a:r>
                        <a:rPr kumimoji="0" lang="en-US" altLang="it-IT" sz="1600" b="1" i="0" u="none" strike="noStrike" cap="none" normalizeH="0" baseline="0" dirty="0">
                          <a:ln>
                            <a:noFill/>
                          </a:ln>
                          <a:solidFill>
                            <a:schemeClr val="bg1"/>
                          </a:solidFill>
                          <a:effectLst/>
                          <a:latin typeface="Calibri" panose="020F0502020204030204" pitchFamily="34" charset="0"/>
                          <a:cs typeface="Arial" panose="020B0604020202020204" pitchFamily="34" charset="0"/>
                        </a:rPr>
                        <a:t>)</a:t>
                      </a:r>
                      <a:endParaRPr kumimoji="0" lang="it-IT" altLang="it-IT" sz="1600" b="1" i="0" u="none" strike="noStrike" cap="none" normalizeH="0" baseline="0" dirty="0">
                        <a:ln>
                          <a:noFill/>
                        </a:ln>
                        <a:solidFill>
                          <a:schemeClr val="bg1"/>
                        </a:solidFill>
                        <a:effectLst/>
                        <a:latin typeface="Calibri" panose="020F0502020204030204" pitchFamily="34" charset="0"/>
                        <a:cs typeface="Arial" panose="020B0604020202020204" pitchFamily="34" charset="0"/>
                      </a:endParaRPr>
                    </a:p>
                    <a:p>
                      <a:pPr marL="334963" marR="0" lvl="0" indent="-285750" algn="l" defTabSz="914400" rtl="0" eaLnBrk="1" fontAlgn="base" latinLnBrk="0" hangingPunct="1">
                        <a:lnSpc>
                          <a:spcPct val="100000"/>
                        </a:lnSpc>
                        <a:spcBef>
                          <a:spcPts val="225"/>
                        </a:spcBef>
                        <a:spcAft>
                          <a:spcPct val="0"/>
                        </a:spcAft>
                        <a:buClrTx/>
                        <a:buSzTx/>
                        <a:buFont typeface="Arial" panose="020B0604020202020204" pitchFamily="34" charset="0"/>
                        <a:buChar char="•"/>
                        <a:tabLst/>
                      </a:pPr>
                      <a:r>
                        <a:rPr kumimoji="0" lang="en-US" altLang="it-IT" sz="1600" b="1" i="0" u="none" strike="noStrike" cap="none" normalizeH="0" baseline="0" dirty="0">
                          <a:ln>
                            <a:noFill/>
                          </a:ln>
                          <a:solidFill>
                            <a:schemeClr val="bg1"/>
                          </a:solidFill>
                          <a:effectLst/>
                          <a:latin typeface="Calibri" panose="020F0502020204030204" pitchFamily="34" charset="0"/>
                          <a:cs typeface="Arial" panose="020B0604020202020204" pitchFamily="34" charset="0"/>
                        </a:rPr>
                        <a:t>4.800 euro (per lavoro </a:t>
                      </a:r>
                      <a:r>
                        <a:rPr kumimoji="0" lang="en-US" altLang="it-IT" sz="1600" b="1" i="0" u="none" strike="noStrike" cap="none" normalizeH="0" baseline="0" dirty="0" err="1">
                          <a:ln>
                            <a:noFill/>
                          </a:ln>
                          <a:solidFill>
                            <a:schemeClr val="bg1"/>
                          </a:solidFill>
                          <a:effectLst/>
                          <a:latin typeface="Calibri" panose="020F0502020204030204" pitchFamily="34" charset="0"/>
                          <a:cs typeface="Arial" panose="020B0604020202020204" pitchFamily="34" charset="0"/>
                        </a:rPr>
                        <a:t>autonomo</a:t>
                      </a:r>
                      <a:r>
                        <a:rPr kumimoji="0" lang="en-US" altLang="it-IT" sz="1600" b="1" i="0" u="none" strike="noStrike" cap="none" normalizeH="0" baseline="0" dirty="0">
                          <a:ln>
                            <a:noFill/>
                          </a:ln>
                          <a:solidFill>
                            <a:schemeClr val="bg1"/>
                          </a:solidFill>
                          <a:effectLst/>
                          <a:latin typeface="Calibri" panose="020F0502020204030204" pitchFamily="34" charset="0"/>
                          <a:cs typeface="Arial" panose="020B0604020202020204" pitchFamily="34" charset="0"/>
                        </a:rPr>
                        <a:t>)</a:t>
                      </a:r>
                      <a:endParaRPr kumimoji="0" lang="it-IT" altLang="it-IT" sz="1600" b="1" i="0" u="none" strike="noStrike" cap="none" normalizeH="0" baseline="0" dirty="0">
                        <a:ln>
                          <a:noFill/>
                        </a:ln>
                        <a:solidFill>
                          <a:schemeClr val="bg1"/>
                        </a:solidFill>
                        <a:effectLst/>
                        <a:latin typeface="Calibri" panose="020F0502020204030204" pitchFamily="34" charset="0"/>
                        <a:cs typeface="Arial" panose="020B0604020202020204" pitchFamily="34" charset="0"/>
                      </a:endParaRPr>
                    </a:p>
                    <a:p>
                      <a:pPr marL="334963" marR="0" lvl="0" indent="-285750" algn="l" defTabSz="914400" rtl="0" eaLnBrk="1" fontAlgn="base" latinLnBrk="0" hangingPunct="1">
                        <a:lnSpc>
                          <a:spcPct val="100000"/>
                        </a:lnSpc>
                        <a:spcBef>
                          <a:spcPts val="225"/>
                        </a:spcBef>
                        <a:spcAft>
                          <a:spcPct val="0"/>
                        </a:spcAft>
                        <a:buClrTx/>
                        <a:buSzTx/>
                        <a:buFont typeface="Arial" panose="020B0604020202020204" pitchFamily="34" charset="0"/>
                        <a:buChar char="•"/>
                        <a:tabLst/>
                      </a:pPr>
                      <a:r>
                        <a:rPr kumimoji="0" lang="en-US" altLang="it-IT" sz="1600" b="1" i="0" u="none" strike="noStrike" cap="none" normalizeH="0" baseline="0" dirty="0">
                          <a:ln>
                            <a:noFill/>
                          </a:ln>
                          <a:solidFill>
                            <a:schemeClr val="bg1"/>
                          </a:solidFill>
                          <a:effectLst/>
                          <a:latin typeface="Calibri" panose="020F0502020204030204" pitchFamily="34" charset="0"/>
                          <a:cs typeface="Arial" panose="020B0604020202020204" pitchFamily="34" charset="0"/>
                        </a:rPr>
                        <a:t>8.145 euro (per la </a:t>
                      </a:r>
                      <a:r>
                        <a:rPr kumimoji="0" lang="en-US" altLang="it-IT" sz="1600" b="1" i="0" u="none" strike="noStrike" cap="none" normalizeH="0" baseline="0" dirty="0" err="1">
                          <a:ln>
                            <a:noFill/>
                          </a:ln>
                          <a:solidFill>
                            <a:schemeClr val="bg1"/>
                          </a:solidFill>
                          <a:effectLst/>
                          <a:latin typeface="Calibri" panose="020F0502020204030204" pitchFamily="34" charset="0"/>
                          <a:cs typeface="Arial" panose="020B0604020202020204" pitchFamily="34" charset="0"/>
                        </a:rPr>
                        <a:t>somma</a:t>
                      </a:r>
                      <a:r>
                        <a:rPr kumimoji="0" lang="en-US" altLang="it-IT" sz="1600" b="1" i="0" u="none" strike="noStrike" cap="none" normalizeH="0" baseline="0" dirty="0">
                          <a:ln>
                            <a:noFill/>
                          </a:ln>
                          <a:solidFill>
                            <a:schemeClr val="bg1"/>
                          </a:solidFill>
                          <a:effectLst/>
                          <a:latin typeface="Calibri" panose="020F0502020204030204" pitchFamily="34" charset="0"/>
                          <a:cs typeface="Arial" panose="020B0604020202020204" pitchFamily="34" charset="0"/>
                        </a:rPr>
                        <a:t> di </a:t>
                      </a:r>
                      <a:r>
                        <a:rPr kumimoji="0" lang="en-US" altLang="it-IT" sz="1600" b="1" i="0" u="none" strike="noStrike" cap="none" normalizeH="0" baseline="0" dirty="0" err="1">
                          <a:ln>
                            <a:noFill/>
                          </a:ln>
                          <a:solidFill>
                            <a:schemeClr val="bg1"/>
                          </a:solidFill>
                          <a:effectLst/>
                          <a:latin typeface="Calibri" panose="020F0502020204030204" pitchFamily="34" charset="0"/>
                          <a:cs typeface="Arial" panose="020B0604020202020204" pitchFamily="34" charset="0"/>
                        </a:rPr>
                        <a:t>tutti</a:t>
                      </a:r>
                      <a:r>
                        <a:rPr kumimoji="0" lang="en-US" altLang="it-IT" sz="1600" b="1" i="0" u="none" strike="noStrike" cap="none" normalizeH="0" baseline="0" dirty="0">
                          <a:ln>
                            <a:noFill/>
                          </a:ln>
                          <a:solidFill>
                            <a:schemeClr val="bg1"/>
                          </a:solidFill>
                          <a:effectLst/>
                          <a:latin typeface="Calibri" panose="020F0502020204030204" pitchFamily="34" charset="0"/>
                          <a:cs typeface="Arial" panose="020B0604020202020204" pitchFamily="34" charset="0"/>
                        </a:rPr>
                        <a:t> </a:t>
                      </a:r>
                      <a:r>
                        <a:rPr kumimoji="0" lang="en-US" altLang="it-IT" sz="1600" b="1" i="0" u="none" strike="noStrike" cap="none" normalizeH="0" baseline="0" dirty="0" err="1">
                          <a:ln>
                            <a:noFill/>
                          </a:ln>
                          <a:solidFill>
                            <a:schemeClr val="bg1"/>
                          </a:solidFill>
                          <a:effectLst/>
                          <a:latin typeface="Calibri" panose="020F0502020204030204" pitchFamily="34" charset="0"/>
                          <a:cs typeface="Arial" panose="020B0604020202020204" pitchFamily="34" charset="0"/>
                        </a:rPr>
                        <a:t>i</a:t>
                      </a:r>
                      <a:r>
                        <a:rPr kumimoji="0" lang="en-US" altLang="it-IT" sz="1600" b="1" i="0" u="none" strike="noStrike" cap="none" normalizeH="0" baseline="0" dirty="0">
                          <a:ln>
                            <a:noFill/>
                          </a:ln>
                          <a:solidFill>
                            <a:schemeClr val="bg1"/>
                          </a:solidFill>
                          <a:effectLst/>
                          <a:latin typeface="Calibri" panose="020F0502020204030204" pitchFamily="34" charset="0"/>
                          <a:cs typeface="Arial" panose="020B0604020202020204" pitchFamily="34" charset="0"/>
                        </a:rPr>
                        <a:t> </a:t>
                      </a:r>
                      <a:r>
                        <a:rPr kumimoji="0" lang="en-US" altLang="it-IT" sz="1600" b="1" i="0" u="none" strike="noStrike" cap="none" normalizeH="0" baseline="0" dirty="0" err="1">
                          <a:ln>
                            <a:noFill/>
                          </a:ln>
                          <a:solidFill>
                            <a:schemeClr val="bg1"/>
                          </a:solidFill>
                          <a:effectLst/>
                          <a:latin typeface="Calibri" panose="020F0502020204030204" pitchFamily="34" charset="0"/>
                          <a:cs typeface="Arial" panose="020B0604020202020204" pitchFamily="34" charset="0"/>
                        </a:rPr>
                        <a:t>redditi</a:t>
                      </a:r>
                      <a:r>
                        <a:rPr kumimoji="0" lang="en-US" altLang="it-IT" sz="1600" b="1" i="0" u="none" strike="noStrike" cap="none" normalizeH="0" baseline="0" dirty="0">
                          <a:ln>
                            <a:noFill/>
                          </a:ln>
                          <a:solidFill>
                            <a:schemeClr val="bg1"/>
                          </a:solidFill>
                          <a:effectLst/>
                          <a:latin typeface="Calibri" panose="020F0502020204030204" pitchFamily="34" charset="0"/>
                          <a:cs typeface="Arial" panose="020B0604020202020204" pitchFamily="34" charset="0"/>
                        </a:rPr>
                        <a:t>)</a:t>
                      </a:r>
                      <a:endParaRPr kumimoji="0" lang="it-IT" altLang="it-IT" sz="1600" b="1" i="0" u="none" strike="noStrike" cap="none" normalizeH="0" baseline="0" dirty="0">
                        <a:ln>
                          <a:noFill/>
                        </a:ln>
                        <a:solidFill>
                          <a:schemeClr val="bg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CE6F2"/>
                    </a:solidFill>
                  </a:tcPr>
                </a:tc>
                <a:extLst>
                  <a:ext uri="{0D108BD9-81ED-4DB2-BD59-A6C34878D82A}">
                    <a16:rowId xmlns:a16="http://schemas.microsoft.com/office/drawing/2014/main" val="1726704982"/>
                  </a:ext>
                </a:extLst>
              </a:tr>
            </a:tbl>
          </a:graphicData>
        </a:graphic>
      </p:graphicFrame>
      <p:pic>
        <p:nvPicPr>
          <p:cNvPr id="25622" name="Immagine 8">
            <a:extLst>
              <a:ext uri="{FF2B5EF4-FFF2-40B4-BE49-F238E27FC236}">
                <a16:creationId xmlns:a16="http://schemas.microsoft.com/office/drawing/2014/main" id="{5D88D406-5990-4F9A-94BD-A46A4BED6DF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488" y="2698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23" name="Immagine 1">
            <a:extLst>
              <a:ext uri="{FF2B5EF4-FFF2-40B4-BE49-F238E27FC236}">
                <a16:creationId xmlns:a16="http://schemas.microsoft.com/office/drawing/2014/main" id="{D88D0B7A-F5C9-4A4D-BD88-EC61C3A9015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24" name="CasellaDiTesto 6">
            <a:extLst>
              <a:ext uri="{FF2B5EF4-FFF2-40B4-BE49-F238E27FC236}">
                <a16:creationId xmlns:a16="http://schemas.microsoft.com/office/drawing/2014/main" id="{7A2819FE-B04A-42E5-ACAB-A701261A8BC6}"/>
              </a:ext>
            </a:extLst>
          </p:cNvPr>
          <p:cNvSpPr txBox="1">
            <a:spLocks noChangeArrowheads="1"/>
          </p:cNvSpPr>
          <p:nvPr/>
        </p:nvSpPr>
        <p:spPr bwMode="auto">
          <a:xfrm>
            <a:off x="1619250" y="3333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Sottotitolo 2">
            <a:extLst>
              <a:ext uri="{FF2B5EF4-FFF2-40B4-BE49-F238E27FC236}">
                <a16:creationId xmlns:a16="http://schemas.microsoft.com/office/drawing/2014/main" id="{F6C19A68-34D7-4458-B1B2-E18B1A863636}"/>
              </a:ext>
            </a:extLst>
          </p:cNvPr>
          <p:cNvSpPr>
            <a:spLocks noGrp="1"/>
          </p:cNvSpPr>
          <p:nvPr>
            <p:ph type="subTitle" idx="1"/>
          </p:nvPr>
        </p:nvSpPr>
        <p:spPr>
          <a:xfrm>
            <a:off x="611188" y="1743075"/>
            <a:ext cx="7848600" cy="5519738"/>
          </a:xfrm>
        </p:spPr>
        <p:txBody>
          <a:bodyPr/>
          <a:lstStyle/>
          <a:p>
            <a:pPr algn="just" fontAlgn="t">
              <a:spcBef>
                <a:spcPts val="24"/>
              </a:spcBef>
              <a:buFont typeface="Arial" charset="0"/>
              <a:buNone/>
              <a:defRPr/>
            </a:pPr>
            <a:r>
              <a:rPr lang="it-IT" sz="2000" b="1" i="1" dirty="0">
                <a:solidFill>
                  <a:srgbClr val="0070C0"/>
                </a:solidFill>
              </a:rPr>
              <a:t>Acquisizione e mantenimento dello Stato di disoccupazione</a:t>
            </a:r>
          </a:p>
          <a:p>
            <a:pPr algn="just" fontAlgn="t">
              <a:spcBef>
                <a:spcPts val="24"/>
              </a:spcBef>
              <a:buFont typeface="Arial" charset="0"/>
              <a:buNone/>
              <a:defRPr/>
            </a:pPr>
            <a:endParaRPr lang="it-IT" sz="2000" b="1" dirty="0">
              <a:solidFill>
                <a:schemeClr val="bg1"/>
              </a:solidFill>
            </a:endParaRPr>
          </a:p>
          <a:p>
            <a:pPr algn="just">
              <a:buFont typeface="Arial" charset="0"/>
              <a:buNone/>
              <a:defRPr/>
            </a:pPr>
            <a:r>
              <a:rPr lang="it-IT" sz="2000" dirty="0">
                <a:solidFill>
                  <a:schemeClr val="bg1"/>
                </a:solidFill>
              </a:rPr>
              <a:t>Fanno eccezione i redditi derivanti da attività di </a:t>
            </a:r>
            <a:r>
              <a:rPr lang="it-IT" sz="2000" b="1" dirty="0">
                <a:solidFill>
                  <a:schemeClr val="bg1"/>
                </a:solidFill>
              </a:rPr>
              <a:t>lavoro autonomo </a:t>
            </a:r>
            <a:r>
              <a:rPr lang="it-IT" sz="2000" dirty="0">
                <a:solidFill>
                  <a:schemeClr val="bg1"/>
                </a:solidFill>
              </a:rPr>
              <a:t>che, ai sensi dell’art. 50, comma 1, del T.U.I.R., sono </a:t>
            </a:r>
            <a:r>
              <a:rPr lang="it-IT" sz="2000" b="1" dirty="0">
                <a:solidFill>
                  <a:schemeClr val="bg1"/>
                </a:solidFill>
              </a:rPr>
              <a:t>assimilati a quelli da lavoro dipendente</a:t>
            </a:r>
            <a:r>
              <a:rPr lang="it-IT" sz="2000" dirty="0">
                <a:solidFill>
                  <a:schemeClr val="bg1"/>
                </a:solidFill>
              </a:rPr>
              <a:t>, ai quali si applica la </a:t>
            </a:r>
            <a:r>
              <a:rPr lang="it-IT" sz="2000" b="1" dirty="0">
                <a:solidFill>
                  <a:schemeClr val="bg1"/>
                </a:solidFill>
              </a:rPr>
              <a:t>soglia </a:t>
            </a:r>
            <a:r>
              <a:rPr lang="it-IT" sz="2000" dirty="0">
                <a:solidFill>
                  <a:schemeClr val="bg1"/>
                </a:solidFill>
              </a:rPr>
              <a:t>reddituale annua </a:t>
            </a:r>
            <a:r>
              <a:rPr lang="it-IT" sz="2000" b="1" dirty="0">
                <a:solidFill>
                  <a:schemeClr val="bg1"/>
                </a:solidFill>
              </a:rPr>
              <a:t>di 8.145 euro</a:t>
            </a:r>
            <a:r>
              <a:rPr lang="it-IT" sz="2000" dirty="0">
                <a:solidFill>
                  <a:schemeClr val="bg1"/>
                </a:solidFill>
              </a:rPr>
              <a:t>. Tra tali redditi rilevano qui in particolare:</a:t>
            </a:r>
          </a:p>
          <a:p>
            <a:pPr marL="342900" indent="-342900" algn="just">
              <a:buFont typeface="Arial" charset="0"/>
              <a:buChar char="•"/>
              <a:defRPr/>
            </a:pPr>
            <a:r>
              <a:rPr lang="it-IT" sz="2000" dirty="0">
                <a:solidFill>
                  <a:schemeClr val="bg1"/>
                </a:solidFill>
              </a:rPr>
              <a:t>i compensi dei lavoratori soci di cooperative di produzione e lavoro, di cooperative di servizi, di cooperative agricole e di prima trasformazione dei prodotti agricoli e di cooperative della piccola pesca, anche se percepiti con lavoro autonomo, purché il reddito derivante rispetti i limiti dei salari maggiorati del 20%;</a:t>
            </a:r>
          </a:p>
          <a:p>
            <a:pPr algn="just" fontAlgn="t">
              <a:spcBef>
                <a:spcPts val="24"/>
              </a:spcBef>
              <a:buFont typeface="Arial" charset="0"/>
              <a:buNone/>
              <a:defRPr/>
            </a:pPr>
            <a:endParaRPr lang="it-IT" sz="2000" b="1" dirty="0">
              <a:solidFill>
                <a:schemeClr val="bg1"/>
              </a:solidFill>
            </a:endParaRPr>
          </a:p>
        </p:txBody>
      </p:sp>
      <p:sp>
        <p:nvSpPr>
          <p:cNvPr id="26626" name="Segnaposto numero diapositiva 5">
            <a:extLst>
              <a:ext uri="{FF2B5EF4-FFF2-40B4-BE49-F238E27FC236}">
                <a16:creationId xmlns:a16="http://schemas.microsoft.com/office/drawing/2014/main" id="{1280851E-84D1-436D-8EF7-B1855722706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4F26F2A0-A011-4533-8BC8-30C44E651534}" type="slidenum">
              <a:rPr lang="it-IT" altLang="it-IT" sz="1200">
                <a:solidFill>
                  <a:srgbClr val="FFFFFF"/>
                </a:solidFill>
              </a:rPr>
              <a:pPr>
                <a:spcBef>
                  <a:spcPct val="0"/>
                </a:spcBef>
                <a:buFontTx/>
                <a:buNone/>
              </a:pPr>
              <a:t>469</a:t>
            </a:fld>
            <a:endParaRPr lang="it-IT" altLang="it-IT" sz="1200">
              <a:solidFill>
                <a:srgbClr val="FFFFFF"/>
              </a:solidFill>
            </a:endParaRPr>
          </a:p>
        </p:txBody>
      </p:sp>
      <p:pic>
        <p:nvPicPr>
          <p:cNvPr id="26627" name="Immagine 8">
            <a:extLst>
              <a:ext uri="{FF2B5EF4-FFF2-40B4-BE49-F238E27FC236}">
                <a16:creationId xmlns:a16="http://schemas.microsoft.com/office/drawing/2014/main" id="{392515E1-64FC-49E1-86E5-42174313B0D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488" y="2698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Immagine 1">
            <a:extLst>
              <a:ext uri="{FF2B5EF4-FFF2-40B4-BE49-F238E27FC236}">
                <a16:creationId xmlns:a16="http://schemas.microsoft.com/office/drawing/2014/main" id="{DDEF3F06-2332-4F86-8108-3D253B5AE31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9" name="CasellaDiTesto 5">
            <a:extLst>
              <a:ext uri="{FF2B5EF4-FFF2-40B4-BE49-F238E27FC236}">
                <a16:creationId xmlns:a16="http://schemas.microsoft.com/office/drawing/2014/main" id="{F282B092-0372-4E67-84C1-EED6B58D2731}"/>
              </a:ext>
            </a:extLst>
          </p:cNvPr>
          <p:cNvSpPr txBox="1">
            <a:spLocks noChangeArrowheads="1"/>
          </p:cNvSpPr>
          <p:nvPr/>
        </p:nvSpPr>
        <p:spPr bwMode="auto">
          <a:xfrm>
            <a:off x="1619250" y="3333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 </a:t>
            </a:r>
            <a:r>
              <a:rPr lang="it-IT" altLang="it-IT" sz="1800" b="1" dirty="0">
                <a:solidFill>
                  <a:srgbClr val="0070C0"/>
                </a:solidFill>
                <a:latin typeface="Tahoma" panose="020B0604030504040204" pitchFamily="34" charset="0"/>
                <a:cs typeface="Tahoma" panose="020B0604030504040204" pitchFamily="34" charset="0"/>
              </a:rPr>
              <a:t>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Sottotitolo 2">
            <a:extLst>
              <a:ext uri="{FF2B5EF4-FFF2-40B4-BE49-F238E27FC236}">
                <a16:creationId xmlns:a16="http://schemas.microsoft.com/office/drawing/2014/main" id="{E997298B-926C-49F5-88A8-077D296B2DC4}"/>
              </a:ext>
            </a:extLst>
          </p:cNvPr>
          <p:cNvSpPr>
            <a:spLocks noGrp="1"/>
          </p:cNvSpPr>
          <p:nvPr>
            <p:ph type="subTitle" idx="1"/>
          </p:nvPr>
        </p:nvSpPr>
        <p:spPr>
          <a:xfrm>
            <a:off x="611188" y="1628775"/>
            <a:ext cx="7848600" cy="5519738"/>
          </a:xfrm>
        </p:spPr>
        <p:txBody>
          <a:bodyPr/>
          <a:lstStyle/>
          <a:p>
            <a:pPr algn="just" fontAlgn="t">
              <a:lnSpc>
                <a:spcPct val="150000"/>
              </a:lnSpc>
              <a:spcBef>
                <a:spcPts val="24"/>
              </a:spcBef>
              <a:buFont typeface="Arial" charset="0"/>
              <a:buNone/>
              <a:defRPr/>
            </a:pPr>
            <a:r>
              <a:rPr lang="it-IT" sz="2000" b="1" i="1" dirty="0">
                <a:solidFill>
                  <a:srgbClr val="0070C0"/>
                </a:solidFill>
              </a:rPr>
              <a:t>Acquisizione e mantenimento dello Stato di disoccupazi</a:t>
            </a:r>
            <a:r>
              <a:rPr lang="it-IT" sz="2000" b="1" i="1" dirty="0">
                <a:solidFill>
                  <a:schemeClr val="bg1"/>
                </a:solidFill>
              </a:rPr>
              <a:t>one</a:t>
            </a:r>
          </a:p>
          <a:p>
            <a:pPr algn="just" fontAlgn="t">
              <a:lnSpc>
                <a:spcPct val="150000"/>
              </a:lnSpc>
              <a:spcBef>
                <a:spcPts val="24"/>
              </a:spcBef>
              <a:buFont typeface="Arial" charset="0"/>
              <a:buNone/>
              <a:defRPr/>
            </a:pPr>
            <a:endParaRPr lang="it-IT" sz="2000" b="1" dirty="0">
              <a:solidFill>
                <a:schemeClr val="bg1"/>
              </a:solidFill>
            </a:endParaRPr>
          </a:p>
          <a:p>
            <a:pPr marL="342900" indent="-342900" algn="just">
              <a:buFont typeface="Arial" charset="0"/>
              <a:buChar char="•"/>
              <a:defRPr/>
            </a:pPr>
            <a:r>
              <a:rPr lang="it-IT" sz="2000" dirty="0">
                <a:solidFill>
                  <a:schemeClr val="bg1"/>
                </a:solidFill>
              </a:rPr>
              <a:t>i compensi percepiti da amministratori, sindaci, revisori, collaboratori a giornali e simili, membri di commissioni, collaboratori svolgenti attività senza vincolo di subordinazione</a:t>
            </a:r>
            <a:endParaRPr lang="it-IT" sz="2000" b="1" dirty="0">
              <a:solidFill>
                <a:schemeClr val="bg1"/>
              </a:solidFill>
            </a:endParaRPr>
          </a:p>
        </p:txBody>
      </p:sp>
      <p:sp>
        <p:nvSpPr>
          <p:cNvPr id="27650" name="Segnaposto numero diapositiva 5">
            <a:extLst>
              <a:ext uri="{FF2B5EF4-FFF2-40B4-BE49-F238E27FC236}">
                <a16:creationId xmlns:a16="http://schemas.microsoft.com/office/drawing/2014/main" id="{9C6FDD12-42AB-4403-B2DD-CEAA0FECD2B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1EB6CD00-73CA-4497-A423-20D09B42EFD6}" type="slidenum">
              <a:rPr lang="it-IT" altLang="it-IT" sz="1200">
                <a:solidFill>
                  <a:srgbClr val="FFFFFF"/>
                </a:solidFill>
              </a:rPr>
              <a:pPr>
                <a:spcBef>
                  <a:spcPct val="0"/>
                </a:spcBef>
                <a:buFontTx/>
                <a:buNone/>
              </a:pPr>
              <a:t>470</a:t>
            </a:fld>
            <a:endParaRPr lang="it-IT" altLang="it-IT" sz="1200">
              <a:solidFill>
                <a:srgbClr val="FFFFFF"/>
              </a:solidFill>
            </a:endParaRPr>
          </a:p>
        </p:txBody>
      </p:sp>
      <p:sp>
        <p:nvSpPr>
          <p:cNvPr id="2" name="Rettangolo arrotondato 1">
            <a:extLst>
              <a:ext uri="{FF2B5EF4-FFF2-40B4-BE49-F238E27FC236}">
                <a16:creationId xmlns:a16="http://schemas.microsoft.com/office/drawing/2014/main" id="{A94B4493-2B0B-4E93-8B65-F0731E9872DA}"/>
              </a:ext>
            </a:extLst>
          </p:cNvPr>
          <p:cNvSpPr/>
          <p:nvPr/>
        </p:nvSpPr>
        <p:spPr>
          <a:xfrm>
            <a:off x="971550" y="3779838"/>
            <a:ext cx="7416800" cy="201612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it-IT" dirty="0">
                <a:solidFill>
                  <a:schemeClr val="bg1"/>
                </a:solidFill>
              </a:rPr>
              <a:t>Il lavoratore che svolge </a:t>
            </a:r>
            <a:r>
              <a:rPr lang="it-IT" b="1" dirty="0">
                <a:solidFill>
                  <a:schemeClr val="bg1"/>
                </a:solidFill>
              </a:rPr>
              <a:t>più attività lavorative di tipologia diversa </a:t>
            </a:r>
            <a:r>
              <a:rPr lang="it-IT" dirty="0">
                <a:solidFill>
                  <a:schemeClr val="bg1"/>
                </a:solidFill>
              </a:rPr>
              <a:t>(autonome, parasubordinate, subordinate, occasionali) mantiene lo stato di disoccupazione se da un lato i relativi redditi non superano i limiti dei rispettivi ambiti e dall’altro se il reddito risultante dalla somma delle attività sia complessivamente inferiore alla soglia di euro 8.145.</a:t>
            </a:r>
          </a:p>
        </p:txBody>
      </p:sp>
      <p:pic>
        <p:nvPicPr>
          <p:cNvPr id="27652" name="Immagine 8">
            <a:extLst>
              <a:ext uri="{FF2B5EF4-FFF2-40B4-BE49-F238E27FC236}">
                <a16:creationId xmlns:a16="http://schemas.microsoft.com/office/drawing/2014/main" id="{E75E37B5-3869-49B6-B026-1FA0070F8BE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488" y="2698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Immagine 1">
            <a:extLst>
              <a:ext uri="{FF2B5EF4-FFF2-40B4-BE49-F238E27FC236}">
                <a16:creationId xmlns:a16="http://schemas.microsoft.com/office/drawing/2014/main" id="{C55343D9-5A09-48D8-AA29-D92986A84FC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4" name="CasellaDiTesto 6">
            <a:extLst>
              <a:ext uri="{FF2B5EF4-FFF2-40B4-BE49-F238E27FC236}">
                <a16:creationId xmlns:a16="http://schemas.microsoft.com/office/drawing/2014/main" id="{C7449745-FAD5-4F35-AC29-AEB94EB8F0AC}"/>
              </a:ext>
            </a:extLst>
          </p:cNvPr>
          <p:cNvSpPr txBox="1">
            <a:spLocks noChangeArrowheads="1"/>
          </p:cNvSpPr>
          <p:nvPr/>
        </p:nvSpPr>
        <p:spPr bwMode="auto">
          <a:xfrm>
            <a:off x="1619250" y="3333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ottotitolo 2">
            <a:extLst>
              <a:ext uri="{FF2B5EF4-FFF2-40B4-BE49-F238E27FC236}">
                <a16:creationId xmlns:a16="http://schemas.microsoft.com/office/drawing/2014/main" id="{62E4E3D8-5196-4A99-AEC8-FEACD13A647C}"/>
              </a:ext>
            </a:extLst>
          </p:cNvPr>
          <p:cNvSpPr>
            <a:spLocks noGrp="1"/>
          </p:cNvSpPr>
          <p:nvPr>
            <p:ph type="subTitle" idx="1"/>
          </p:nvPr>
        </p:nvSpPr>
        <p:spPr>
          <a:xfrm>
            <a:off x="444500" y="1693863"/>
            <a:ext cx="7848600" cy="6165850"/>
          </a:xfrm>
        </p:spPr>
        <p:txBody>
          <a:bodyPr/>
          <a:lstStyle/>
          <a:p>
            <a:pPr algn="just" fontAlgn="t">
              <a:spcBef>
                <a:spcPts val="25"/>
              </a:spcBef>
            </a:pPr>
            <a:r>
              <a:rPr lang="it-IT" altLang="it-IT" sz="2000" b="1" i="1">
                <a:solidFill>
                  <a:schemeClr val="bg1"/>
                </a:solidFill>
              </a:rPr>
              <a:t>Durata della disoccupazione</a:t>
            </a:r>
          </a:p>
          <a:p>
            <a:pPr algn="just" fontAlgn="t">
              <a:spcBef>
                <a:spcPts val="25"/>
              </a:spcBef>
            </a:pPr>
            <a:endParaRPr lang="it-IT" altLang="it-IT" sz="2000" b="1">
              <a:solidFill>
                <a:schemeClr val="bg1"/>
              </a:solidFill>
            </a:endParaRPr>
          </a:p>
          <a:p>
            <a:pPr algn="just" fontAlgn="t"/>
            <a:r>
              <a:rPr lang="it-IT" altLang="it-IT" sz="2000">
                <a:solidFill>
                  <a:schemeClr val="bg1"/>
                </a:solidFill>
              </a:rPr>
              <a:t>La durata della disoccupazione si computa in giorni, a decorrere da quello di rilascio della DID, fino al giorno antecedente a quello della revoca.</a:t>
            </a:r>
          </a:p>
          <a:p>
            <a:pPr algn="just" fontAlgn="t"/>
            <a:r>
              <a:rPr lang="it-IT" altLang="it-IT" sz="2000" u="sng">
                <a:solidFill>
                  <a:schemeClr val="bg1"/>
                </a:solidFill>
              </a:rPr>
              <a:t>Ai fini del computo dei 12 mesi </a:t>
            </a:r>
            <a:r>
              <a:rPr lang="it-IT" altLang="it-IT" sz="2000">
                <a:solidFill>
                  <a:schemeClr val="bg1"/>
                </a:solidFill>
              </a:rPr>
              <a:t>per il disoccupato di lungo periodo è necessario che lo stesso abbia un’anzianità di disoccupazione pari a 365 giorni più 1 giorno. </a:t>
            </a:r>
            <a:r>
              <a:rPr lang="it-IT" altLang="it-IT" sz="2000" u="sng">
                <a:solidFill>
                  <a:schemeClr val="bg1"/>
                </a:solidFill>
              </a:rPr>
              <a:t>Allo stesso modo, ai fini del computo dei 6 mesi </a:t>
            </a:r>
            <a:r>
              <a:rPr lang="it-IT" altLang="it-IT" sz="2000">
                <a:solidFill>
                  <a:schemeClr val="bg1"/>
                </a:solidFill>
              </a:rPr>
              <a:t>di disoccupazione è necessario che il disoccupato abbia un’anzianità di disoccupazione pari a 180 giorni più 1 giorno.</a:t>
            </a:r>
          </a:p>
          <a:p>
            <a:pPr algn="just" fontAlgn="t"/>
            <a:r>
              <a:rPr lang="it-IT" altLang="it-IT" sz="2000" b="1">
                <a:solidFill>
                  <a:schemeClr val="bg1"/>
                </a:solidFill>
              </a:rPr>
              <a:t>Ai fine del calcolo dell’anzianità di disoccupazione </a:t>
            </a:r>
            <a:r>
              <a:rPr lang="it-IT" altLang="it-IT" sz="2000">
                <a:solidFill>
                  <a:schemeClr val="bg1"/>
                </a:solidFill>
              </a:rPr>
              <a:t>sono conteggiati tutti i giorni di validità della DID con l’eccezione di quelli di sospensione (si considerano in stato di sospensione il giorno iniziale ed il giorno finale di un rapporto di lavoro).</a:t>
            </a:r>
          </a:p>
        </p:txBody>
      </p:sp>
      <p:sp>
        <p:nvSpPr>
          <p:cNvPr id="28674" name="Segnaposto numero diapositiva 5">
            <a:extLst>
              <a:ext uri="{FF2B5EF4-FFF2-40B4-BE49-F238E27FC236}">
                <a16:creationId xmlns:a16="http://schemas.microsoft.com/office/drawing/2014/main" id="{B68BF468-851D-483D-877C-EE27303B5BA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68FEBEEA-B643-4891-854F-09F14C1D38D4}" type="slidenum">
              <a:rPr lang="it-IT" altLang="it-IT" sz="1200">
                <a:solidFill>
                  <a:srgbClr val="FFFFFF"/>
                </a:solidFill>
              </a:rPr>
              <a:pPr>
                <a:spcBef>
                  <a:spcPct val="0"/>
                </a:spcBef>
                <a:buFontTx/>
                <a:buNone/>
              </a:pPr>
              <a:t>471</a:t>
            </a:fld>
            <a:endParaRPr lang="it-IT" altLang="it-IT" sz="1200">
              <a:solidFill>
                <a:srgbClr val="FFFFFF"/>
              </a:solidFill>
            </a:endParaRPr>
          </a:p>
        </p:txBody>
      </p:sp>
      <p:pic>
        <p:nvPicPr>
          <p:cNvPr id="28675" name="Immagine 8">
            <a:extLst>
              <a:ext uri="{FF2B5EF4-FFF2-40B4-BE49-F238E27FC236}">
                <a16:creationId xmlns:a16="http://schemas.microsoft.com/office/drawing/2014/main" id="{44B5D1F5-6C1B-4D32-8E1A-93DC4CAD62F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488" y="2698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Immagine 1">
            <a:extLst>
              <a:ext uri="{FF2B5EF4-FFF2-40B4-BE49-F238E27FC236}">
                <a16:creationId xmlns:a16="http://schemas.microsoft.com/office/drawing/2014/main" id="{F11A40FB-D8E8-43D9-9682-4DFE369AA41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CasellaDiTesto 5">
            <a:extLst>
              <a:ext uri="{FF2B5EF4-FFF2-40B4-BE49-F238E27FC236}">
                <a16:creationId xmlns:a16="http://schemas.microsoft.com/office/drawing/2014/main" id="{DCFFC4B8-A069-4E87-A819-61F21F77C639}"/>
              </a:ext>
            </a:extLst>
          </p:cNvPr>
          <p:cNvSpPr txBox="1">
            <a:spLocks noChangeArrowheads="1"/>
          </p:cNvSpPr>
          <p:nvPr/>
        </p:nvSpPr>
        <p:spPr bwMode="auto">
          <a:xfrm>
            <a:off x="1619250" y="3333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ottotitolo 2">
            <a:extLst>
              <a:ext uri="{FF2B5EF4-FFF2-40B4-BE49-F238E27FC236}">
                <a16:creationId xmlns:a16="http://schemas.microsoft.com/office/drawing/2014/main" id="{F07C3801-DC40-4C84-852C-364FD2D43FA6}"/>
              </a:ext>
            </a:extLst>
          </p:cNvPr>
          <p:cNvSpPr>
            <a:spLocks noGrp="1"/>
          </p:cNvSpPr>
          <p:nvPr>
            <p:ph type="subTitle" idx="1"/>
          </p:nvPr>
        </p:nvSpPr>
        <p:spPr>
          <a:xfrm>
            <a:off x="611188" y="1749425"/>
            <a:ext cx="7848600" cy="6165850"/>
          </a:xfrm>
        </p:spPr>
        <p:txBody>
          <a:bodyPr/>
          <a:lstStyle/>
          <a:p>
            <a:pPr algn="just" fontAlgn="t">
              <a:spcBef>
                <a:spcPts val="25"/>
              </a:spcBef>
            </a:pPr>
            <a:r>
              <a:rPr lang="it-IT" altLang="it-IT" sz="2000" b="1" i="1">
                <a:solidFill>
                  <a:schemeClr val="bg1"/>
                </a:solidFill>
              </a:rPr>
              <a:t>Conservazione dello stato di disoccupazione  </a:t>
            </a:r>
          </a:p>
          <a:p>
            <a:pPr algn="just" fontAlgn="t">
              <a:spcBef>
                <a:spcPts val="25"/>
              </a:spcBef>
            </a:pPr>
            <a:endParaRPr lang="it-IT" altLang="it-IT" sz="2000" b="1">
              <a:solidFill>
                <a:schemeClr val="bg1"/>
              </a:solidFill>
            </a:endParaRPr>
          </a:p>
          <a:p>
            <a:pPr algn="just" fontAlgn="t"/>
            <a:r>
              <a:rPr lang="it-IT" altLang="it-IT" sz="2000">
                <a:solidFill>
                  <a:schemeClr val="bg1"/>
                </a:solidFill>
              </a:rPr>
              <a:t>Il lavoratore può entrare in stato di disoccupazione (rilasciando la dichiarazione di immediata disponibilità) ovvero conservare lo stato di disoccupazione (in caso di dichiarazione di immediata disponibilità rilasciata precedentemente) anche nel caso in cui svolga un’attività lavorativa il cui reddito da lavoro dipendente o autonomo corrisponde a un’imposta lorda pari o inferiore alle detrazioni spettanti ai sensi dell'articolo 13 del D.P.R. n. 917/1986. Nel caso del lavoro dipendente, tale reddito è quantificabile, alla luce della normativa vigente, in € 8.145 annui.</a:t>
            </a:r>
          </a:p>
          <a:p>
            <a:pPr algn="just" fontAlgn="t"/>
            <a:r>
              <a:rPr lang="it-IT" altLang="it-IT" sz="2000">
                <a:solidFill>
                  <a:schemeClr val="bg1"/>
                </a:solidFill>
              </a:rPr>
              <a:t> </a:t>
            </a:r>
          </a:p>
        </p:txBody>
      </p:sp>
      <p:sp>
        <p:nvSpPr>
          <p:cNvPr id="29698" name="Segnaposto numero diapositiva 5">
            <a:extLst>
              <a:ext uri="{FF2B5EF4-FFF2-40B4-BE49-F238E27FC236}">
                <a16:creationId xmlns:a16="http://schemas.microsoft.com/office/drawing/2014/main" id="{0E1008D1-BA6D-456C-93BA-C29AF61D7FA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218B050-A683-48CA-892D-10BD42F09359}" type="slidenum">
              <a:rPr lang="it-IT" altLang="it-IT" sz="1200">
                <a:solidFill>
                  <a:srgbClr val="FFFFFF"/>
                </a:solidFill>
              </a:rPr>
              <a:pPr>
                <a:spcBef>
                  <a:spcPct val="0"/>
                </a:spcBef>
                <a:buFontTx/>
                <a:buNone/>
              </a:pPr>
              <a:t>472</a:t>
            </a:fld>
            <a:endParaRPr lang="it-IT" altLang="it-IT" sz="1200">
              <a:solidFill>
                <a:srgbClr val="FFFFFF"/>
              </a:solidFill>
            </a:endParaRPr>
          </a:p>
        </p:txBody>
      </p:sp>
      <p:pic>
        <p:nvPicPr>
          <p:cNvPr id="29699" name="Immagine 8">
            <a:extLst>
              <a:ext uri="{FF2B5EF4-FFF2-40B4-BE49-F238E27FC236}">
                <a16:creationId xmlns:a16="http://schemas.microsoft.com/office/drawing/2014/main" id="{16641F9D-1037-4BF5-A964-F35574B5ABF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488" y="2698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Immagine 1">
            <a:extLst>
              <a:ext uri="{FF2B5EF4-FFF2-40B4-BE49-F238E27FC236}">
                <a16:creationId xmlns:a16="http://schemas.microsoft.com/office/drawing/2014/main" id="{DCC4852F-C6CF-435A-AF8C-E6643772572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CasellaDiTesto 5">
            <a:extLst>
              <a:ext uri="{FF2B5EF4-FFF2-40B4-BE49-F238E27FC236}">
                <a16:creationId xmlns:a16="http://schemas.microsoft.com/office/drawing/2014/main" id="{B200DE24-0BF3-4F28-A979-C4277956DFE5}"/>
              </a:ext>
            </a:extLst>
          </p:cNvPr>
          <p:cNvSpPr txBox="1">
            <a:spLocks noChangeArrowheads="1"/>
          </p:cNvSpPr>
          <p:nvPr/>
        </p:nvSpPr>
        <p:spPr bwMode="auto">
          <a:xfrm>
            <a:off x="1619250" y="3333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ottotitolo 2">
            <a:extLst>
              <a:ext uri="{FF2B5EF4-FFF2-40B4-BE49-F238E27FC236}">
                <a16:creationId xmlns:a16="http://schemas.microsoft.com/office/drawing/2014/main" id="{DAF67727-7504-4BE2-89F1-6551EF8BF141}"/>
              </a:ext>
            </a:extLst>
          </p:cNvPr>
          <p:cNvSpPr>
            <a:spLocks noGrp="1"/>
          </p:cNvSpPr>
          <p:nvPr>
            <p:ph type="subTitle" idx="1"/>
          </p:nvPr>
        </p:nvSpPr>
        <p:spPr>
          <a:xfrm>
            <a:off x="471488" y="1693863"/>
            <a:ext cx="7848600" cy="6165850"/>
          </a:xfrm>
        </p:spPr>
        <p:txBody>
          <a:bodyPr/>
          <a:lstStyle/>
          <a:p>
            <a:pPr algn="just" fontAlgn="t">
              <a:lnSpc>
                <a:spcPct val="150000"/>
              </a:lnSpc>
              <a:spcBef>
                <a:spcPts val="25"/>
              </a:spcBef>
            </a:pPr>
            <a:r>
              <a:rPr lang="it-IT" altLang="it-IT" sz="2000" b="1" i="1">
                <a:solidFill>
                  <a:srgbClr val="0070C0"/>
                </a:solidFill>
              </a:rPr>
              <a:t>Conservazione dello stato di disoccupazione  </a:t>
            </a:r>
          </a:p>
          <a:p>
            <a:pPr algn="just" fontAlgn="t">
              <a:lnSpc>
                <a:spcPct val="150000"/>
              </a:lnSpc>
              <a:spcBef>
                <a:spcPts val="25"/>
              </a:spcBef>
            </a:pPr>
            <a:endParaRPr lang="it-IT" altLang="it-IT" sz="2000">
              <a:solidFill>
                <a:schemeClr val="bg1"/>
              </a:solidFill>
            </a:endParaRPr>
          </a:p>
          <a:p>
            <a:pPr algn="just" fontAlgn="t"/>
            <a:r>
              <a:rPr lang="it-IT" altLang="it-IT" sz="2000">
                <a:solidFill>
                  <a:schemeClr val="bg1"/>
                </a:solidFill>
              </a:rPr>
              <a:t>La valutazione circa il reddito </a:t>
            </a:r>
            <a:r>
              <a:rPr lang="it-IT" altLang="it-IT" sz="2000" b="1">
                <a:solidFill>
                  <a:schemeClr val="bg1"/>
                </a:solidFill>
              </a:rPr>
              <a:t>va effettuata in termini prospettici</a:t>
            </a:r>
            <a:r>
              <a:rPr lang="it-IT" altLang="it-IT" sz="2000">
                <a:solidFill>
                  <a:schemeClr val="bg1"/>
                </a:solidFill>
              </a:rPr>
              <a:t>: la valutazione riguarda cioè l’idoneità potenziale del rapporto di lavoro instaurato, a produrre nell’anno un reddito superiore alla soglia suddetta. Va quindi considerata, indipendentemente dalla durata prevista del rapporto di lavoro, la retribuzione annua imponibile ai fini IRPEF (quindi al netto dei contributi a carico del lavoratore) di riferimento. Il sistema informativo unitario delle politiche del lavoro provvede ad effettuare i relativi calcoli a partire dalla retribuzione lorda comunicata in ai sensi dell’articolo 9-bis, comma 2, del d.l. 1 ottobre 1996, n. 510, convertito, con modificazioni, dalla l. 28 novembre 1996, n. 608, scomputandone i contributi a carico del lavoratore. </a:t>
            </a:r>
          </a:p>
          <a:p>
            <a:pPr algn="just" fontAlgn="t">
              <a:lnSpc>
                <a:spcPct val="150000"/>
              </a:lnSpc>
            </a:pPr>
            <a:endParaRPr lang="it-IT" altLang="it-IT" sz="2000">
              <a:solidFill>
                <a:schemeClr val="bg1"/>
              </a:solidFill>
            </a:endParaRPr>
          </a:p>
        </p:txBody>
      </p:sp>
      <p:sp>
        <p:nvSpPr>
          <p:cNvPr id="30722" name="Segnaposto numero diapositiva 5">
            <a:extLst>
              <a:ext uri="{FF2B5EF4-FFF2-40B4-BE49-F238E27FC236}">
                <a16:creationId xmlns:a16="http://schemas.microsoft.com/office/drawing/2014/main" id="{7E0A6A30-784C-4C65-B1F7-53AE3B4BFCE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68353C00-63B9-4595-BABA-92D37461CC05}" type="slidenum">
              <a:rPr lang="it-IT" altLang="it-IT" sz="1200">
                <a:solidFill>
                  <a:srgbClr val="FFFFFF"/>
                </a:solidFill>
              </a:rPr>
              <a:pPr>
                <a:spcBef>
                  <a:spcPct val="0"/>
                </a:spcBef>
                <a:buFontTx/>
                <a:buNone/>
              </a:pPr>
              <a:t>473</a:t>
            </a:fld>
            <a:endParaRPr lang="it-IT" altLang="it-IT" sz="1200">
              <a:solidFill>
                <a:srgbClr val="FFFFFF"/>
              </a:solidFill>
            </a:endParaRPr>
          </a:p>
        </p:txBody>
      </p:sp>
      <p:pic>
        <p:nvPicPr>
          <p:cNvPr id="30723" name="Immagine 8">
            <a:extLst>
              <a:ext uri="{FF2B5EF4-FFF2-40B4-BE49-F238E27FC236}">
                <a16:creationId xmlns:a16="http://schemas.microsoft.com/office/drawing/2014/main" id="{14C5E940-E946-4217-9489-0D4FEDF7A69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488" y="2698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Immagine 1">
            <a:extLst>
              <a:ext uri="{FF2B5EF4-FFF2-40B4-BE49-F238E27FC236}">
                <a16:creationId xmlns:a16="http://schemas.microsoft.com/office/drawing/2014/main" id="{96E08A2B-29A0-4448-ABE7-984C14A110C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5" name="CasellaDiTesto 5">
            <a:extLst>
              <a:ext uri="{FF2B5EF4-FFF2-40B4-BE49-F238E27FC236}">
                <a16:creationId xmlns:a16="http://schemas.microsoft.com/office/drawing/2014/main" id="{002D5A59-7957-4CB1-8504-748F13024154}"/>
              </a:ext>
            </a:extLst>
          </p:cNvPr>
          <p:cNvSpPr txBox="1">
            <a:spLocks noChangeArrowheads="1"/>
          </p:cNvSpPr>
          <p:nvPr/>
        </p:nvSpPr>
        <p:spPr bwMode="auto">
          <a:xfrm>
            <a:off x="1619250" y="3333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ottotitolo 2">
            <a:extLst>
              <a:ext uri="{FF2B5EF4-FFF2-40B4-BE49-F238E27FC236}">
                <a16:creationId xmlns:a16="http://schemas.microsoft.com/office/drawing/2014/main" id="{0E0E8853-C979-4DC6-A5A8-BCD9DBBA5DBB}"/>
              </a:ext>
            </a:extLst>
          </p:cNvPr>
          <p:cNvSpPr>
            <a:spLocks noGrp="1"/>
          </p:cNvSpPr>
          <p:nvPr>
            <p:ph type="subTitle" idx="1"/>
          </p:nvPr>
        </p:nvSpPr>
        <p:spPr>
          <a:xfrm>
            <a:off x="611188" y="1771650"/>
            <a:ext cx="7848600" cy="6165850"/>
          </a:xfrm>
        </p:spPr>
        <p:txBody>
          <a:bodyPr/>
          <a:lstStyle/>
          <a:p>
            <a:pPr algn="just" fontAlgn="t">
              <a:spcBef>
                <a:spcPts val="25"/>
              </a:spcBef>
            </a:pPr>
            <a:endParaRPr lang="it-IT" altLang="it-IT" sz="2000" b="1" i="1">
              <a:solidFill>
                <a:schemeClr val="bg1"/>
              </a:solidFill>
            </a:endParaRPr>
          </a:p>
          <a:p>
            <a:pPr algn="just" fontAlgn="t">
              <a:spcBef>
                <a:spcPts val="25"/>
              </a:spcBef>
            </a:pPr>
            <a:r>
              <a:rPr lang="it-IT" altLang="it-IT" sz="2000" b="1" i="1">
                <a:solidFill>
                  <a:schemeClr val="bg1"/>
                </a:solidFill>
              </a:rPr>
              <a:t>Sospensione dello stato di disoccupazione  </a:t>
            </a:r>
          </a:p>
          <a:p>
            <a:pPr algn="just" fontAlgn="t">
              <a:spcBef>
                <a:spcPts val="25"/>
              </a:spcBef>
            </a:pPr>
            <a:endParaRPr lang="it-IT" altLang="it-IT" sz="2000">
              <a:solidFill>
                <a:schemeClr val="bg1"/>
              </a:solidFill>
            </a:endParaRPr>
          </a:p>
          <a:p>
            <a:pPr algn="just" fontAlgn="t"/>
            <a:r>
              <a:rPr lang="it-IT" altLang="it-IT" sz="2000">
                <a:solidFill>
                  <a:schemeClr val="bg1"/>
                </a:solidFill>
              </a:rPr>
              <a:t>Con riferimento al </a:t>
            </a:r>
            <a:r>
              <a:rPr lang="it-IT" altLang="it-IT" sz="2000" b="1">
                <a:solidFill>
                  <a:schemeClr val="bg1"/>
                </a:solidFill>
              </a:rPr>
              <a:t>rapporto tra l’istituto della sospensione e della conservazione dello stato di disoccupazione </a:t>
            </a:r>
            <a:r>
              <a:rPr lang="it-IT" altLang="it-IT" sz="2000">
                <a:solidFill>
                  <a:schemeClr val="bg1"/>
                </a:solidFill>
              </a:rPr>
              <a:t>per il lavoratore subordinato si specifica che, al momento dell’avvio di un rapporto di lavoro dipendente, la </a:t>
            </a:r>
            <a:r>
              <a:rPr lang="it-IT" altLang="it-IT" sz="2000" b="1">
                <a:solidFill>
                  <a:schemeClr val="bg1"/>
                </a:solidFill>
              </a:rPr>
              <a:t>sospensione scatta unicamente se non vi è conservazione dello stato di disoccupazione </a:t>
            </a:r>
            <a:r>
              <a:rPr lang="it-IT" altLang="it-IT" sz="2000">
                <a:solidFill>
                  <a:schemeClr val="bg1"/>
                </a:solidFill>
              </a:rPr>
              <a:t>come sopra specificato.</a:t>
            </a:r>
          </a:p>
          <a:p>
            <a:pPr algn="just" fontAlgn="t"/>
            <a:endParaRPr lang="it-IT" altLang="it-IT" sz="2000">
              <a:solidFill>
                <a:schemeClr val="bg1"/>
              </a:solidFill>
            </a:endParaRPr>
          </a:p>
          <a:p>
            <a:pPr algn="just" fontAlgn="t"/>
            <a:r>
              <a:rPr lang="it-IT" altLang="it-IT" sz="2000" u="sng">
                <a:solidFill>
                  <a:schemeClr val="bg1"/>
                </a:solidFill>
              </a:rPr>
              <a:t>Tale valutazione sarà fatta automaticamente </a:t>
            </a:r>
            <a:r>
              <a:rPr lang="it-IT" altLang="it-IT" sz="2000">
                <a:solidFill>
                  <a:schemeClr val="bg1"/>
                </a:solidFill>
              </a:rPr>
              <a:t>dal sistema informativo unitario per le politiche del lavoro </a:t>
            </a:r>
            <a:r>
              <a:rPr lang="it-IT" altLang="it-IT" sz="2000" u="sng">
                <a:solidFill>
                  <a:schemeClr val="bg1"/>
                </a:solidFill>
              </a:rPr>
              <a:t>al momento della instaurazione del rapporto di lavoro.</a:t>
            </a:r>
          </a:p>
          <a:p>
            <a:pPr algn="just" fontAlgn="t"/>
            <a:endParaRPr lang="it-IT" altLang="it-IT" sz="2000">
              <a:solidFill>
                <a:schemeClr val="bg1"/>
              </a:solidFill>
            </a:endParaRPr>
          </a:p>
          <a:p>
            <a:pPr algn="just" fontAlgn="t"/>
            <a:r>
              <a:rPr lang="it-IT" altLang="it-IT" sz="2000">
                <a:solidFill>
                  <a:schemeClr val="bg1"/>
                </a:solidFill>
              </a:rPr>
              <a:t> </a:t>
            </a:r>
          </a:p>
        </p:txBody>
      </p:sp>
      <p:sp>
        <p:nvSpPr>
          <p:cNvPr id="31746" name="Segnaposto numero diapositiva 5">
            <a:extLst>
              <a:ext uri="{FF2B5EF4-FFF2-40B4-BE49-F238E27FC236}">
                <a16:creationId xmlns:a16="http://schemas.microsoft.com/office/drawing/2014/main" id="{3E0C3000-016F-45E4-BEF9-0D59CF5EED4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A14515C7-03F5-434E-8B12-E63825CAEE43}" type="slidenum">
              <a:rPr lang="it-IT" altLang="it-IT" sz="1200">
                <a:solidFill>
                  <a:srgbClr val="FFFFFF"/>
                </a:solidFill>
              </a:rPr>
              <a:pPr>
                <a:spcBef>
                  <a:spcPct val="0"/>
                </a:spcBef>
                <a:buFontTx/>
                <a:buNone/>
              </a:pPr>
              <a:t>474</a:t>
            </a:fld>
            <a:endParaRPr lang="it-IT" altLang="it-IT" sz="1200">
              <a:solidFill>
                <a:srgbClr val="FFFFFF"/>
              </a:solidFill>
            </a:endParaRPr>
          </a:p>
        </p:txBody>
      </p:sp>
      <p:pic>
        <p:nvPicPr>
          <p:cNvPr id="31747" name="Immagine 8">
            <a:extLst>
              <a:ext uri="{FF2B5EF4-FFF2-40B4-BE49-F238E27FC236}">
                <a16:creationId xmlns:a16="http://schemas.microsoft.com/office/drawing/2014/main" id="{2072B9B4-0A9F-43F4-BD90-C6314A2CFE6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488" y="2698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Immagine 1">
            <a:extLst>
              <a:ext uri="{FF2B5EF4-FFF2-40B4-BE49-F238E27FC236}">
                <a16:creationId xmlns:a16="http://schemas.microsoft.com/office/drawing/2014/main" id="{786ECB39-8BB7-403B-9343-4C74CABC987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9" name="CasellaDiTesto 5">
            <a:extLst>
              <a:ext uri="{FF2B5EF4-FFF2-40B4-BE49-F238E27FC236}">
                <a16:creationId xmlns:a16="http://schemas.microsoft.com/office/drawing/2014/main" id="{469E88AB-D2EA-42FE-A2AE-FC1247A6C09C}"/>
              </a:ext>
            </a:extLst>
          </p:cNvPr>
          <p:cNvSpPr txBox="1">
            <a:spLocks noChangeArrowheads="1"/>
          </p:cNvSpPr>
          <p:nvPr/>
        </p:nvSpPr>
        <p:spPr bwMode="auto">
          <a:xfrm>
            <a:off x="1619250" y="3333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ottotitolo 2">
            <a:extLst>
              <a:ext uri="{FF2B5EF4-FFF2-40B4-BE49-F238E27FC236}">
                <a16:creationId xmlns:a16="http://schemas.microsoft.com/office/drawing/2014/main" id="{5BEB37D8-E1B0-4FBF-8B60-921B32162525}"/>
              </a:ext>
            </a:extLst>
          </p:cNvPr>
          <p:cNvSpPr>
            <a:spLocks noGrp="1"/>
          </p:cNvSpPr>
          <p:nvPr>
            <p:ph type="subTitle" idx="1"/>
          </p:nvPr>
        </p:nvSpPr>
        <p:spPr>
          <a:xfrm>
            <a:off x="539750" y="1749425"/>
            <a:ext cx="7848600" cy="6165850"/>
          </a:xfrm>
        </p:spPr>
        <p:txBody>
          <a:bodyPr/>
          <a:lstStyle/>
          <a:p>
            <a:pPr algn="just" fontAlgn="t">
              <a:spcBef>
                <a:spcPts val="25"/>
              </a:spcBef>
            </a:pPr>
            <a:endParaRPr lang="it-IT" altLang="it-IT" sz="2000" b="1" i="1">
              <a:solidFill>
                <a:schemeClr val="bg1"/>
              </a:solidFill>
            </a:endParaRPr>
          </a:p>
          <a:p>
            <a:pPr algn="just" fontAlgn="t">
              <a:spcBef>
                <a:spcPts val="25"/>
              </a:spcBef>
            </a:pPr>
            <a:r>
              <a:rPr lang="it-IT" altLang="it-IT" sz="2000" b="1" i="1">
                <a:solidFill>
                  <a:srgbClr val="0070C0"/>
                </a:solidFill>
              </a:rPr>
              <a:t>Sospensione dello stato di disoccupazione  </a:t>
            </a:r>
          </a:p>
          <a:p>
            <a:pPr algn="just" fontAlgn="t"/>
            <a:endParaRPr lang="it-IT" altLang="it-IT" sz="2000">
              <a:solidFill>
                <a:schemeClr val="bg1"/>
              </a:solidFill>
            </a:endParaRPr>
          </a:p>
          <a:p>
            <a:pPr algn="just" fontAlgn="t"/>
            <a:r>
              <a:rPr lang="it-IT" altLang="it-IT" sz="2000">
                <a:solidFill>
                  <a:schemeClr val="bg1"/>
                </a:solidFill>
              </a:rPr>
              <a:t>In caso di inizio di una attività di lavoro subordinato, </a:t>
            </a:r>
            <a:r>
              <a:rPr lang="it-IT" altLang="it-IT" sz="2000" b="1">
                <a:solidFill>
                  <a:schemeClr val="bg1"/>
                </a:solidFill>
              </a:rPr>
              <a:t>a tempo determinato o indeterminato </a:t>
            </a:r>
            <a:r>
              <a:rPr lang="it-IT" altLang="it-IT" sz="2000">
                <a:solidFill>
                  <a:schemeClr val="bg1"/>
                </a:solidFill>
              </a:rPr>
              <a:t>(ivi incluso il contratto di apprendistato), fatto salvo il caso della conservazione dello stato di disoccupazione, lo stesso si sospende fino ad un massimo di 180 giorni.</a:t>
            </a:r>
          </a:p>
          <a:p>
            <a:pPr algn="just" fontAlgn="t"/>
            <a:r>
              <a:rPr lang="it-IT" altLang="it-IT" sz="2000">
                <a:solidFill>
                  <a:schemeClr val="bg1"/>
                </a:solidFill>
              </a:rPr>
              <a:t> </a:t>
            </a:r>
          </a:p>
          <a:p>
            <a:pPr algn="just" fontAlgn="t"/>
            <a:endParaRPr lang="it-IT" altLang="it-IT" sz="2000">
              <a:solidFill>
                <a:schemeClr val="bg1"/>
              </a:solidFill>
            </a:endParaRPr>
          </a:p>
        </p:txBody>
      </p:sp>
      <p:sp>
        <p:nvSpPr>
          <p:cNvPr id="32770" name="Segnaposto numero diapositiva 5">
            <a:extLst>
              <a:ext uri="{FF2B5EF4-FFF2-40B4-BE49-F238E27FC236}">
                <a16:creationId xmlns:a16="http://schemas.microsoft.com/office/drawing/2014/main" id="{9FD1D582-3CA5-4F16-9B0E-20C33E69FD4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A6BB527D-01A3-4BDE-A799-C140D01DE7FB}" type="slidenum">
              <a:rPr lang="it-IT" altLang="it-IT" sz="1200">
                <a:solidFill>
                  <a:srgbClr val="FFFFFF"/>
                </a:solidFill>
              </a:rPr>
              <a:pPr>
                <a:spcBef>
                  <a:spcPct val="0"/>
                </a:spcBef>
                <a:buFontTx/>
                <a:buNone/>
              </a:pPr>
              <a:t>475</a:t>
            </a:fld>
            <a:endParaRPr lang="it-IT" altLang="it-IT" sz="1200">
              <a:solidFill>
                <a:srgbClr val="FFFFFF"/>
              </a:solidFill>
            </a:endParaRPr>
          </a:p>
        </p:txBody>
      </p:sp>
      <p:sp>
        <p:nvSpPr>
          <p:cNvPr id="2" name="Freccia giù 1">
            <a:extLst>
              <a:ext uri="{FF2B5EF4-FFF2-40B4-BE49-F238E27FC236}">
                <a16:creationId xmlns:a16="http://schemas.microsoft.com/office/drawing/2014/main" id="{853A179A-D057-4437-B622-554B121CBE8D}"/>
              </a:ext>
            </a:extLst>
          </p:cNvPr>
          <p:cNvSpPr/>
          <p:nvPr/>
        </p:nvSpPr>
        <p:spPr>
          <a:xfrm>
            <a:off x="4221163" y="4508500"/>
            <a:ext cx="485775" cy="7207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endParaRPr lang="it-IT" altLang="it-IT" sz="1800">
              <a:solidFill>
                <a:srgbClr val="FFFFFF"/>
              </a:solidFill>
              <a:cs typeface="Arial" panose="020B0604020202020204" pitchFamily="34" charset="0"/>
            </a:endParaRPr>
          </a:p>
        </p:txBody>
      </p:sp>
      <p:pic>
        <p:nvPicPr>
          <p:cNvPr id="32772" name="Immagine 8">
            <a:extLst>
              <a:ext uri="{FF2B5EF4-FFF2-40B4-BE49-F238E27FC236}">
                <a16:creationId xmlns:a16="http://schemas.microsoft.com/office/drawing/2014/main" id="{FD63E99E-A885-49B7-83BA-9036CF5AF41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488" y="2698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Immagine 1">
            <a:extLst>
              <a:ext uri="{FF2B5EF4-FFF2-40B4-BE49-F238E27FC236}">
                <a16:creationId xmlns:a16="http://schemas.microsoft.com/office/drawing/2014/main" id="{E13D8908-1281-42F4-B6C4-FCCC6072BEB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4" name="CasellaDiTesto 6">
            <a:extLst>
              <a:ext uri="{FF2B5EF4-FFF2-40B4-BE49-F238E27FC236}">
                <a16:creationId xmlns:a16="http://schemas.microsoft.com/office/drawing/2014/main" id="{7F640218-16DF-4816-9BE3-5EC79991F7A5}"/>
              </a:ext>
            </a:extLst>
          </p:cNvPr>
          <p:cNvSpPr txBox="1">
            <a:spLocks noChangeArrowheads="1"/>
          </p:cNvSpPr>
          <p:nvPr/>
        </p:nvSpPr>
        <p:spPr bwMode="auto">
          <a:xfrm>
            <a:off x="1619250" y="3333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ottotitolo 2">
            <a:extLst>
              <a:ext uri="{FF2B5EF4-FFF2-40B4-BE49-F238E27FC236}">
                <a16:creationId xmlns:a16="http://schemas.microsoft.com/office/drawing/2014/main" id="{835BEEEF-EA04-4B9D-AAE3-03E4DA6EC536}"/>
              </a:ext>
            </a:extLst>
          </p:cNvPr>
          <p:cNvSpPr>
            <a:spLocks noGrp="1"/>
          </p:cNvSpPr>
          <p:nvPr>
            <p:ph type="subTitle" idx="1"/>
          </p:nvPr>
        </p:nvSpPr>
        <p:spPr>
          <a:xfrm>
            <a:off x="611188" y="1749425"/>
            <a:ext cx="7848600" cy="6165850"/>
          </a:xfrm>
        </p:spPr>
        <p:txBody>
          <a:bodyPr/>
          <a:lstStyle/>
          <a:p>
            <a:pPr algn="just" fontAlgn="t">
              <a:spcBef>
                <a:spcPts val="25"/>
              </a:spcBef>
            </a:pPr>
            <a:endParaRPr lang="it-IT" altLang="it-IT" sz="2000" b="1" i="1">
              <a:solidFill>
                <a:schemeClr val="bg1"/>
              </a:solidFill>
            </a:endParaRPr>
          </a:p>
          <a:p>
            <a:pPr algn="just" fontAlgn="t">
              <a:spcBef>
                <a:spcPts val="25"/>
              </a:spcBef>
            </a:pPr>
            <a:r>
              <a:rPr lang="it-IT" altLang="it-IT" sz="2000" b="1" i="1">
                <a:solidFill>
                  <a:srgbClr val="0070C0"/>
                </a:solidFill>
              </a:rPr>
              <a:t>Sospensione dello stato di disoccupazione  </a:t>
            </a:r>
          </a:p>
          <a:p>
            <a:pPr algn="just" fontAlgn="t"/>
            <a:endParaRPr lang="it-IT" altLang="it-IT" sz="2000">
              <a:solidFill>
                <a:srgbClr val="0070C0"/>
              </a:solidFill>
            </a:endParaRPr>
          </a:p>
          <a:p>
            <a:pPr algn="just" fontAlgn="t"/>
            <a:r>
              <a:rPr lang="it-IT" altLang="it-IT" sz="2000" b="1">
                <a:solidFill>
                  <a:schemeClr val="bg1"/>
                </a:solidFill>
              </a:rPr>
              <a:t>Il computo dei 180 giorni è riferito al singolo rapporto di lavoro </a:t>
            </a:r>
            <a:r>
              <a:rPr lang="it-IT" altLang="it-IT" sz="2000">
                <a:solidFill>
                  <a:schemeClr val="bg1"/>
                </a:solidFill>
              </a:rPr>
              <a:t>anche qualora il lavoratore abbia attivato più rapporti di lavoro nel corso dello stesso anno: pertanto nel caso in cui il lavoratore instauri un contratto di lavoro con un nuovo datore di lavoro, anche senza soluzione di continuità, il periodo di sospensione ricomincia a decorrere.</a:t>
            </a:r>
          </a:p>
          <a:p>
            <a:pPr algn="just" fontAlgn="t"/>
            <a:r>
              <a:rPr lang="it-IT" altLang="it-IT" sz="2000">
                <a:solidFill>
                  <a:schemeClr val="bg1"/>
                </a:solidFill>
              </a:rPr>
              <a:t> </a:t>
            </a:r>
          </a:p>
        </p:txBody>
      </p:sp>
      <p:sp>
        <p:nvSpPr>
          <p:cNvPr id="33794" name="Segnaposto numero diapositiva 5">
            <a:extLst>
              <a:ext uri="{FF2B5EF4-FFF2-40B4-BE49-F238E27FC236}">
                <a16:creationId xmlns:a16="http://schemas.microsoft.com/office/drawing/2014/main" id="{4A3616DE-E76D-48DC-9726-E6C5015C0B9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6C078AF-527A-49E7-8D71-BB41F245E75F}" type="slidenum">
              <a:rPr lang="it-IT" altLang="it-IT" sz="1200">
                <a:solidFill>
                  <a:srgbClr val="FFFFFF"/>
                </a:solidFill>
              </a:rPr>
              <a:pPr>
                <a:spcBef>
                  <a:spcPct val="0"/>
                </a:spcBef>
                <a:buFontTx/>
                <a:buNone/>
              </a:pPr>
              <a:t>476</a:t>
            </a:fld>
            <a:endParaRPr lang="it-IT" altLang="it-IT" sz="1200">
              <a:solidFill>
                <a:srgbClr val="FFFFFF"/>
              </a:solidFill>
            </a:endParaRPr>
          </a:p>
        </p:txBody>
      </p:sp>
      <p:pic>
        <p:nvPicPr>
          <p:cNvPr id="33795" name="Immagine 8">
            <a:extLst>
              <a:ext uri="{FF2B5EF4-FFF2-40B4-BE49-F238E27FC236}">
                <a16:creationId xmlns:a16="http://schemas.microsoft.com/office/drawing/2014/main" id="{CC616B6D-6BCA-4B9C-A414-EF64985377B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488" y="2698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Immagine 1">
            <a:extLst>
              <a:ext uri="{FF2B5EF4-FFF2-40B4-BE49-F238E27FC236}">
                <a16:creationId xmlns:a16="http://schemas.microsoft.com/office/drawing/2014/main" id="{FC3E562A-3A6B-4387-94B6-07203564C13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7" name="CasellaDiTesto 5">
            <a:extLst>
              <a:ext uri="{FF2B5EF4-FFF2-40B4-BE49-F238E27FC236}">
                <a16:creationId xmlns:a16="http://schemas.microsoft.com/office/drawing/2014/main" id="{D2AC6B23-36B2-4D1B-9B0D-6843C81CC38B}"/>
              </a:ext>
            </a:extLst>
          </p:cNvPr>
          <p:cNvSpPr txBox="1">
            <a:spLocks noChangeArrowheads="1"/>
          </p:cNvSpPr>
          <p:nvPr/>
        </p:nvSpPr>
        <p:spPr bwMode="auto">
          <a:xfrm>
            <a:off x="1619250" y="3333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ottotitolo 2">
            <a:extLst>
              <a:ext uri="{FF2B5EF4-FFF2-40B4-BE49-F238E27FC236}">
                <a16:creationId xmlns:a16="http://schemas.microsoft.com/office/drawing/2014/main" id="{194E85AB-6099-462E-965B-EF0E2CE187BA}"/>
              </a:ext>
            </a:extLst>
          </p:cNvPr>
          <p:cNvSpPr>
            <a:spLocks noGrp="1"/>
          </p:cNvSpPr>
          <p:nvPr>
            <p:ph type="subTitle" idx="1"/>
          </p:nvPr>
        </p:nvSpPr>
        <p:spPr>
          <a:xfrm>
            <a:off x="471488" y="1162050"/>
            <a:ext cx="7848600" cy="6165850"/>
          </a:xfrm>
        </p:spPr>
        <p:txBody>
          <a:bodyPr/>
          <a:lstStyle/>
          <a:p>
            <a:pPr algn="just" fontAlgn="t">
              <a:lnSpc>
                <a:spcPct val="150000"/>
              </a:lnSpc>
              <a:spcBef>
                <a:spcPts val="25"/>
              </a:spcBef>
            </a:pPr>
            <a:endParaRPr lang="it-IT" altLang="it-IT" sz="2000" b="1" i="1">
              <a:solidFill>
                <a:schemeClr val="bg1"/>
              </a:solidFill>
            </a:endParaRPr>
          </a:p>
          <a:p>
            <a:pPr algn="just" fontAlgn="t">
              <a:lnSpc>
                <a:spcPct val="150000"/>
              </a:lnSpc>
              <a:spcBef>
                <a:spcPts val="25"/>
              </a:spcBef>
            </a:pPr>
            <a:r>
              <a:rPr lang="it-IT" altLang="it-IT" sz="2000" b="1" i="1">
                <a:solidFill>
                  <a:srgbClr val="0070C0"/>
                </a:solidFill>
              </a:rPr>
              <a:t>Sospensione dello stato di disoccupazione  </a:t>
            </a:r>
          </a:p>
          <a:p>
            <a:pPr algn="just" fontAlgn="t">
              <a:lnSpc>
                <a:spcPct val="150000"/>
              </a:lnSpc>
            </a:pPr>
            <a:endParaRPr lang="it-IT" altLang="it-IT" sz="2000">
              <a:solidFill>
                <a:schemeClr val="bg1"/>
              </a:solidFill>
            </a:endParaRPr>
          </a:p>
          <a:p>
            <a:pPr algn="just" fontAlgn="t">
              <a:lnSpc>
                <a:spcPct val="150000"/>
              </a:lnSpc>
            </a:pPr>
            <a:r>
              <a:rPr lang="it-IT" altLang="it-IT" sz="2000" b="1">
                <a:solidFill>
                  <a:schemeClr val="bg1"/>
                </a:solidFill>
              </a:rPr>
              <a:t> </a:t>
            </a:r>
            <a:endParaRPr lang="it-IT" altLang="it-IT" sz="2000">
              <a:solidFill>
                <a:schemeClr val="bg1"/>
              </a:solidFill>
            </a:endParaRPr>
          </a:p>
          <a:p>
            <a:pPr algn="just" fontAlgn="t">
              <a:lnSpc>
                <a:spcPct val="150000"/>
              </a:lnSpc>
            </a:pPr>
            <a:r>
              <a:rPr lang="it-IT" altLang="it-IT" sz="2000">
                <a:solidFill>
                  <a:schemeClr val="bg1"/>
                </a:solidFill>
              </a:rPr>
              <a:t> </a:t>
            </a:r>
          </a:p>
          <a:p>
            <a:pPr algn="just" fontAlgn="t">
              <a:lnSpc>
                <a:spcPct val="150000"/>
              </a:lnSpc>
            </a:pPr>
            <a:endParaRPr lang="it-IT" altLang="it-IT" sz="2000">
              <a:solidFill>
                <a:schemeClr val="bg1"/>
              </a:solidFill>
            </a:endParaRPr>
          </a:p>
        </p:txBody>
      </p:sp>
      <p:sp>
        <p:nvSpPr>
          <p:cNvPr id="34818" name="Segnaposto numero diapositiva 5">
            <a:extLst>
              <a:ext uri="{FF2B5EF4-FFF2-40B4-BE49-F238E27FC236}">
                <a16:creationId xmlns:a16="http://schemas.microsoft.com/office/drawing/2014/main" id="{ACB80C4F-4D4F-4061-8DA3-180B8077393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1805731A-F6A9-47AE-885A-6D37E394A6A1}" type="slidenum">
              <a:rPr lang="it-IT" altLang="it-IT" sz="1200">
                <a:solidFill>
                  <a:srgbClr val="FFFFFF"/>
                </a:solidFill>
              </a:rPr>
              <a:pPr>
                <a:spcBef>
                  <a:spcPct val="0"/>
                </a:spcBef>
                <a:buFontTx/>
                <a:buNone/>
              </a:pPr>
              <a:t>477</a:t>
            </a:fld>
            <a:endParaRPr lang="it-IT" altLang="it-IT" sz="1200">
              <a:solidFill>
                <a:srgbClr val="FFFFFF"/>
              </a:solidFill>
            </a:endParaRPr>
          </a:p>
        </p:txBody>
      </p:sp>
      <p:sp>
        <p:nvSpPr>
          <p:cNvPr id="2" name="Rettangolo arrotondato 1">
            <a:extLst>
              <a:ext uri="{FF2B5EF4-FFF2-40B4-BE49-F238E27FC236}">
                <a16:creationId xmlns:a16="http://schemas.microsoft.com/office/drawing/2014/main" id="{89E7BC9C-673A-43AD-B6A9-2C8AF632B64F}"/>
              </a:ext>
            </a:extLst>
          </p:cNvPr>
          <p:cNvSpPr/>
          <p:nvPr/>
        </p:nvSpPr>
        <p:spPr>
          <a:xfrm>
            <a:off x="1692275" y="2609850"/>
            <a:ext cx="5472113" cy="2547938"/>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t">
              <a:defRPr/>
            </a:pPr>
            <a:r>
              <a:rPr lang="it-IT">
                <a:solidFill>
                  <a:schemeClr val="bg1"/>
                </a:solidFill>
              </a:rPr>
              <a:t>Qualora il contratto di lavoro in questione termini, per qualsivoglia motivazione, prima che siano decorsi i 180 giorni, la persona interessata ritorna in stato di disoccupazione e l’anzianità della disoccupazione ricomincia a decorrere dal momento della fine della sospensione.</a:t>
            </a:r>
            <a:endParaRPr lang="it-IT" dirty="0">
              <a:solidFill>
                <a:schemeClr val="bg1"/>
              </a:solidFill>
            </a:endParaRPr>
          </a:p>
        </p:txBody>
      </p:sp>
      <p:pic>
        <p:nvPicPr>
          <p:cNvPr id="34820" name="Immagine 8">
            <a:extLst>
              <a:ext uri="{FF2B5EF4-FFF2-40B4-BE49-F238E27FC236}">
                <a16:creationId xmlns:a16="http://schemas.microsoft.com/office/drawing/2014/main" id="{8D678DA3-79EC-42CE-9B19-C4E4437C96F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488" y="2698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Immagine 1">
            <a:extLst>
              <a:ext uri="{FF2B5EF4-FFF2-40B4-BE49-F238E27FC236}">
                <a16:creationId xmlns:a16="http://schemas.microsoft.com/office/drawing/2014/main" id="{87609666-F245-4C98-B684-FE26C3FBA87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2" name="CasellaDiTesto 6">
            <a:extLst>
              <a:ext uri="{FF2B5EF4-FFF2-40B4-BE49-F238E27FC236}">
                <a16:creationId xmlns:a16="http://schemas.microsoft.com/office/drawing/2014/main" id="{632D55E5-C3FD-46C8-852E-32366A69C6FC}"/>
              </a:ext>
            </a:extLst>
          </p:cNvPr>
          <p:cNvSpPr txBox="1">
            <a:spLocks noChangeArrowheads="1"/>
          </p:cNvSpPr>
          <p:nvPr/>
        </p:nvSpPr>
        <p:spPr bwMode="auto">
          <a:xfrm>
            <a:off x="1619250" y="3333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ottotitolo 2">
            <a:extLst>
              <a:ext uri="{FF2B5EF4-FFF2-40B4-BE49-F238E27FC236}">
                <a16:creationId xmlns:a16="http://schemas.microsoft.com/office/drawing/2014/main" id="{CF795532-C25C-41AE-8299-701C738C26DF}"/>
              </a:ext>
            </a:extLst>
          </p:cNvPr>
          <p:cNvSpPr>
            <a:spLocks noGrp="1"/>
          </p:cNvSpPr>
          <p:nvPr>
            <p:ph type="subTitle" idx="1"/>
          </p:nvPr>
        </p:nvSpPr>
        <p:spPr>
          <a:xfrm>
            <a:off x="539750" y="1628775"/>
            <a:ext cx="7848600" cy="6165850"/>
          </a:xfrm>
        </p:spPr>
        <p:txBody>
          <a:bodyPr/>
          <a:lstStyle/>
          <a:p>
            <a:pPr algn="just" fontAlgn="t">
              <a:spcBef>
                <a:spcPts val="25"/>
              </a:spcBef>
            </a:pPr>
            <a:endParaRPr lang="it-IT" altLang="it-IT" sz="2000" b="1" i="1">
              <a:solidFill>
                <a:schemeClr val="bg1"/>
              </a:solidFill>
            </a:endParaRPr>
          </a:p>
          <a:p>
            <a:pPr algn="just" fontAlgn="t">
              <a:spcBef>
                <a:spcPts val="25"/>
              </a:spcBef>
            </a:pPr>
            <a:r>
              <a:rPr lang="it-IT" altLang="it-IT" sz="2000" b="1" i="1">
                <a:solidFill>
                  <a:srgbClr val="0070C0"/>
                </a:solidFill>
              </a:rPr>
              <a:t>Sospensione dello stato di disoccupazione </a:t>
            </a:r>
            <a:r>
              <a:rPr lang="it-IT" altLang="it-IT" sz="2000" b="1" i="1">
                <a:solidFill>
                  <a:schemeClr val="bg1"/>
                </a:solidFill>
              </a:rPr>
              <a:t> </a:t>
            </a:r>
          </a:p>
          <a:p>
            <a:pPr algn="just" fontAlgn="t"/>
            <a:endParaRPr lang="it-IT" altLang="it-IT" sz="2000">
              <a:solidFill>
                <a:schemeClr val="bg1"/>
              </a:solidFill>
            </a:endParaRPr>
          </a:p>
          <a:p>
            <a:pPr algn="just" fontAlgn="t"/>
            <a:r>
              <a:rPr lang="it-IT" altLang="it-IT" sz="2000">
                <a:solidFill>
                  <a:schemeClr val="bg1"/>
                </a:solidFill>
              </a:rPr>
              <a:t>Il termine della sospensione (così come la sospensione stessa) è accertato d’ufficio e il lavoratore interessato non ha alcun onere di comunicazione nei confronti del servizio competente.</a:t>
            </a:r>
          </a:p>
          <a:p>
            <a:pPr algn="just" fontAlgn="t"/>
            <a:endParaRPr lang="it-IT" altLang="it-IT" sz="2000">
              <a:solidFill>
                <a:schemeClr val="bg1"/>
              </a:solidFill>
            </a:endParaRPr>
          </a:p>
          <a:p>
            <a:pPr algn="just" fontAlgn="t"/>
            <a:r>
              <a:rPr lang="it-IT" altLang="it-IT" sz="2000" b="1" i="1">
                <a:solidFill>
                  <a:schemeClr val="bg1"/>
                </a:solidFill>
              </a:rPr>
              <a:t>Decorsi i 180 giorni continuativi dall’inizio dell’attività lavorativa, se il contratto è ancora in vigore, l’interessato decade dallo stato di disoccupazione se la retribuzione prospettica annua è superiore ai 8.145 €.</a:t>
            </a:r>
          </a:p>
          <a:p>
            <a:pPr algn="just" fontAlgn="t"/>
            <a:endParaRPr lang="it-IT" altLang="it-IT" sz="2000">
              <a:solidFill>
                <a:schemeClr val="bg1"/>
              </a:solidFill>
            </a:endParaRPr>
          </a:p>
        </p:txBody>
      </p:sp>
      <p:sp>
        <p:nvSpPr>
          <p:cNvPr id="35842" name="Segnaposto numero diapositiva 5">
            <a:extLst>
              <a:ext uri="{FF2B5EF4-FFF2-40B4-BE49-F238E27FC236}">
                <a16:creationId xmlns:a16="http://schemas.microsoft.com/office/drawing/2014/main" id="{A029BA8F-0F23-48F4-9931-5DFEFCA167B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FE17BCF-6722-4E6D-BB5A-88C8EF32ABD2}" type="slidenum">
              <a:rPr lang="it-IT" altLang="it-IT" sz="1200">
                <a:solidFill>
                  <a:srgbClr val="FFFFFF"/>
                </a:solidFill>
              </a:rPr>
              <a:pPr>
                <a:spcBef>
                  <a:spcPct val="0"/>
                </a:spcBef>
                <a:buFontTx/>
                <a:buNone/>
              </a:pPr>
              <a:t>478</a:t>
            </a:fld>
            <a:endParaRPr lang="it-IT" altLang="it-IT" sz="1200">
              <a:solidFill>
                <a:srgbClr val="FFFFFF"/>
              </a:solidFill>
            </a:endParaRPr>
          </a:p>
        </p:txBody>
      </p:sp>
      <p:pic>
        <p:nvPicPr>
          <p:cNvPr id="35843" name="Immagine 8">
            <a:extLst>
              <a:ext uri="{FF2B5EF4-FFF2-40B4-BE49-F238E27FC236}">
                <a16:creationId xmlns:a16="http://schemas.microsoft.com/office/drawing/2014/main" id="{5E3BC7D2-8141-4402-B507-A1BDE507965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488" y="2698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4" name="Immagine 1">
            <a:extLst>
              <a:ext uri="{FF2B5EF4-FFF2-40B4-BE49-F238E27FC236}">
                <a16:creationId xmlns:a16="http://schemas.microsoft.com/office/drawing/2014/main" id="{435A5E15-239A-4633-A5D8-A500992F015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5" name="CasellaDiTesto 5">
            <a:extLst>
              <a:ext uri="{FF2B5EF4-FFF2-40B4-BE49-F238E27FC236}">
                <a16:creationId xmlns:a16="http://schemas.microsoft.com/office/drawing/2014/main" id="{8A3C2B3C-8DFB-469F-8865-42A1794FCE89}"/>
              </a:ext>
            </a:extLst>
          </p:cNvPr>
          <p:cNvSpPr txBox="1">
            <a:spLocks noChangeArrowheads="1"/>
          </p:cNvSpPr>
          <p:nvPr/>
        </p:nvSpPr>
        <p:spPr bwMode="auto">
          <a:xfrm>
            <a:off x="1619250" y="3333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 </a:t>
            </a:r>
            <a:r>
              <a:rPr lang="it-IT" altLang="it-IT" sz="1800" b="1" dirty="0">
                <a:solidFill>
                  <a:srgbClr val="0070C0"/>
                </a:solidFill>
                <a:latin typeface="Tahoma" panose="020B0604030504040204" pitchFamily="34" charset="0"/>
                <a:cs typeface="Tahoma" panose="020B0604030504040204" pitchFamily="34" charset="0"/>
              </a:rPr>
              <a:t>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ottotitolo 2">
            <a:extLst>
              <a:ext uri="{FF2B5EF4-FFF2-40B4-BE49-F238E27FC236}">
                <a16:creationId xmlns:a16="http://schemas.microsoft.com/office/drawing/2014/main" id="{7EFB0EDB-7A48-45B8-9739-E39F8BE163D5}"/>
              </a:ext>
            </a:extLst>
          </p:cNvPr>
          <p:cNvSpPr>
            <a:spLocks noGrp="1"/>
          </p:cNvSpPr>
          <p:nvPr>
            <p:ph type="subTitle" idx="1"/>
          </p:nvPr>
        </p:nvSpPr>
        <p:spPr>
          <a:xfrm>
            <a:off x="471488" y="1693863"/>
            <a:ext cx="7848600" cy="6165850"/>
          </a:xfrm>
        </p:spPr>
        <p:txBody>
          <a:bodyPr/>
          <a:lstStyle/>
          <a:p>
            <a:pPr algn="just" fontAlgn="t">
              <a:spcBef>
                <a:spcPts val="25"/>
              </a:spcBef>
            </a:pPr>
            <a:endParaRPr lang="it-IT" altLang="it-IT" sz="2000" b="1" i="1">
              <a:solidFill>
                <a:schemeClr val="bg1"/>
              </a:solidFill>
            </a:endParaRPr>
          </a:p>
          <a:p>
            <a:pPr algn="just" fontAlgn="t">
              <a:spcBef>
                <a:spcPts val="25"/>
              </a:spcBef>
            </a:pPr>
            <a:r>
              <a:rPr lang="it-IT" altLang="it-IT" sz="2000" b="1" i="1">
                <a:solidFill>
                  <a:schemeClr val="bg1"/>
                </a:solidFill>
              </a:rPr>
              <a:t>Esempi</a:t>
            </a:r>
          </a:p>
          <a:p>
            <a:pPr algn="just" fontAlgn="t">
              <a:spcBef>
                <a:spcPts val="25"/>
              </a:spcBef>
            </a:pPr>
            <a:endParaRPr lang="it-IT" altLang="it-IT" sz="2000">
              <a:solidFill>
                <a:schemeClr val="bg1"/>
              </a:solidFill>
            </a:endParaRPr>
          </a:p>
          <a:p>
            <a:pPr algn="just" fontAlgn="t"/>
            <a:r>
              <a:rPr lang="it-IT" altLang="it-IT" sz="2000">
                <a:solidFill>
                  <a:schemeClr val="bg1"/>
                </a:solidFill>
              </a:rPr>
              <a:t>1. Tizio viene assunto il 1.1.2019 con una retribuzione mensile pari a 600 € e il contratto ha una durata di 12 mesi. La retribuzione annua di Tizio è pari a € 7.200, pertanto Tizio conserva lo stato di disoccupazione.</a:t>
            </a:r>
          </a:p>
          <a:p>
            <a:pPr algn="just" fontAlgn="t"/>
            <a:r>
              <a:rPr lang="it-IT" altLang="it-IT" sz="2000">
                <a:solidFill>
                  <a:schemeClr val="bg1"/>
                </a:solidFill>
              </a:rPr>
              <a:t>2. Tizio viene assunto il 1.1.2019 con una retribuzione mensile pari a € 900 e il contratto ha una durata 10 mesi. La retribuzione annua di Tizio è pari a € 10.800, e quindi non si applica la conservazione. Pertanto a Tizio viene sospeso lo stato di disoccupazione fino a 6 mesi (ossia, al massimo fino al 30.6.2019); se il contratto perdura oltre il 30.6.2019 Tizio perde lo stato di disoccupazione.</a:t>
            </a:r>
          </a:p>
          <a:p>
            <a:pPr algn="just" fontAlgn="t"/>
            <a:r>
              <a:rPr lang="it-IT" altLang="it-IT" sz="2000">
                <a:solidFill>
                  <a:schemeClr val="bg1"/>
                </a:solidFill>
              </a:rPr>
              <a:t> </a:t>
            </a:r>
          </a:p>
        </p:txBody>
      </p:sp>
      <p:sp>
        <p:nvSpPr>
          <p:cNvPr id="36866" name="Segnaposto numero diapositiva 5">
            <a:extLst>
              <a:ext uri="{FF2B5EF4-FFF2-40B4-BE49-F238E27FC236}">
                <a16:creationId xmlns:a16="http://schemas.microsoft.com/office/drawing/2014/main" id="{B890C20A-4A7B-4B19-9C33-968971000C4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CED2BDA-14AF-4710-9D30-979CFC9F95F4}" type="slidenum">
              <a:rPr lang="it-IT" altLang="it-IT" sz="1200">
                <a:solidFill>
                  <a:srgbClr val="FFFFFF"/>
                </a:solidFill>
              </a:rPr>
              <a:pPr>
                <a:spcBef>
                  <a:spcPct val="0"/>
                </a:spcBef>
                <a:buFontTx/>
                <a:buNone/>
              </a:pPr>
              <a:t>479</a:t>
            </a:fld>
            <a:endParaRPr lang="it-IT" altLang="it-IT" sz="1200">
              <a:solidFill>
                <a:srgbClr val="FFFFFF"/>
              </a:solidFill>
            </a:endParaRPr>
          </a:p>
        </p:txBody>
      </p:sp>
      <p:pic>
        <p:nvPicPr>
          <p:cNvPr id="36867" name="Immagine 8">
            <a:extLst>
              <a:ext uri="{FF2B5EF4-FFF2-40B4-BE49-F238E27FC236}">
                <a16:creationId xmlns:a16="http://schemas.microsoft.com/office/drawing/2014/main" id="{CC6EB3B5-A62E-4F60-BC59-572DEEC6013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488" y="2698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Immagine 1">
            <a:extLst>
              <a:ext uri="{FF2B5EF4-FFF2-40B4-BE49-F238E27FC236}">
                <a16:creationId xmlns:a16="http://schemas.microsoft.com/office/drawing/2014/main" id="{072A827A-8C53-4478-B2D4-508AD15B54A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9" name="CasellaDiTesto 5">
            <a:extLst>
              <a:ext uri="{FF2B5EF4-FFF2-40B4-BE49-F238E27FC236}">
                <a16:creationId xmlns:a16="http://schemas.microsoft.com/office/drawing/2014/main" id="{FAF8E0E5-6BB7-4528-82F9-93517BE02BAE}"/>
              </a:ext>
            </a:extLst>
          </p:cNvPr>
          <p:cNvSpPr txBox="1">
            <a:spLocks noChangeArrowheads="1"/>
          </p:cNvSpPr>
          <p:nvPr/>
        </p:nvSpPr>
        <p:spPr bwMode="auto">
          <a:xfrm>
            <a:off x="1619250" y="3333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ottotitolo 2">
            <a:extLst>
              <a:ext uri="{FF2B5EF4-FFF2-40B4-BE49-F238E27FC236}">
                <a16:creationId xmlns:a16="http://schemas.microsoft.com/office/drawing/2014/main" id="{27B5A351-876C-477D-9390-6B1009E07AB4}"/>
              </a:ext>
            </a:extLst>
          </p:cNvPr>
          <p:cNvSpPr>
            <a:spLocks noGrp="1"/>
          </p:cNvSpPr>
          <p:nvPr>
            <p:ph type="subTitle" idx="1"/>
          </p:nvPr>
        </p:nvSpPr>
        <p:spPr>
          <a:xfrm>
            <a:off x="611188" y="1557338"/>
            <a:ext cx="7848600" cy="6165850"/>
          </a:xfrm>
        </p:spPr>
        <p:txBody>
          <a:bodyPr/>
          <a:lstStyle/>
          <a:p>
            <a:pPr algn="just" fontAlgn="t">
              <a:spcBef>
                <a:spcPts val="25"/>
              </a:spcBef>
            </a:pPr>
            <a:endParaRPr lang="it-IT" altLang="it-IT" sz="2000" b="1" i="1">
              <a:solidFill>
                <a:schemeClr val="bg1"/>
              </a:solidFill>
            </a:endParaRPr>
          </a:p>
          <a:p>
            <a:pPr algn="just" fontAlgn="t">
              <a:spcBef>
                <a:spcPts val="25"/>
              </a:spcBef>
            </a:pPr>
            <a:r>
              <a:rPr lang="it-IT" altLang="it-IT" sz="2000" b="1" i="1">
                <a:solidFill>
                  <a:srgbClr val="0070C0"/>
                </a:solidFill>
              </a:rPr>
              <a:t>Esempi</a:t>
            </a:r>
          </a:p>
          <a:p>
            <a:pPr algn="just" fontAlgn="t">
              <a:spcBef>
                <a:spcPts val="25"/>
              </a:spcBef>
            </a:pPr>
            <a:endParaRPr lang="it-IT" altLang="it-IT" sz="2000">
              <a:solidFill>
                <a:schemeClr val="bg1"/>
              </a:solidFill>
            </a:endParaRPr>
          </a:p>
          <a:p>
            <a:pPr algn="just" fontAlgn="t"/>
            <a:r>
              <a:rPr lang="it-IT" altLang="it-IT" sz="2000">
                <a:solidFill>
                  <a:schemeClr val="bg1"/>
                </a:solidFill>
              </a:rPr>
              <a:t>3. Tizio viene assunto il 1.9.2019 con una retribuzione mensile pari a € 800 e il contratto ha una durata 12 mesi. La retribuzione annua di Tizio è pari a 9.600 €, pertanto a Tizio viene sospeso lo stato di disoccupazione fino al 28.02.2020 e poi se il contratto continua fino alla scadenza naturale del contratto Tizio al 1.3.2020 perde lo stato di disoccupazione;</a:t>
            </a:r>
          </a:p>
          <a:p>
            <a:pPr algn="just" fontAlgn="t"/>
            <a:r>
              <a:rPr lang="it-IT" altLang="it-IT" sz="2000">
                <a:solidFill>
                  <a:schemeClr val="bg1"/>
                </a:solidFill>
              </a:rPr>
              <a:t> </a:t>
            </a:r>
          </a:p>
        </p:txBody>
      </p:sp>
      <p:sp>
        <p:nvSpPr>
          <p:cNvPr id="37890" name="Segnaposto numero diapositiva 5">
            <a:extLst>
              <a:ext uri="{FF2B5EF4-FFF2-40B4-BE49-F238E27FC236}">
                <a16:creationId xmlns:a16="http://schemas.microsoft.com/office/drawing/2014/main" id="{AC710146-28F0-48EA-9D90-5045EF43E81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1DF4AF42-25E4-4E55-B8B0-78B357BDD8C9}" type="slidenum">
              <a:rPr lang="it-IT" altLang="it-IT" sz="1200">
                <a:solidFill>
                  <a:srgbClr val="FFFFFF"/>
                </a:solidFill>
              </a:rPr>
              <a:pPr>
                <a:spcBef>
                  <a:spcPct val="0"/>
                </a:spcBef>
                <a:buFontTx/>
                <a:buNone/>
              </a:pPr>
              <a:t>480</a:t>
            </a:fld>
            <a:endParaRPr lang="it-IT" altLang="it-IT" sz="1200">
              <a:solidFill>
                <a:srgbClr val="FFFFFF"/>
              </a:solidFill>
            </a:endParaRPr>
          </a:p>
        </p:txBody>
      </p:sp>
      <p:pic>
        <p:nvPicPr>
          <p:cNvPr id="37891" name="Immagine 8">
            <a:extLst>
              <a:ext uri="{FF2B5EF4-FFF2-40B4-BE49-F238E27FC236}">
                <a16:creationId xmlns:a16="http://schemas.microsoft.com/office/drawing/2014/main" id="{80DE7A7E-0B96-4339-B547-04909291776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488" y="2698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2" name="Immagine 1">
            <a:extLst>
              <a:ext uri="{FF2B5EF4-FFF2-40B4-BE49-F238E27FC236}">
                <a16:creationId xmlns:a16="http://schemas.microsoft.com/office/drawing/2014/main" id="{6C5BF4A5-E846-4AF3-B876-0A9D38FA52A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3" name="CasellaDiTesto 5">
            <a:extLst>
              <a:ext uri="{FF2B5EF4-FFF2-40B4-BE49-F238E27FC236}">
                <a16:creationId xmlns:a16="http://schemas.microsoft.com/office/drawing/2014/main" id="{E9CD4116-EA64-45C4-AB29-6105E6DC64E2}"/>
              </a:ext>
            </a:extLst>
          </p:cNvPr>
          <p:cNvSpPr txBox="1">
            <a:spLocks noChangeArrowheads="1"/>
          </p:cNvSpPr>
          <p:nvPr/>
        </p:nvSpPr>
        <p:spPr bwMode="auto">
          <a:xfrm>
            <a:off x="1619250" y="3333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ottotitolo 2">
            <a:extLst>
              <a:ext uri="{FF2B5EF4-FFF2-40B4-BE49-F238E27FC236}">
                <a16:creationId xmlns:a16="http://schemas.microsoft.com/office/drawing/2014/main" id="{7F7E02D5-C198-4BD8-BB05-41CD23249BB3}"/>
              </a:ext>
            </a:extLst>
          </p:cNvPr>
          <p:cNvSpPr>
            <a:spLocks noGrp="1"/>
          </p:cNvSpPr>
          <p:nvPr>
            <p:ph type="subTitle" idx="1"/>
          </p:nvPr>
        </p:nvSpPr>
        <p:spPr>
          <a:xfrm>
            <a:off x="466725" y="1695450"/>
            <a:ext cx="7848600" cy="6165850"/>
          </a:xfrm>
        </p:spPr>
        <p:txBody>
          <a:bodyPr/>
          <a:lstStyle/>
          <a:p>
            <a:pPr algn="just" fontAlgn="t">
              <a:spcBef>
                <a:spcPts val="25"/>
              </a:spcBef>
            </a:pPr>
            <a:endParaRPr lang="it-IT" altLang="it-IT" sz="2000" b="1" i="1">
              <a:solidFill>
                <a:schemeClr val="bg1"/>
              </a:solidFill>
            </a:endParaRPr>
          </a:p>
          <a:p>
            <a:pPr algn="just" fontAlgn="t">
              <a:spcBef>
                <a:spcPts val="25"/>
              </a:spcBef>
            </a:pPr>
            <a:r>
              <a:rPr lang="it-IT" altLang="it-IT" sz="2000" b="1" i="1">
                <a:solidFill>
                  <a:srgbClr val="0070C0"/>
                </a:solidFill>
              </a:rPr>
              <a:t>Esempi</a:t>
            </a:r>
          </a:p>
          <a:p>
            <a:pPr algn="just" fontAlgn="t"/>
            <a:endParaRPr lang="it-IT" altLang="it-IT" sz="2000">
              <a:solidFill>
                <a:schemeClr val="bg1"/>
              </a:solidFill>
            </a:endParaRPr>
          </a:p>
          <a:p>
            <a:pPr algn="just" fontAlgn="t"/>
            <a:r>
              <a:rPr lang="it-IT" altLang="it-IT" sz="2000">
                <a:solidFill>
                  <a:schemeClr val="bg1"/>
                </a:solidFill>
              </a:rPr>
              <a:t>4. Tizio viene assunto il 1.1.2019 con una retribuzione mensile pari a € 1.500 e il contratto ha una durata di 4 mesi. La retribuzione annua di Tizio è pari a € 18.000, e quindi non si applica la conservazione. Pertanto a Tizio viene sospeso lo stato di disoccupazione fino al termine del contratto e poi ritorna essere disoccupato. Qualora a Tizio venga prorogato il contratto per ulteriori 3 mesi fino al 31.7.2019, la sospensione si protrae al massimo fino al 30.6.2019 e dal 1.7.2019 decade dallo stato di disoccupazione.</a:t>
            </a:r>
          </a:p>
          <a:p>
            <a:pPr algn="just" fontAlgn="t"/>
            <a:endParaRPr lang="it-IT" altLang="it-IT" sz="2000">
              <a:solidFill>
                <a:schemeClr val="bg1"/>
              </a:solidFill>
            </a:endParaRPr>
          </a:p>
        </p:txBody>
      </p:sp>
      <p:sp>
        <p:nvSpPr>
          <p:cNvPr id="38914" name="Segnaposto numero diapositiva 5">
            <a:extLst>
              <a:ext uri="{FF2B5EF4-FFF2-40B4-BE49-F238E27FC236}">
                <a16:creationId xmlns:a16="http://schemas.microsoft.com/office/drawing/2014/main" id="{C2E7EA1D-EF10-4655-B3CE-0CF8D1D0062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49265BB-38E3-4DEE-AC47-88AB267A5185}" type="slidenum">
              <a:rPr lang="it-IT" altLang="it-IT" sz="1200">
                <a:solidFill>
                  <a:srgbClr val="FFFFFF"/>
                </a:solidFill>
              </a:rPr>
              <a:pPr>
                <a:spcBef>
                  <a:spcPct val="0"/>
                </a:spcBef>
                <a:buFontTx/>
                <a:buNone/>
              </a:pPr>
              <a:t>481</a:t>
            </a:fld>
            <a:endParaRPr lang="it-IT" altLang="it-IT" sz="1200">
              <a:solidFill>
                <a:srgbClr val="FFFFFF"/>
              </a:solidFill>
            </a:endParaRPr>
          </a:p>
        </p:txBody>
      </p:sp>
      <p:pic>
        <p:nvPicPr>
          <p:cNvPr id="38915" name="Immagine 8">
            <a:extLst>
              <a:ext uri="{FF2B5EF4-FFF2-40B4-BE49-F238E27FC236}">
                <a16:creationId xmlns:a16="http://schemas.microsoft.com/office/drawing/2014/main" id="{6F4521C3-3EFA-4B57-BEF9-45C7EC2AB8C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488" y="2698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Immagine 1">
            <a:extLst>
              <a:ext uri="{FF2B5EF4-FFF2-40B4-BE49-F238E27FC236}">
                <a16:creationId xmlns:a16="http://schemas.microsoft.com/office/drawing/2014/main" id="{BAF8A5FD-B33D-449D-B70A-C89DA486AE7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CasellaDiTesto 5">
            <a:extLst>
              <a:ext uri="{FF2B5EF4-FFF2-40B4-BE49-F238E27FC236}">
                <a16:creationId xmlns:a16="http://schemas.microsoft.com/office/drawing/2014/main" id="{443B0C5C-8A29-48DB-95A7-15290DDA16D5}"/>
              </a:ext>
            </a:extLst>
          </p:cNvPr>
          <p:cNvSpPr txBox="1">
            <a:spLocks noChangeArrowheads="1"/>
          </p:cNvSpPr>
          <p:nvPr/>
        </p:nvSpPr>
        <p:spPr bwMode="auto">
          <a:xfrm>
            <a:off x="1619250" y="3333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ottotitolo 2">
            <a:extLst>
              <a:ext uri="{FF2B5EF4-FFF2-40B4-BE49-F238E27FC236}">
                <a16:creationId xmlns:a16="http://schemas.microsoft.com/office/drawing/2014/main" id="{7BEEF28A-BC71-4561-8AD3-9EE03DA73295}"/>
              </a:ext>
            </a:extLst>
          </p:cNvPr>
          <p:cNvSpPr>
            <a:spLocks noGrp="1"/>
          </p:cNvSpPr>
          <p:nvPr>
            <p:ph type="subTitle" idx="1"/>
          </p:nvPr>
        </p:nvSpPr>
        <p:spPr>
          <a:xfrm>
            <a:off x="490538" y="1693863"/>
            <a:ext cx="7848600" cy="6165850"/>
          </a:xfrm>
        </p:spPr>
        <p:txBody>
          <a:bodyPr/>
          <a:lstStyle/>
          <a:p>
            <a:pPr algn="just" fontAlgn="t">
              <a:spcBef>
                <a:spcPts val="25"/>
              </a:spcBef>
            </a:pPr>
            <a:endParaRPr lang="it-IT" altLang="it-IT" sz="2000" b="1" i="1">
              <a:solidFill>
                <a:schemeClr val="bg1"/>
              </a:solidFill>
            </a:endParaRPr>
          </a:p>
          <a:p>
            <a:pPr algn="just" fontAlgn="t">
              <a:spcBef>
                <a:spcPts val="25"/>
              </a:spcBef>
            </a:pPr>
            <a:r>
              <a:rPr lang="it-IT" altLang="it-IT" sz="2000" b="1" i="1">
                <a:solidFill>
                  <a:schemeClr val="bg1"/>
                </a:solidFill>
              </a:rPr>
              <a:t>Attività di lavoro intermittente</a:t>
            </a:r>
          </a:p>
          <a:p>
            <a:pPr algn="just" fontAlgn="t"/>
            <a:endParaRPr lang="it-IT" altLang="it-IT" sz="2000">
              <a:solidFill>
                <a:schemeClr val="bg1"/>
              </a:solidFill>
            </a:endParaRPr>
          </a:p>
          <a:p>
            <a:pPr algn="just" fontAlgn="t"/>
            <a:r>
              <a:rPr lang="it-IT" altLang="it-IT" sz="2000">
                <a:solidFill>
                  <a:schemeClr val="bg1"/>
                </a:solidFill>
              </a:rPr>
              <a:t>Il lavoratore con contratto di lavoro intermittente </a:t>
            </a:r>
            <a:r>
              <a:rPr lang="it-IT" altLang="it-IT" sz="2000" b="1">
                <a:solidFill>
                  <a:schemeClr val="bg1"/>
                </a:solidFill>
              </a:rPr>
              <a:t>conserva lo stato di disoccupazione per tutto il periodo del contratto solo nel caso in cui </a:t>
            </a:r>
            <a:r>
              <a:rPr lang="it-IT" altLang="it-IT" sz="2000">
                <a:solidFill>
                  <a:schemeClr val="bg1"/>
                </a:solidFill>
              </a:rPr>
              <a:t>la retribuzione annua prevista (calcolata secondo quanto già illustrato al punto 2.1.1) sia inferiore al limite esente da imposizione fiscale (€ 8.145 annui).</a:t>
            </a:r>
          </a:p>
          <a:p>
            <a:pPr algn="just" fontAlgn="t"/>
            <a:r>
              <a:rPr lang="it-IT" altLang="it-IT" sz="2000" b="1">
                <a:solidFill>
                  <a:schemeClr val="bg1"/>
                </a:solidFill>
              </a:rPr>
              <a:t>In caso contrario</a:t>
            </a:r>
            <a:r>
              <a:rPr lang="it-IT" altLang="it-IT" sz="2000">
                <a:solidFill>
                  <a:schemeClr val="bg1"/>
                </a:solidFill>
              </a:rPr>
              <a:t>, ai fini della sospensione dello stato di disoccupazione, </a:t>
            </a:r>
            <a:r>
              <a:rPr lang="it-IT" altLang="it-IT" sz="2000" b="1">
                <a:solidFill>
                  <a:schemeClr val="bg1"/>
                </a:solidFill>
              </a:rPr>
              <a:t>occorre invece distinguere </a:t>
            </a:r>
            <a:r>
              <a:rPr lang="it-IT" altLang="it-IT" sz="2000">
                <a:solidFill>
                  <a:schemeClr val="bg1"/>
                </a:solidFill>
              </a:rPr>
              <a:t>a seconda che il contratto preveda o meno l’obbligo di risposta da parte del lavoratore, e di conseguenza la corresponsione o meno di una indennità di disponibilità per i periodi di non lavoro di cui all’articolo 16 del d.lgs. n. 81/2015.</a:t>
            </a:r>
          </a:p>
          <a:p>
            <a:pPr algn="just" fontAlgn="t"/>
            <a:r>
              <a:rPr lang="it-IT" altLang="it-IT" sz="2000">
                <a:solidFill>
                  <a:schemeClr val="bg1"/>
                </a:solidFill>
              </a:rPr>
              <a:t> </a:t>
            </a:r>
          </a:p>
        </p:txBody>
      </p:sp>
      <p:sp>
        <p:nvSpPr>
          <p:cNvPr id="39938" name="Segnaposto numero diapositiva 5">
            <a:extLst>
              <a:ext uri="{FF2B5EF4-FFF2-40B4-BE49-F238E27FC236}">
                <a16:creationId xmlns:a16="http://schemas.microsoft.com/office/drawing/2014/main" id="{6304F0AF-E930-4883-BC5E-DEBA16DCEB8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13B6367F-D854-40C9-B4B7-C605A989EAC4}" type="slidenum">
              <a:rPr lang="it-IT" altLang="it-IT" sz="1200">
                <a:solidFill>
                  <a:srgbClr val="FFFFFF"/>
                </a:solidFill>
              </a:rPr>
              <a:pPr>
                <a:spcBef>
                  <a:spcPct val="0"/>
                </a:spcBef>
                <a:buFontTx/>
                <a:buNone/>
              </a:pPr>
              <a:t>482</a:t>
            </a:fld>
            <a:endParaRPr lang="it-IT" altLang="it-IT" sz="1200">
              <a:solidFill>
                <a:srgbClr val="FFFFFF"/>
              </a:solidFill>
            </a:endParaRPr>
          </a:p>
        </p:txBody>
      </p:sp>
      <p:pic>
        <p:nvPicPr>
          <p:cNvPr id="39939" name="Immagine 8">
            <a:extLst>
              <a:ext uri="{FF2B5EF4-FFF2-40B4-BE49-F238E27FC236}">
                <a16:creationId xmlns:a16="http://schemas.microsoft.com/office/drawing/2014/main" id="{BEB21814-1D70-49EB-9B0B-5C1A6018A64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488" y="2698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0" name="Immagine 1">
            <a:extLst>
              <a:ext uri="{FF2B5EF4-FFF2-40B4-BE49-F238E27FC236}">
                <a16:creationId xmlns:a16="http://schemas.microsoft.com/office/drawing/2014/main" id="{CED38ED4-B0CD-4687-A305-A4527B60B91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1" name="CasellaDiTesto 5">
            <a:extLst>
              <a:ext uri="{FF2B5EF4-FFF2-40B4-BE49-F238E27FC236}">
                <a16:creationId xmlns:a16="http://schemas.microsoft.com/office/drawing/2014/main" id="{C6B061B2-72C4-4943-A2D7-CD4CBD33405B}"/>
              </a:ext>
            </a:extLst>
          </p:cNvPr>
          <p:cNvSpPr txBox="1">
            <a:spLocks noChangeArrowheads="1"/>
          </p:cNvSpPr>
          <p:nvPr/>
        </p:nvSpPr>
        <p:spPr bwMode="auto">
          <a:xfrm>
            <a:off x="1619250" y="3333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ottotitolo 2">
            <a:extLst>
              <a:ext uri="{FF2B5EF4-FFF2-40B4-BE49-F238E27FC236}">
                <a16:creationId xmlns:a16="http://schemas.microsoft.com/office/drawing/2014/main" id="{C8B9D8E9-6597-46EC-A7EE-8D27D383906C}"/>
              </a:ext>
            </a:extLst>
          </p:cNvPr>
          <p:cNvSpPr>
            <a:spLocks noGrp="1"/>
          </p:cNvSpPr>
          <p:nvPr>
            <p:ph type="subTitle" idx="1"/>
          </p:nvPr>
        </p:nvSpPr>
        <p:spPr>
          <a:xfrm>
            <a:off x="500063" y="1749425"/>
            <a:ext cx="7848600" cy="6165850"/>
          </a:xfrm>
        </p:spPr>
        <p:txBody>
          <a:bodyPr/>
          <a:lstStyle/>
          <a:p>
            <a:pPr algn="just" fontAlgn="t">
              <a:spcBef>
                <a:spcPts val="25"/>
              </a:spcBef>
            </a:pPr>
            <a:endParaRPr lang="it-IT" altLang="it-IT" sz="2000" b="1" i="1">
              <a:solidFill>
                <a:schemeClr val="bg1"/>
              </a:solidFill>
            </a:endParaRPr>
          </a:p>
          <a:p>
            <a:pPr algn="just" fontAlgn="t">
              <a:spcBef>
                <a:spcPts val="25"/>
              </a:spcBef>
            </a:pPr>
            <a:r>
              <a:rPr lang="it-IT" altLang="it-IT" sz="2000" b="1" i="1">
                <a:solidFill>
                  <a:srgbClr val="0070C0"/>
                </a:solidFill>
              </a:rPr>
              <a:t>Attività di lavoro intermittente</a:t>
            </a:r>
          </a:p>
          <a:p>
            <a:pPr algn="just" fontAlgn="t">
              <a:spcBef>
                <a:spcPts val="25"/>
              </a:spcBef>
            </a:pPr>
            <a:endParaRPr lang="it-IT" altLang="it-IT" sz="2000">
              <a:solidFill>
                <a:schemeClr val="bg1"/>
              </a:solidFill>
            </a:endParaRPr>
          </a:p>
          <a:p>
            <a:pPr algn="just" fontAlgn="t"/>
            <a:r>
              <a:rPr lang="it-IT" altLang="it-IT" sz="2000" b="1">
                <a:solidFill>
                  <a:schemeClr val="bg1"/>
                </a:solidFill>
              </a:rPr>
              <a:t>Nel caso in cui non sia previsto un obbligo di risposta</a:t>
            </a:r>
            <a:r>
              <a:rPr lang="it-IT" altLang="it-IT" sz="2000">
                <a:solidFill>
                  <a:schemeClr val="bg1"/>
                </a:solidFill>
              </a:rPr>
              <a:t> (e quindi una indennità di disponibilità), lo stato di disoccupazione sarà sospeso nei periodi di effettivo svolgimento dell’attività lavorativa, mentre il lavoratore resterà disoccupato nei periodi di non lavoro. Ai fini della sospensione e dell’eventuale decadenza dallo stato di disoccupazione, saranno pertanto computati unicamente i periodi di lavoro effettivo, come comunicati ai sensi dell’articolo 15, comma 3, del d.lgs. n. 81/2015. Qualora il lavoratore intermittente svolga più di 180 giorni continuativi di lavoro effettivo presso il medesimo datore di lavoro decade dallo stato di disoccupazione se la retribuzione annua prospettica è superiore a € 8.145.</a:t>
            </a:r>
          </a:p>
          <a:p>
            <a:pPr algn="just" fontAlgn="t"/>
            <a:r>
              <a:rPr lang="it-IT" altLang="it-IT" sz="2000">
                <a:solidFill>
                  <a:schemeClr val="bg1"/>
                </a:solidFill>
              </a:rPr>
              <a:t> </a:t>
            </a:r>
          </a:p>
        </p:txBody>
      </p:sp>
      <p:sp>
        <p:nvSpPr>
          <p:cNvPr id="40962" name="Segnaposto numero diapositiva 5">
            <a:extLst>
              <a:ext uri="{FF2B5EF4-FFF2-40B4-BE49-F238E27FC236}">
                <a16:creationId xmlns:a16="http://schemas.microsoft.com/office/drawing/2014/main" id="{4F56C0C3-D389-4714-AD4D-7304E9E8A6F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2F2A8C2-EB82-4AA5-8CAE-9D868FE1D91B}" type="slidenum">
              <a:rPr lang="it-IT" altLang="it-IT" sz="1200">
                <a:solidFill>
                  <a:srgbClr val="FFFFFF"/>
                </a:solidFill>
              </a:rPr>
              <a:pPr>
                <a:spcBef>
                  <a:spcPct val="0"/>
                </a:spcBef>
                <a:buFontTx/>
                <a:buNone/>
              </a:pPr>
              <a:t>483</a:t>
            </a:fld>
            <a:endParaRPr lang="it-IT" altLang="it-IT" sz="1200">
              <a:solidFill>
                <a:srgbClr val="FFFFFF"/>
              </a:solidFill>
            </a:endParaRPr>
          </a:p>
        </p:txBody>
      </p:sp>
      <p:pic>
        <p:nvPicPr>
          <p:cNvPr id="40963" name="Immagine 8">
            <a:extLst>
              <a:ext uri="{FF2B5EF4-FFF2-40B4-BE49-F238E27FC236}">
                <a16:creationId xmlns:a16="http://schemas.microsoft.com/office/drawing/2014/main" id="{4FFB28F0-7974-4D83-8A78-5210566EC9D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488" y="2698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4" name="Immagine 1">
            <a:extLst>
              <a:ext uri="{FF2B5EF4-FFF2-40B4-BE49-F238E27FC236}">
                <a16:creationId xmlns:a16="http://schemas.microsoft.com/office/drawing/2014/main" id="{B01B8D86-9686-4CC4-9089-22FA0DA3604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5" name="CasellaDiTesto 5">
            <a:extLst>
              <a:ext uri="{FF2B5EF4-FFF2-40B4-BE49-F238E27FC236}">
                <a16:creationId xmlns:a16="http://schemas.microsoft.com/office/drawing/2014/main" id="{BBA6C691-F61B-4FA0-A2A5-CD22873FF4F1}"/>
              </a:ext>
            </a:extLst>
          </p:cNvPr>
          <p:cNvSpPr txBox="1">
            <a:spLocks noChangeArrowheads="1"/>
          </p:cNvSpPr>
          <p:nvPr/>
        </p:nvSpPr>
        <p:spPr bwMode="auto">
          <a:xfrm>
            <a:off x="1619250" y="3333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ottotitolo 2">
            <a:extLst>
              <a:ext uri="{FF2B5EF4-FFF2-40B4-BE49-F238E27FC236}">
                <a16:creationId xmlns:a16="http://schemas.microsoft.com/office/drawing/2014/main" id="{8E55A579-2098-4D27-B1F9-FB73A092BDFE}"/>
              </a:ext>
            </a:extLst>
          </p:cNvPr>
          <p:cNvSpPr>
            <a:spLocks noGrp="1"/>
          </p:cNvSpPr>
          <p:nvPr>
            <p:ph type="subTitle" idx="1"/>
          </p:nvPr>
        </p:nvSpPr>
        <p:spPr>
          <a:xfrm>
            <a:off x="487363" y="1693863"/>
            <a:ext cx="7848600" cy="6165850"/>
          </a:xfrm>
        </p:spPr>
        <p:txBody>
          <a:bodyPr/>
          <a:lstStyle/>
          <a:p>
            <a:pPr algn="just" fontAlgn="t">
              <a:lnSpc>
                <a:spcPct val="150000"/>
              </a:lnSpc>
              <a:spcBef>
                <a:spcPts val="25"/>
              </a:spcBef>
            </a:pPr>
            <a:endParaRPr lang="it-IT" altLang="it-IT" sz="2000" b="1" i="1">
              <a:solidFill>
                <a:schemeClr val="bg1"/>
              </a:solidFill>
            </a:endParaRPr>
          </a:p>
          <a:p>
            <a:pPr algn="just" fontAlgn="t">
              <a:lnSpc>
                <a:spcPct val="150000"/>
              </a:lnSpc>
              <a:spcBef>
                <a:spcPts val="25"/>
              </a:spcBef>
            </a:pPr>
            <a:r>
              <a:rPr lang="it-IT" altLang="it-IT" sz="2000" b="1" i="1">
                <a:solidFill>
                  <a:srgbClr val="0070C0"/>
                </a:solidFill>
              </a:rPr>
              <a:t>Attività di lavoro intermittente</a:t>
            </a:r>
          </a:p>
          <a:p>
            <a:pPr algn="just" fontAlgn="t">
              <a:lnSpc>
                <a:spcPct val="150000"/>
              </a:lnSpc>
            </a:pPr>
            <a:endParaRPr lang="it-IT" altLang="it-IT" sz="2000">
              <a:solidFill>
                <a:schemeClr val="bg1"/>
              </a:solidFill>
            </a:endParaRPr>
          </a:p>
          <a:p>
            <a:pPr algn="just" fontAlgn="t"/>
            <a:r>
              <a:rPr lang="it-IT" altLang="it-IT" sz="2000" b="1">
                <a:solidFill>
                  <a:schemeClr val="bg1"/>
                </a:solidFill>
              </a:rPr>
              <a:t>Nel caso in cui, invece, sia previsto un obbligo di risposta</a:t>
            </a:r>
            <a:r>
              <a:rPr lang="it-IT" altLang="it-IT" sz="2000">
                <a:solidFill>
                  <a:schemeClr val="bg1"/>
                </a:solidFill>
              </a:rPr>
              <a:t> (e quindi una indennità di disponibilità), lo stato di disoccupazione (NOTA 1) è sospeso per tutto il periodo di durata del contratto ove la retribuzione annua prospettiva sia superiore a € 8.145. Qualora la durata effettiva del rapporto di lavoro intermittente superi i 180 giorni il lavoratore decade dallo stato di disoccupazione se la retribuzione annua prospettica è superiore a € 8.145.</a:t>
            </a:r>
          </a:p>
        </p:txBody>
      </p:sp>
      <p:sp>
        <p:nvSpPr>
          <p:cNvPr id="41986" name="Segnaposto numero diapositiva 5">
            <a:extLst>
              <a:ext uri="{FF2B5EF4-FFF2-40B4-BE49-F238E27FC236}">
                <a16:creationId xmlns:a16="http://schemas.microsoft.com/office/drawing/2014/main" id="{91689D1B-27DF-4890-BBB3-0DD667DCD1D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AE2BAF7-556E-48F6-84D7-C7C4C16F19FD}" type="slidenum">
              <a:rPr lang="it-IT" altLang="it-IT" sz="1200">
                <a:solidFill>
                  <a:srgbClr val="FFFFFF"/>
                </a:solidFill>
              </a:rPr>
              <a:pPr>
                <a:spcBef>
                  <a:spcPct val="0"/>
                </a:spcBef>
                <a:buFontTx/>
                <a:buNone/>
              </a:pPr>
              <a:t>484</a:t>
            </a:fld>
            <a:endParaRPr lang="it-IT" altLang="it-IT" sz="1200">
              <a:solidFill>
                <a:srgbClr val="FFFFFF"/>
              </a:solidFill>
            </a:endParaRPr>
          </a:p>
        </p:txBody>
      </p:sp>
      <p:pic>
        <p:nvPicPr>
          <p:cNvPr id="41987" name="Immagine 8">
            <a:extLst>
              <a:ext uri="{FF2B5EF4-FFF2-40B4-BE49-F238E27FC236}">
                <a16:creationId xmlns:a16="http://schemas.microsoft.com/office/drawing/2014/main" id="{65CA4235-1FC5-4857-A2F5-19875AC46AC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488" y="2698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8" name="Immagine 1">
            <a:extLst>
              <a:ext uri="{FF2B5EF4-FFF2-40B4-BE49-F238E27FC236}">
                <a16:creationId xmlns:a16="http://schemas.microsoft.com/office/drawing/2014/main" id="{9C9A7222-0A48-484B-942C-696CBBF995B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9" name="CasellaDiTesto 5">
            <a:extLst>
              <a:ext uri="{FF2B5EF4-FFF2-40B4-BE49-F238E27FC236}">
                <a16:creationId xmlns:a16="http://schemas.microsoft.com/office/drawing/2014/main" id="{A8318838-8C0F-4A60-9CF2-95387DC6C5C6}"/>
              </a:ext>
            </a:extLst>
          </p:cNvPr>
          <p:cNvSpPr txBox="1">
            <a:spLocks noChangeArrowheads="1"/>
          </p:cNvSpPr>
          <p:nvPr/>
        </p:nvSpPr>
        <p:spPr bwMode="auto">
          <a:xfrm>
            <a:off x="1619250" y="3333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 </a:t>
            </a:r>
            <a:r>
              <a:rPr lang="it-IT" altLang="it-IT" sz="1800" b="1" dirty="0">
                <a:solidFill>
                  <a:srgbClr val="0070C0"/>
                </a:solidFill>
                <a:latin typeface="Tahoma" panose="020B0604030504040204" pitchFamily="34" charset="0"/>
                <a:cs typeface="Tahoma" panose="020B0604030504040204" pitchFamily="34" charset="0"/>
              </a:rPr>
              <a:t>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ottotitolo 2">
            <a:extLst>
              <a:ext uri="{FF2B5EF4-FFF2-40B4-BE49-F238E27FC236}">
                <a16:creationId xmlns:a16="http://schemas.microsoft.com/office/drawing/2014/main" id="{C088C9FD-CA19-4BF2-AE0D-A0662D23FEC7}"/>
              </a:ext>
            </a:extLst>
          </p:cNvPr>
          <p:cNvSpPr>
            <a:spLocks noGrp="1"/>
          </p:cNvSpPr>
          <p:nvPr>
            <p:ph type="subTitle" idx="1"/>
          </p:nvPr>
        </p:nvSpPr>
        <p:spPr>
          <a:xfrm>
            <a:off x="452438" y="1752600"/>
            <a:ext cx="7848600" cy="6165850"/>
          </a:xfrm>
        </p:spPr>
        <p:txBody>
          <a:bodyPr/>
          <a:lstStyle/>
          <a:p>
            <a:pPr algn="just" fontAlgn="t">
              <a:spcBef>
                <a:spcPts val="25"/>
              </a:spcBef>
            </a:pPr>
            <a:endParaRPr lang="it-IT" altLang="it-IT" sz="2000" b="1" i="1">
              <a:solidFill>
                <a:schemeClr val="bg1"/>
              </a:solidFill>
            </a:endParaRPr>
          </a:p>
          <a:p>
            <a:pPr algn="just" fontAlgn="t"/>
            <a:r>
              <a:rPr lang="it-IT" altLang="it-IT" sz="2000" b="1" i="1">
                <a:solidFill>
                  <a:schemeClr val="bg1"/>
                </a:solidFill>
              </a:rPr>
              <a:t>Tirocinio extracurriculare e lavori di pubblica utilità/lavori socialmente utili</a:t>
            </a:r>
          </a:p>
          <a:p>
            <a:pPr algn="just" fontAlgn="t"/>
            <a:r>
              <a:rPr lang="it-IT" altLang="it-IT" sz="2000">
                <a:solidFill>
                  <a:schemeClr val="bg1"/>
                </a:solidFill>
              </a:rPr>
              <a:t>Posto che il tirocinio non è un rapporto di lavoro, pur prevedendo un’indennità di partecipazione, una persona che sta svolgendo un’esperienza di tirocinio (in assenza di rapporti di lavoro) potrà rilasciare la DID online ed essere considerata in stato di disoccupazione.</a:t>
            </a:r>
          </a:p>
          <a:p>
            <a:pPr algn="just" fontAlgn="t"/>
            <a:r>
              <a:rPr lang="it-IT" altLang="it-IT" sz="2000">
                <a:solidFill>
                  <a:schemeClr val="bg1"/>
                </a:solidFill>
              </a:rPr>
              <a:t>Parimenti, una persona in stato di disoccupazione, che cominci un’esperienza di tirocinio, mantiene lo stato di disoccupazione.</a:t>
            </a:r>
          </a:p>
          <a:p>
            <a:pPr algn="just"/>
            <a:r>
              <a:rPr lang="it-IT" altLang="it-IT" sz="2000">
                <a:solidFill>
                  <a:schemeClr val="bg1"/>
                </a:solidFill>
              </a:rPr>
              <a:t>Le medesime considerazioni possono estendersi anche all’attivazione di un lavoro di pubblica utilità/lavoro socialmente utile, giacché in tali ipotesi non si determina l’instaurazione di un rapporto di lavoro </a:t>
            </a:r>
          </a:p>
        </p:txBody>
      </p:sp>
      <p:sp>
        <p:nvSpPr>
          <p:cNvPr id="43010" name="Segnaposto numero diapositiva 5">
            <a:extLst>
              <a:ext uri="{FF2B5EF4-FFF2-40B4-BE49-F238E27FC236}">
                <a16:creationId xmlns:a16="http://schemas.microsoft.com/office/drawing/2014/main" id="{53C7D7DF-4CAF-4282-9F01-7AA8E7DE9DF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A71BBFC2-E1BF-4284-A9DB-4B722DFCAC7C}" type="slidenum">
              <a:rPr lang="it-IT" altLang="it-IT" sz="1200">
                <a:solidFill>
                  <a:srgbClr val="FFFFFF"/>
                </a:solidFill>
              </a:rPr>
              <a:pPr>
                <a:spcBef>
                  <a:spcPct val="0"/>
                </a:spcBef>
                <a:buFontTx/>
                <a:buNone/>
              </a:pPr>
              <a:t>485</a:t>
            </a:fld>
            <a:endParaRPr lang="it-IT" altLang="it-IT" sz="1200">
              <a:solidFill>
                <a:srgbClr val="FFFFFF"/>
              </a:solidFill>
            </a:endParaRPr>
          </a:p>
        </p:txBody>
      </p:sp>
      <p:pic>
        <p:nvPicPr>
          <p:cNvPr id="43011" name="Immagine 8">
            <a:extLst>
              <a:ext uri="{FF2B5EF4-FFF2-40B4-BE49-F238E27FC236}">
                <a16:creationId xmlns:a16="http://schemas.microsoft.com/office/drawing/2014/main" id="{61CBF172-708A-4694-A100-2FE70DF8F35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488" y="2698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2" name="Immagine 1">
            <a:extLst>
              <a:ext uri="{FF2B5EF4-FFF2-40B4-BE49-F238E27FC236}">
                <a16:creationId xmlns:a16="http://schemas.microsoft.com/office/drawing/2014/main" id="{13391CE8-FC99-42CE-85FE-5A25CC87A65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3" name="CasellaDiTesto 5">
            <a:extLst>
              <a:ext uri="{FF2B5EF4-FFF2-40B4-BE49-F238E27FC236}">
                <a16:creationId xmlns:a16="http://schemas.microsoft.com/office/drawing/2014/main" id="{F008D186-72AB-4D14-993C-0B12AFDBB7A3}"/>
              </a:ext>
            </a:extLst>
          </p:cNvPr>
          <p:cNvSpPr txBox="1">
            <a:spLocks noChangeArrowheads="1"/>
          </p:cNvSpPr>
          <p:nvPr/>
        </p:nvSpPr>
        <p:spPr bwMode="auto">
          <a:xfrm>
            <a:off x="1619250" y="3333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ottotitolo 2">
            <a:extLst>
              <a:ext uri="{FF2B5EF4-FFF2-40B4-BE49-F238E27FC236}">
                <a16:creationId xmlns:a16="http://schemas.microsoft.com/office/drawing/2014/main" id="{4F61226C-555E-4E63-8D43-D63457199493}"/>
              </a:ext>
            </a:extLst>
          </p:cNvPr>
          <p:cNvSpPr>
            <a:spLocks noGrp="1"/>
          </p:cNvSpPr>
          <p:nvPr>
            <p:ph type="subTitle" idx="1"/>
          </p:nvPr>
        </p:nvSpPr>
        <p:spPr>
          <a:xfrm>
            <a:off x="471488" y="1685925"/>
            <a:ext cx="7848600" cy="6165850"/>
          </a:xfrm>
        </p:spPr>
        <p:txBody>
          <a:bodyPr/>
          <a:lstStyle/>
          <a:p>
            <a:pPr algn="just" fontAlgn="t">
              <a:spcBef>
                <a:spcPts val="25"/>
              </a:spcBef>
            </a:pPr>
            <a:endParaRPr lang="it-IT" altLang="it-IT" sz="2000" b="1" i="1">
              <a:solidFill>
                <a:schemeClr val="bg1"/>
              </a:solidFill>
            </a:endParaRPr>
          </a:p>
          <a:p>
            <a:pPr algn="just" fontAlgn="t"/>
            <a:r>
              <a:rPr lang="it-IT" altLang="it-IT" sz="2000" b="1" i="1">
                <a:solidFill>
                  <a:schemeClr val="bg1"/>
                </a:solidFill>
              </a:rPr>
              <a:t>Svolgimento di prestazioni occasionali ai sensi dell’articolo 54-bis del d.l. n. 50/2017</a:t>
            </a:r>
          </a:p>
          <a:p>
            <a:pPr algn="just" fontAlgn="t"/>
            <a:endParaRPr lang="it-IT" altLang="it-IT" sz="2000" b="1" i="1">
              <a:solidFill>
                <a:schemeClr val="bg1"/>
              </a:solidFill>
            </a:endParaRPr>
          </a:p>
          <a:p>
            <a:pPr algn="just" fontAlgn="t"/>
            <a:r>
              <a:rPr lang="it-IT" altLang="it-IT" sz="2000">
                <a:solidFill>
                  <a:schemeClr val="bg1"/>
                </a:solidFill>
              </a:rPr>
              <a:t>Si evidenzia che coloro che svolgono prestazioni occasionali, ai sensi dell’articolo 54-bis del d.l. n. 50/2017, conv. con mod. dalla l. n. 96/2017, sono considerati in stato di disoccupazione, giacché i compensi percepiti dal prestatore "non incidono sul suo stato di disoccupato", per espressa previsione normativa.</a:t>
            </a:r>
          </a:p>
          <a:p>
            <a:pPr algn="just"/>
            <a:endParaRPr lang="it-IT" altLang="it-IT" sz="2000">
              <a:solidFill>
                <a:schemeClr val="bg1"/>
              </a:solidFill>
            </a:endParaRPr>
          </a:p>
        </p:txBody>
      </p:sp>
      <p:sp>
        <p:nvSpPr>
          <p:cNvPr id="44034" name="Segnaposto numero diapositiva 5">
            <a:extLst>
              <a:ext uri="{FF2B5EF4-FFF2-40B4-BE49-F238E27FC236}">
                <a16:creationId xmlns:a16="http://schemas.microsoft.com/office/drawing/2014/main" id="{993164B0-DCDD-4FC8-80C1-1BEC440B065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81376893-09DE-485F-9537-C35187384529}" type="slidenum">
              <a:rPr lang="it-IT" altLang="it-IT" sz="1200">
                <a:solidFill>
                  <a:srgbClr val="FFFFFF"/>
                </a:solidFill>
              </a:rPr>
              <a:pPr>
                <a:spcBef>
                  <a:spcPct val="0"/>
                </a:spcBef>
                <a:buFontTx/>
                <a:buNone/>
              </a:pPr>
              <a:t>486</a:t>
            </a:fld>
            <a:endParaRPr lang="it-IT" altLang="it-IT" sz="1200">
              <a:solidFill>
                <a:srgbClr val="FFFFFF"/>
              </a:solidFill>
            </a:endParaRPr>
          </a:p>
        </p:txBody>
      </p:sp>
      <p:pic>
        <p:nvPicPr>
          <p:cNvPr id="44035" name="Immagine 8">
            <a:extLst>
              <a:ext uri="{FF2B5EF4-FFF2-40B4-BE49-F238E27FC236}">
                <a16:creationId xmlns:a16="http://schemas.microsoft.com/office/drawing/2014/main" id="{7B8EF193-D668-402F-805F-E59881AE5B7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488" y="2698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6" name="Immagine 1">
            <a:extLst>
              <a:ext uri="{FF2B5EF4-FFF2-40B4-BE49-F238E27FC236}">
                <a16:creationId xmlns:a16="http://schemas.microsoft.com/office/drawing/2014/main" id="{30426E27-C450-4A0D-BA4F-A5F53934E75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7" name="CasellaDiTesto 5">
            <a:extLst>
              <a:ext uri="{FF2B5EF4-FFF2-40B4-BE49-F238E27FC236}">
                <a16:creationId xmlns:a16="http://schemas.microsoft.com/office/drawing/2014/main" id="{A8BCE9AF-495D-4AE7-AF9A-A11B1DDEAE25}"/>
              </a:ext>
            </a:extLst>
          </p:cNvPr>
          <p:cNvSpPr txBox="1">
            <a:spLocks noChangeArrowheads="1"/>
          </p:cNvSpPr>
          <p:nvPr/>
        </p:nvSpPr>
        <p:spPr bwMode="auto">
          <a:xfrm>
            <a:off x="1619250" y="3333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 </a:t>
            </a:r>
            <a:r>
              <a:rPr lang="it-IT" altLang="it-IT" sz="1800" b="1" dirty="0">
                <a:solidFill>
                  <a:srgbClr val="0070C0"/>
                </a:solidFill>
                <a:latin typeface="Tahoma" panose="020B0604030504040204" pitchFamily="34" charset="0"/>
                <a:cs typeface="Tahoma" panose="020B0604030504040204" pitchFamily="34" charset="0"/>
              </a:rPr>
              <a:t>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ottotitolo 2">
            <a:extLst>
              <a:ext uri="{FF2B5EF4-FFF2-40B4-BE49-F238E27FC236}">
                <a16:creationId xmlns:a16="http://schemas.microsoft.com/office/drawing/2014/main" id="{A083B1CD-B13C-402A-9145-F9C407C309A0}"/>
              </a:ext>
            </a:extLst>
          </p:cNvPr>
          <p:cNvSpPr>
            <a:spLocks noGrp="1"/>
          </p:cNvSpPr>
          <p:nvPr>
            <p:ph type="subTitle" idx="1"/>
          </p:nvPr>
        </p:nvSpPr>
        <p:spPr>
          <a:xfrm>
            <a:off x="468313" y="1412875"/>
            <a:ext cx="7848600" cy="6165850"/>
          </a:xfrm>
        </p:spPr>
        <p:txBody>
          <a:bodyPr/>
          <a:lstStyle/>
          <a:p>
            <a:pPr algn="just" fontAlgn="t">
              <a:spcBef>
                <a:spcPts val="25"/>
              </a:spcBef>
            </a:pPr>
            <a:endParaRPr lang="it-IT" altLang="it-IT" sz="2000" b="1" i="1">
              <a:solidFill>
                <a:schemeClr val="bg1"/>
              </a:solidFill>
            </a:endParaRPr>
          </a:p>
          <a:p>
            <a:pPr algn="just" fontAlgn="t"/>
            <a:r>
              <a:rPr lang="it-IT" altLang="it-IT" sz="2000" b="1" i="1">
                <a:solidFill>
                  <a:schemeClr val="bg1"/>
                </a:solidFill>
              </a:rPr>
              <a:t>Stato di disoccupazione e collocamento mirato</a:t>
            </a:r>
          </a:p>
          <a:p>
            <a:pPr algn="just" fontAlgn="t"/>
            <a:r>
              <a:rPr lang="it-IT" altLang="it-IT" sz="2000">
                <a:solidFill>
                  <a:schemeClr val="bg1"/>
                </a:solidFill>
              </a:rPr>
              <a:t> </a:t>
            </a:r>
          </a:p>
          <a:p>
            <a:pPr algn="just" fontAlgn="t"/>
            <a:r>
              <a:rPr lang="it-IT" altLang="it-IT" sz="2000">
                <a:solidFill>
                  <a:schemeClr val="bg1"/>
                </a:solidFill>
              </a:rPr>
              <a:t>Presupposto per l’iscrizione al collocamento mirato è lo stato di disoccupazione, ai sensi del comma 1, articolo 8, della l. n. 68/1999 s.m.i.. Tale articolo, difatti, prevede che "Le persone di cui al comma 1 dell’articolo 1, che risultano disoccupate e aspirano ad una occupazione conforme alle proprie capacità lavorative, si iscrivono nell’apposito elenco tenuto dai servizi per il collocamento mirato...".</a:t>
            </a:r>
          </a:p>
          <a:p>
            <a:pPr algn="just" fontAlgn="t"/>
            <a:r>
              <a:rPr lang="it-IT" altLang="it-IT" sz="2000">
                <a:solidFill>
                  <a:schemeClr val="bg1"/>
                </a:solidFill>
              </a:rPr>
              <a:t>Per la definizione di stato di disoccupazione non può che rinviarsi alle previsioni di cui all’articolo 4 del d.l. n. 4/2019, come sopra descritte.</a:t>
            </a:r>
          </a:p>
          <a:p>
            <a:pPr algn="just"/>
            <a:endParaRPr lang="it-IT" altLang="it-IT" sz="2000">
              <a:solidFill>
                <a:schemeClr val="bg1"/>
              </a:solidFill>
            </a:endParaRPr>
          </a:p>
        </p:txBody>
      </p:sp>
      <p:sp>
        <p:nvSpPr>
          <p:cNvPr id="45058" name="Segnaposto numero diapositiva 5">
            <a:extLst>
              <a:ext uri="{FF2B5EF4-FFF2-40B4-BE49-F238E27FC236}">
                <a16:creationId xmlns:a16="http://schemas.microsoft.com/office/drawing/2014/main" id="{8A4301F2-CEA0-4622-AC19-B9094572E74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7603596-FD3F-446D-ACC8-DDD95CA4EF93}" type="slidenum">
              <a:rPr lang="it-IT" altLang="it-IT" sz="1200">
                <a:solidFill>
                  <a:srgbClr val="FFFFFF"/>
                </a:solidFill>
              </a:rPr>
              <a:pPr>
                <a:spcBef>
                  <a:spcPct val="0"/>
                </a:spcBef>
                <a:buFontTx/>
                <a:buNone/>
              </a:pPr>
              <a:t>487</a:t>
            </a:fld>
            <a:endParaRPr lang="it-IT" altLang="it-IT" sz="1200">
              <a:solidFill>
                <a:srgbClr val="FFFFFF"/>
              </a:solidFill>
            </a:endParaRPr>
          </a:p>
        </p:txBody>
      </p:sp>
      <p:pic>
        <p:nvPicPr>
          <p:cNvPr id="45059" name="Immagine 8">
            <a:extLst>
              <a:ext uri="{FF2B5EF4-FFF2-40B4-BE49-F238E27FC236}">
                <a16:creationId xmlns:a16="http://schemas.microsoft.com/office/drawing/2014/main" id="{4B7BBE08-3650-4FA9-B254-C65DEE4C3F6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488" y="2698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0" name="Immagine 1">
            <a:extLst>
              <a:ext uri="{FF2B5EF4-FFF2-40B4-BE49-F238E27FC236}">
                <a16:creationId xmlns:a16="http://schemas.microsoft.com/office/drawing/2014/main" id="{1EF8CAC3-86F3-487F-B7DB-880D056305E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1" name="CasellaDiTesto 5">
            <a:extLst>
              <a:ext uri="{FF2B5EF4-FFF2-40B4-BE49-F238E27FC236}">
                <a16:creationId xmlns:a16="http://schemas.microsoft.com/office/drawing/2014/main" id="{FAD29352-C080-4697-AFB2-CFA63AAB7EA4}"/>
              </a:ext>
            </a:extLst>
          </p:cNvPr>
          <p:cNvSpPr txBox="1">
            <a:spLocks noChangeArrowheads="1"/>
          </p:cNvSpPr>
          <p:nvPr/>
        </p:nvSpPr>
        <p:spPr bwMode="auto">
          <a:xfrm>
            <a:off x="1619250" y="3333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ottotitolo 2">
            <a:extLst>
              <a:ext uri="{FF2B5EF4-FFF2-40B4-BE49-F238E27FC236}">
                <a16:creationId xmlns:a16="http://schemas.microsoft.com/office/drawing/2014/main" id="{61B4BB77-3604-470D-815E-14ACAB761C42}"/>
              </a:ext>
            </a:extLst>
          </p:cNvPr>
          <p:cNvSpPr>
            <a:spLocks noGrp="1"/>
          </p:cNvSpPr>
          <p:nvPr>
            <p:ph type="subTitle" idx="1"/>
          </p:nvPr>
        </p:nvSpPr>
        <p:spPr>
          <a:xfrm>
            <a:off x="539750" y="1268413"/>
            <a:ext cx="7848600" cy="6165850"/>
          </a:xfrm>
        </p:spPr>
        <p:txBody>
          <a:bodyPr/>
          <a:lstStyle/>
          <a:p>
            <a:pPr algn="just" fontAlgn="t">
              <a:spcBef>
                <a:spcPts val="25"/>
              </a:spcBef>
            </a:pPr>
            <a:endParaRPr lang="it-IT" altLang="it-IT" sz="2000" b="1" i="1">
              <a:solidFill>
                <a:schemeClr val="bg1"/>
              </a:solidFill>
            </a:endParaRPr>
          </a:p>
          <a:p>
            <a:pPr algn="just" fontAlgn="t">
              <a:spcBef>
                <a:spcPts val="25"/>
              </a:spcBef>
            </a:pPr>
            <a:endParaRPr lang="it-IT" altLang="it-IT" sz="2000" b="1" i="1">
              <a:solidFill>
                <a:schemeClr val="bg1"/>
              </a:solidFill>
            </a:endParaRPr>
          </a:p>
          <a:p>
            <a:pPr algn="just" fontAlgn="t">
              <a:spcBef>
                <a:spcPts val="25"/>
              </a:spcBef>
            </a:pPr>
            <a:endParaRPr lang="it-IT" altLang="it-IT" sz="2000" b="1" i="1">
              <a:solidFill>
                <a:schemeClr val="bg1"/>
              </a:solidFill>
            </a:endParaRPr>
          </a:p>
          <a:p>
            <a:pPr algn="just" fontAlgn="t">
              <a:spcBef>
                <a:spcPts val="25"/>
              </a:spcBef>
            </a:pPr>
            <a:endParaRPr lang="it-IT" altLang="it-IT" sz="2000" b="1" i="1">
              <a:solidFill>
                <a:schemeClr val="bg1"/>
              </a:solidFill>
            </a:endParaRPr>
          </a:p>
          <a:p>
            <a:pPr algn="just" fontAlgn="t"/>
            <a:r>
              <a:rPr lang="it-IT" altLang="it-IT" sz="2000" b="1" i="1">
                <a:solidFill>
                  <a:schemeClr val="bg1"/>
                </a:solidFill>
              </a:rPr>
              <a:t>Entrata in vigore</a:t>
            </a:r>
          </a:p>
          <a:p>
            <a:pPr algn="just" fontAlgn="t"/>
            <a:r>
              <a:rPr lang="it-IT" altLang="it-IT" sz="2000">
                <a:solidFill>
                  <a:schemeClr val="bg1"/>
                </a:solidFill>
              </a:rPr>
              <a:t> </a:t>
            </a:r>
          </a:p>
          <a:p>
            <a:pPr algn="just" fontAlgn="t"/>
            <a:r>
              <a:rPr lang="it-IT" altLang="it-IT" sz="2000">
                <a:solidFill>
                  <a:schemeClr val="bg1"/>
                </a:solidFill>
              </a:rPr>
              <a:t>Le disposizioni di cui al dell’articolo 4 del d.l. n. 4/2019 conv. con mod. dalla l. n. 26/2019 si applicano </a:t>
            </a:r>
            <a:r>
              <a:rPr lang="it-IT" altLang="it-IT" sz="2000" b="1">
                <a:solidFill>
                  <a:schemeClr val="bg1"/>
                </a:solidFill>
              </a:rPr>
              <a:t>a decorrere dal 30 marzo 2019</a:t>
            </a:r>
            <a:r>
              <a:rPr lang="it-IT" altLang="it-IT" sz="2000">
                <a:solidFill>
                  <a:schemeClr val="bg1"/>
                </a:solidFill>
              </a:rPr>
              <a:t>. Conseguentemente verranno in rilievo, ai fini della conservazione dello stato di disoccupazione, i soli contratti di lavoro e le attività di lavoro autonomo iniziati successivamente alla data del 29 marzo 2019.</a:t>
            </a:r>
          </a:p>
          <a:p>
            <a:pPr algn="just" fontAlgn="t"/>
            <a:r>
              <a:rPr lang="it-IT" altLang="it-IT" sz="2000">
                <a:solidFill>
                  <a:schemeClr val="bg1"/>
                </a:solidFill>
              </a:rPr>
              <a:t> </a:t>
            </a:r>
          </a:p>
          <a:p>
            <a:pPr algn="just" fontAlgn="t"/>
            <a:r>
              <a:rPr lang="it-IT" altLang="it-IT" sz="2000">
                <a:solidFill>
                  <a:schemeClr val="bg1"/>
                </a:solidFill>
              </a:rPr>
              <a:t> </a:t>
            </a:r>
          </a:p>
        </p:txBody>
      </p:sp>
      <p:sp>
        <p:nvSpPr>
          <p:cNvPr id="46082" name="Segnaposto numero diapositiva 5">
            <a:extLst>
              <a:ext uri="{FF2B5EF4-FFF2-40B4-BE49-F238E27FC236}">
                <a16:creationId xmlns:a16="http://schemas.microsoft.com/office/drawing/2014/main" id="{D2FEF8C5-9D2E-4066-B6F5-8B9598B05D4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3B0B313-5D10-4A48-A912-28D156242134}" type="slidenum">
              <a:rPr lang="it-IT" altLang="it-IT" sz="1200">
                <a:solidFill>
                  <a:srgbClr val="FFFFFF"/>
                </a:solidFill>
              </a:rPr>
              <a:pPr>
                <a:spcBef>
                  <a:spcPct val="0"/>
                </a:spcBef>
                <a:buFontTx/>
                <a:buNone/>
              </a:pPr>
              <a:t>488</a:t>
            </a:fld>
            <a:endParaRPr lang="it-IT" altLang="it-IT" sz="1200">
              <a:solidFill>
                <a:srgbClr val="FFFFFF"/>
              </a:solidFill>
            </a:endParaRPr>
          </a:p>
        </p:txBody>
      </p:sp>
      <p:pic>
        <p:nvPicPr>
          <p:cNvPr id="46083" name="Immagine 8">
            <a:extLst>
              <a:ext uri="{FF2B5EF4-FFF2-40B4-BE49-F238E27FC236}">
                <a16:creationId xmlns:a16="http://schemas.microsoft.com/office/drawing/2014/main" id="{93DC3F46-FCA7-42B5-97EB-A728C8EA1BF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488" y="2698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4" name="Immagine 1">
            <a:extLst>
              <a:ext uri="{FF2B5EF4-FFF2-40B4-BE49-F238E27FC236}">
                <a16:creationId xmlns:a16="http://schemas.microsoft.com/office/drawing/2014/main" id="{3C10C8F1-9632-4AE2-9B90-3D5FFE2719B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5" name="CasellaDiTesto 5">
            <a:extLst>
              <a:ext uri="{FF2B5EF4-FFF2-40B4-BE49-F238E27FC236}">
                <a16:creationId xmlns:a16="http://schemas.microsoft.com/office/drawing/2014/main" id="{C2BB1A1B-CE7A-4768-8347-03B8BA0B6A29}"/>
              </a:ext>
            </a:extLst>
          </p:cNvPr>
          <p:cNvSpPr txBox="1">
            <a:spLocks noChangeArrowheads="1"/>
          </p:cNvSpPr>
          <p:nvPr/>
        </p:nvSpPr>
        <p:spPr bwMode="auto">
          <a:xfrm>
            <a:off x="1619250" y="3333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ottotitolo 2">
            <a:extLst>
              <a:ext uri="{FF2B5EF4-FFF2-40B4-BE49-F238E27FC236}">
                <a16:creationId xmlns:a16="http://schemas.microsoft.com/office/drawing/2014/main" id="{99FD2A95-5F16-4B3A-81A9-B26869C91C57}"/>
              </a:ext>
            </a:extLst>
          </p:cNvPr>
          <p:cNvSpPr>
            <a:spLocks noGrp="1"/>
          </p:cNvSpPr>
          <p:nvPr>
            <p:ph type="subTitle" idx="1"/>
          </p:nvPr>
        </p:nvSpPr>
        <p:spPr>
          <a:xfrm>
            <a:off x="471488" y="1130300"/>
            <a:ext cx="7848600" cy="6165850"/>
          </a:xfrm>
        </p:spPr>
        <p:txBody>
          <a:bodyPr/>
          <a:lstStyle/>
          <a:p>
            <a:pPr algn="just" fontAlgn="t">
              <a:lnSpc>
                <a:spcPct val="150000"/>
              </a:lnSpc>
              <a:spcBef>
                <a:spcPts val="25"/>
              </a:spcBef>
            </a:pPr>
            <a:endParaRPr lang="it-IT" altLang="it-IT" sz="2000" b="1" i="1">
              <a:solidFill>
                <a:schemeClr val="bg1"/>
              </a:solidFill>
            </a:endParaRPr>
          </a:p>
          <a:p>
            <a:pPr algn="just" fontAlgn="t">
              <a:lnSpc>
                <a:spcPct val="150000"/>
              </a:lnSpc>
            </a:pPr>
            <a:r>
              <a:rPr lang="it-IT" altLang="it-IT" sz="2000" b="1" i="1">
                <a:solidFill>
                  <a:schemeClr val="bg1"/>
                </a:solidFill>
              </a:rPr>
              <a:t>Entrata in vigore</a:t>
            </a:r>
          </a:p>
          <a:p>
            <a:pPr algn="just" fontAlgn="t">
              <a:lnSpc>
                <a:spcPct val="150000"/>
              </a:lnSpc>
            </a:pPr>
            <a:r>
              <a:rPr lang="it-IT" altLang="it-IT" sz="2000">
                <a:solidFill>
                  <a:schemeClr val="bg1"/>
                </a:solidFill>
              </a:rPr>
              <a:t> </a:t>
            </a:r>
          </a:p>
          <a:p>
            <a:pPr algn="just" fontAlgn="t">
              <a:lnSpc>
                <a:spcPct val="150000"/>
              </a:lnSpc>
            </a:pPr>
            <a:r>
              <a:rPr lang="it-IT" altLang="it-IT" sz="2000">
                <a:solidFill>
                  <a:schemeClr val="bg1"/>
                </a:solidFill>
              </a:rPr>
              <a:t> </a:t>
            </a:r>
          </a:p>
        </p:txBody>
      </p:sp>
      <p:sp>
        <p:nvSpPr>
          <p:cNvPr id="47106" name="Segnaposto numero diapositiva 5">
            <a:extLst>
              <a:ext uri="{FF2B5EF4-FFF2-40B4-BE49-F238E27FC236}">
                <a16:creationId xmlns:a16="http://schemas.microsoft.com/office/drawing/2014/main" id="{5C25BC2B-81AB-4371-9171-72C3B315927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60D3A4A0-7B2A-44B0-AADE-D2E115F79AE2}" type="slidenum">
              <a:rPr lang="it-IT" altLang="it-IT" sz="1200">
                <a:solidFill>
                  <a:srgbClr val="FFFFFF"/>
                </a:solidFill>
              </a:rPr>
              <a:pPr>
                <a:spcBef>
                  <a:spcPct val="0"/>
                </a:spcBef>
                <a:buFontTx/>
                <a:buNone/>
              </a:pPr>
              <a:t>489</a:t>
            </a:fld>
            <a:endParaRPr lang="it-IT" altLang="it-IT" sz="1200">
              <a:solidFill>
                <a:srgbClr val="FFFFFF"/>
              </a:solidFill>
            </a:endParaRPr>
          </a:p>
        </p:txBody>
      </p:sp>
      <p:sp>
        <p:nvSpPr>
          <p:cNvPr id="2" name="Rettangolo arrotondato 1">
            <a:extLst>
              <a:ext uri="{FF2B5EF4-FFF2-40B4-BE49-F238E27FC236}">
                <a16:creationId xmlns:a16="http://schemas.microsoft.com/office/drawing/2014/main" id="{10BAE7FE-5A39-4931-B7E7-028DE78C9031}"/>
              </a:ext>
            </a:extLst>
          </p:cNvPr>
          <p:cNvSpPr/>
          <p:nvPr/>
        </p:nvSpPr>
        <p:spPr>
          <a:xfrm>
            <a:off x="1258888" y="2763838"/>
            <a:ext cx="6626225" cy="244792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fontAlgn="t">
              <a:spcBef>
                <a:spcPct val="0"/>
              </a:spcBef>
              <a:buFontTx/>
              <a:buNone/>
            </a:pPr>
            <a:r>
              <a:rPr lang="it-IT" altLang="it-IT" sz="1800">
                <a:solidFill>
                  <a:schemeClr val="bg1"/>
                </a:solidFill>
                <a:cs typeface="Arial" panose="020B0604020202020204" pitchFamily="34" charset="0"/>
              </a:rPr>
              <a:t>Il soggetto che a decorre dal 30 marzo 2019 termina la sospensione dello stato di disoccupazione e ha un rapporto di lavoro a tempo indeterminato con un reddito inferiore a € 8.145 nell’anno solare conserva lo stato di disoccupazione nel rispetto delle disposizioni vigenti.</a:t>
            </a:r>
          </a:p>
          <a:p>
            <a:pPr algn="just" fontAlgn="t">
              <a:spcBef>
                <a:spcPct val="0"/>
              </a:spcBef>
              <a:buFontTx/>
              <a:buNone/>
            </a:pPr>
            <a:r>
              <a:rPr lang="it-IT" altLang="it-IT" sz="1800">
                <a:solidFill>
                  <a:schemeClr val="bg1"/>
                </a:solidFill>
                <a:cs typeface="Arial" panose="020B0604020202020204" pitchFamily="34" charset="0"/>
              </a:rPr>
              <a:t> </a:t>
            </a:r>
          </a:p>
        </p:txBody>
      </p:sp>
      <p:pic>
        <p:nvPicPr>
          <p:cNvPr id="47108" name="Immagine 8">
            <a:extLst>
              <a:ext uri="{FF2B5EF4-FFF2-40B4-BE49-F238E27FC236}">
                <a16:creationId xmlns:a16="http://schemas.microsoft.com/office/drawing/2014/main" id="{BF05236C-5C1C-4DCF-84D6-7B28208726B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488" y="2698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9" name="Immagine 1">
            <a:extLst>
              <a:ext uri="{FF2B5EF4-FFF2-40B4-BE49-F238E27FC236}">
                <a16:creationId xmlns:a16="http://schemas.microsoft.com/office/drawing/2014/main" id="{98D14D08-00F9-4A9A-B083-E2F2C06EBCC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0" name="CasellaDiTesto 6">
            <a:extLst>
              <a:ext uri="{FF2B5EF4-FFF2-40B4-BE49-F238E27FC236}">
                <a16:creationId xmlns:a16="http://schemas.microsoft.com/office/drawing/2014/main" id="{9B0F0419-FB45-41A6-B2E9-53E8087541DD}"/>
              </a:ext>
            </a:extLst>
          </p:cNvPr>
          <p:cNvSpPr txBox="1">
            <a:spLocks noChangeArrowheads="1"/>
          </p:cNvSpPr>
          <p:nvPr/>
        </p:nvSpPr>
        <p:spPr bwMode="auto">
          <a:xfrm>
            <a:off x="1619250" y="3333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Immagine 8"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Sottotitolo 2"/>
          <p:cNvSpPr>
            <a:spLocks noGrp="1"/>
          </p:cNvSpPr>
          <p:nvPr>
            <p:ph type="subTitle" idx="1"/>
          </p:nvPr>
        </p:nvSpPr>
        <p:spPr>
          <a:xfrm>
            <a:off x="1403350" y="1628775"/>
            <a:ext cx="6400800" cy="2768600"/>
          </a:xfrm>
        </p:spPr>
        <p:txBody>
          <a:bodyPr/>
          <a:lstStyle/>
          <a:p>
            <a:pPr eaLnBrk="1" hangingPunct="1"/>
            <a:endParaRPr lang="it-IT" altLang="it-IT" sz="2400" b="1" dirty="0">
              <a:solidFill>
                <a:schemeClr val="accent1"/>
              </a:solidFill>
            </a:endParaRPr>
          </a:p>
          <a:p>
            <a:pPr eaLnBrk="1" hangingPunct="1"/>
            <a:r>
              <a:rPr lang="it-IT" altLang="it-IT" b="1" dirty="0">
                <a:solidFill>
                  <a:srgbClr val="00B050"/>
                </a:solidFill>
              </a:rPr>
              <a:t>2.</a:t>
            </a:r>
          </a:p>
          <a:p>
            <a:pPr eaLnBrk="1" hangingPunct="1"/>
            <a:r>
              <a:rPr lang="it-IT" altLang="it-IT" b="1" dirty="0">
                <a:solidFill>
                  <a:srgbClr val="00B050"/>
                </a:solidFill>
              </a:rPr>
              <a:t>AUMENTO CONTRIBUTO ADDIZIONALE CONTRATTI A TERMINE</a:t>
            </a:r>
          </a:p>
        </p:txBody>
      </p:sp>
      <p:sp>
        <p:nvSpPr>
          <p:cNvPr id="12292" name="Segnaposto numero diapositiva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fld id="{2FD3C9B3-205D-45EA-8B23-7FA1A3D125D0}" type="slidenum">
              <a:rPr lang="it-IT" altLang="it-IT" sz="1200">
                <a:solidFill>
                  <a:srgbClr val="FFFFFF"/>
                </a:solidFill>
              </a:rPr>
              <a:pPr>
                <a:spcBef>
                  <a:spcPct val="0"/>
                </a:spcBef>
                <a:buFontTx/>
                <a:buNone/>
                <a:defRPr/>
              </a:pPr>
              <a:t>490</a:t>
            </a:fld>
            <a:endParaRPr lang="it-IT" altLang="it-IT" sz="1200">
              <a:solidFill>
                <a:srgbClr val="FFFFFF"/>
              </a:solidFill>
            </a:endParaRPr>
          </a:p>
        </p:txBody>
      </p:sp>
      <p:pic>
        <p:nvPicPr>
          <p:cNvPr id="16389" name="Immagin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1"/>
          <p:cNvSpPr>
            <a:spLocks noGrp="1"/>
          </p:cNvSpPr>
          <p:nvPr>
            <p:ph type="ftr" sz="quarter" idx="11"/>
          </p:nvPr>
        </p:nvSpPr>
        <p:spPr/>
        <p:txBody>
          <a:bodyPr/>
          <a:lstStyle/>
          <a:p>
            <a:pPr>
              <a:defRPr/>
            </a:pPr>
            <a:r>
              <a:rPr lang="it-IT"/>
              <a:t>Ultimo aggiornamento 15 settembre 2019</a:t>
            </a:r>
          </a:p>
        </p:txBody>
      </p:sp>
      <p:sp>
        <p:nvSpPr>
          <p:cNvPr id="9" name="CasellaDiTesto 8"/>
          <p:cNvSpPr txBox="1"/>
          <p:nvPr/>
        </p:nvSpPr>
        <p:spPr bwMode="auto">
          <a:xfrm>
            <a:off x="1763688" y="332656"/>
            <a:ext cx="3240088" cy="1415772"/>
          </a:xfrm>
          <a:prstGeom prst="rect">
            <a:avLst/>
          </a:prstGeom>
          <a:noFill/>
        </p:spPr>
        <p:txBody>
          <a:bodyPr>
            <a:spAutoFit/>
          </a:bodyPr>
          <a:lstStyle/>
          <a:p>
            <a:pPr>
              <a:defRPr/>
            </a:pPr>
            <a:r>
              <a:rPr lang="it-IT" sz="2400" b="1" dirty="0">
                <a:solidFill>
                  <a:srgbClr val="FFC000"/>
                </a:solidFill>
                <a:latin typeface="Tahoma" panose="020B0604030504040204" pitchFamily="34" charset="0"/>
                <a:ea typeface="Tahoma" panose="020B0604030504040204" pitchFamily="34" charset="0"/>
                <a:cs typeface="Tahoma" panose="020B0604030504040204" pitchFamily="34" charset="0"/>
              </a:rPr>
              <a:t>CONVEGNO DI AGGIORNAMENTO</a:t>
            </a:r>
          </a:p>
          <a:p>
            <a:pPr>
              <a:defRPr/>
            </a:pPr>
            <a:r>
              <a:rPr lang="it-IT" b="1" dirty="0">
                <a:solidFill>
                  <a:srgbClr val="0070C0"/>
                </a:solidFill>
                <a:latin typeface="Tahoma" panose="020B0604030504040204" pitchFamily="34" charset="0"/>
                <a:ea typeface="Tahoma" panose="020B0604030504040204" pitchFamily="34" charset="0"/>
                <a:cs typeface="Tahoma" panose="020B0604030504040204" pitchFamily="34" charset="0"/>
              </a:rPr>
              <a:t>OTTOBRE 2019</a:t>
            </a:r>
          </a:p>
          <a:p>
            <a:pPr>
              <a:defRPr/>
            </a:pPr>
            <a:endParaRPr lang="it-IT" sz="2000" b="1" dirty="0">
              <a:solidFill>
                <a:schemeClr val="bg2">
                  <a:lumMod val="60000"/>
                  <a:lumOff val="40000"/>
                </a:schemeClr>
              </a:solidFill>
              <a:latin typeface="Agency FB" panose="020B0503020202020204" pitchFamily="34" charset="0"/>
            </a:endParaRPr>
          </a:p>
        </p:txBody>
      </p:sp>
    </p:spTree>
    <p:extLst>
      <p:ext uri="{BB962C8B-B14F-4D97-AF65-F5344CB8AC3E}">
        <p14:creationId xmlns:p14="http://schemas.microsoft.com/office/powerpoint/2010/main" val="4210509024"/>
      </p:ext>
    </p:extLst>
  </p:cSld>
  <p:clrMapOvr>
    <a:masterClrMapping/>
  </p:clrMapOvr>
</p:sld>
</file>

<file path=ppt/slides/slide4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ottotitolo 2">
            <a:extLst>
              <a:ext uri="{FF2B5EF4-FFF2-40B4-BE49-F238E27FC236}">
                <a16:creationId xmlns:a16="http://schemas.microsoft.com/office/drawing/2014/main" id="{C3A5C6D8-C8E7-400C-81B8-A148EBD9829A}"/>
              </a:ext>
            </a:extLst>
          </p:cNvPr>
          <p:cNvSpPr>
            <a:spLocks noGrp="1"/>
          </p:cNvSpPr>
          <p:nvPr>
            <p:ph type="subTitle" idx="1"/>
          </p:nvPr>
        </p:nvSpPr>
        <p:spPr>
          <a:xfrm>
            <a:off x="546100" y="1536700"/>
            <a:ext cx="8218488" cy="3960813"/>
          </a:xfrm>
        </p:spPr>
        <p:txBody>
          <a:bodyPr/>
          <a:lstStyle/>
          <a:p>
            <a:pPr marL="342900" indent="-342900" algn="l" eaLnBrk="1" hangingPunct="1">
              <a:lnSpc>
                <a:spcPct val="150000"/>
              </a:lnSpc>
              <a:buFont typeface="Arial" panose="020B0604020202020204" pitchFamily="34" charset="0"/>
              <a:buChar char="•"/>
            </a:pPr>
            <a:r>
              <a:rPr lang="it-IT" altLang="it-IT" sz="2400" i="1" dirty="0">
                <a:solidFill>
                  <a:schemeClr val="bg1"/>
                </a:solidFill>
                <a:cs typeface="Tahoma" panose="020B0604030504040204" pitchFamily="34" charset="0"/>
              </a:rPr>
              <a:t>Circ. INPS 6 settembre 2019, n. 121</a:t>
            </a:r>
          </a:p>
          <a:p>
            <a:pPr marL="342900" indent="-342900" algn="l" eaLnBrk="1" hangingPunct="1">
              <a:lnSpc>
                <a:spcPct val="150000"/>
              </a:lnSpc>
              <a:buFont typeface="Arial" panose="020B0604020202020204" pitchFamily="34" charset="0"/>
              <a:buChar char="•"/>
            </a:pPr>
            <a:r>
              <a:rPr lang="it-IT" altLang="it-IT" sz="2400" i="1" dirty="0" err="1">
                <a:solidFill>
                  <a:schemeClr val="bg1"/>
                </a:solidFill>
                <a:cs typeface="Tahoma" panose="020B0604030504040204" pitchFamily="34" charset="0"/>
              </a:rPr>
              <a:t>Mess</a:t>
            </a:r>
            <a:r>
              <a:rPr lang="it-IT" altLang="it-IT" sz="2400" i="1" dirty="0">
                <a:solidFill>
                  <a:schemeClr val="bg1"/>
                </a:solidFill>
                <a:cs typeface="Tahoma" panose="020B0604030504040204" pitchFamily="34" charset="0"/>
              </a:rPr>
              <a:t>. INPS 24 settembre 2019, n. 3447</a:t>
            </a:r>
          </a:p>
          <a:p>
            <a:pPr eaLnBrk="1" hangingPunct="1">
              <a:lnSpc>
                <a:spcPct val="150000"/>
              </a:lnSpc>
            </a:pPr>
            <a:endParaRPr lang="it-IT" altLang="it-IT" sz="2800" b="1" dirty="0">
              <a:solidFill>
                <a:srgbClr val="0070C0"/>
              </a:solidFill>
              <a:latin typeface="Tahoma" panose="020B0604030504040204" pitchFamily="34" charset="0"/>
              <a:cs typeface="Tahoma" panose="020B0604030504040204" pitchFamily="34" charset="0"/>
            </a:endParaRPr>
          </a:p>
          <a:p>
            <a:pPr eaLnBrk="1" hangingPunct="1">
              <a:lnSpc>
                <a:spcPct val="150000"/>
              </a:lnSpc>
            </a:pPr>
            <a:endParaRPr lang="it-IT" altLang="it-IT" sz="2800" b="1" dirty="0">
              <a:solidFill>
                <a:srgbClr val="0070C0"/>
              </a:solidFill>
              <a:latin typeface="Tahoma" panose="020B0604030504040204" pitchFamily="34" charset="0"/>
              <a:cs typeface="Tahoma" panose="020B0604030504040204" pitchFamily="34" charset="0"/>
            </a:endParaRPr>
          </a:p>
        </p:txBody>
      </p:sp>
      <p:sp>
        <p:nvSpPr>
          <p:cNvPr id="48130" name="Segnaposto numero diapositiva 5">
            <a:extLst>
              <a:ext uri="{FF2B5EF4-FFF2-40B4-BE49-F238E27FC236}">
                <a16:creationId xmlns:a16="http://schemas.microsoft.com/office/drawing/2014/main" id="{F0C9A1F8-021C-4C89-AEA2-E2D77BBDA7D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A5CE3813-2B07-4F30-AA1A-C6F29A95F348}" type="slidenum">
              <a:rPr lang="it-IT" altLang="it-IT" sz="1200">
                <a:solidFill>
                  <a:srgbClr val="FFFFFF"/>
                </a:solidFill>
              </a:rPr>
              <a:pPr>
                <a:spcBef>
                  <a:spcPct val="0"/>
                </a:spcBef>
                <a:buFontTx/>
                <a:buNone/>
              </a:pPr>
              <a:t>491</a:t>
            </a:fld>
            <a:endParaRPr lang="it-IT" altLang="it-IT" sz="1200">
              <a:solidFill>
                <a:srgbClr val="FFFFFF"/>
              </a:solidFill>
            </a:endParaRPr>
          </a:p>
        </p:txBody>
      </p:sp>
      <p:pic>
        <p:nvPicPr>
          <p:cNvPr id="48131" name="Immagine 8">
            <a:extLst>
              <a:ext uri="{FF2B5EF4-FFF2-40B4-BE49-F238E27FC236}">
                <a16:creationId xmlns:a16="http://schemas.microsoft.com/office/drawing/2014/main" id="{8624565B-1CE3-43A6-8F56-5ECD4E772A6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2" name="Immagine 1">
            <a:extLst>
              <a:ext uri="{FF2B5EF4-FFF2-40B4-BE49-F238E27FC236}">
                <a16:creationId xmlns:a16="http://schemas.microsoft.com/office/drawing/2014/main" id="{1F39DC72-8F19-4FE3-9D34-91313A94E2D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3" name="CasellaDiTesto 5">
            <a:extLst>
              <a:ext uri="{FF2B5EF4-FFF2-40B4-BE49-F238E27FC236}">
                <a16:creationId xmlns:a16="http://schemas.microsoft.com/office/drawing/2014/main" id="{3E40C17E-78FC-4D9F-8FA1-AB7D77FD89E2}"/>
              </a:ext>
            </a:extLst>
          </p:cNvPr>
          <p:cNvSpPr txBox="1">
            <a:spLocks noChangeArrowheads="1"/>
          </p:cNvSpPr>
          <p:nvPr/>
        </p:nvSpPr>
        <p:spPr bwMode="auto">
          <a:xfrm>
            <a:off x="1619250" y="42862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ottotitolo 2">
            <a:extLst>
              <a:ext uri="{FF2B5EF4-FFF2-40B4-BE49-F238E27FC236}">
                <a16:creationId xmlns:a16="http://schemas.microsoft.com/office/drawing/2014/main" id="{1496DAF9-31EC-4681-BDF3-22175EBD28F1}"/>
              </a:ext>
            </a:extLst>
          </p:cNvPr>
          <p:cNvSpPr>
            <a:spLocks noGrp="1"/>
          </p:cNvSpPr>
          <p:nvPr>
            <p:ph type="subTitle" idx="1"/>
          </p:nvPr>
        </p:nvSpPr>
        <p:spPr>
          <a:xfrm>
            <a:off x="546100" y="1536700"/>
            <a:ext cx="8218488" cy="3960813"/>
          </a:xfrm>
        </p:spPr>
        <p:txBody>
          <a:bodyPr/>
          <a:lstStyle/>
          <a:p>
            <a:pPr eaLnBrk="1" hangingPunct="1">
              <a:lnSpc>
                <a:spcPct val="150000"/>
              </a:lnSpc>
            </a:pPr>
            <a:endParaRPr lang="it-IT" altLang="it-IT" sz="2800" b="1">
              <a:solidFill>
                <a:schemeClr val="bg1"/>
              </a:solidFill>
              <a:latin typeface="Tahoma" panose="020B0604030504040204" pitchFamily="34" charset="0"/>
              <a:cs typeface="Tahoma" panose="020B0604030504040204" pitchFamily="34" charset="0"/>
            </a:endParaRPr>
          </a:p>
          <a:p>
            <a:r>
              <a:rPr lang="it-IT" altLang="it-IT" sz="2000" b="1">
                <a:solidFill>
                  <a:schemeClr val="bg1"/>
                </a:solidFill>
              </a:rPr>
              <a:t>Decreto-legge 12 luglio 2018, n. 87, convertito con modificazioni dalla legge 9 agosto 2018, n. 96, recante disposizioni urgenti per la dignità dei lavoratori e delle imprese. Istruzioni per la gestione dell’incremento del contributo addizionale NASpI dovuto nei casi di rinnovo del contratto di lavoro subordinato a tempo determinato. Istruzioni contabili </a:t>
            </a:r>
            <a:endParaRPr lang="it-IT" altLang="it-IT" sz="2000">
              <a:solidFill>
                <a:schemeClr val="bg1"/>
              </a:solidFill>
            </a:endParaRPr>
          </a:p>
        </p:txBody>
      </p:sp>
      <p:sp>
        <p:nvSpPr>
          <p:cNvPr id="49154" name="Segnaposto numero diapositiva 5">
            <a:extLst>
              <a:ext uri="{FF2B5EF4-FFF2-40B4-BE49-F238E27FC236}">
                <a16:creationId xmlns:a16="http://schemas.microsoft.com/office/drawing/2014/main" id="{8DF0D7A2-8B1C-40BD-8581-13522E3814D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813406A-62F4-4843-8390-8B33A51BA80A}" type="slidenum">
              <a:rPr lang="it-IT" altLang="it-IT" sz="1200">
                <a:solidFill>
                  <a:srgbClr val="FFFFFF"/>
                </a:solidFill>
              </a:rPr>
              <a:pPr>
                <a:spcBef>
                  <a:spcPct val="0"/>
                </a:spcBef>
                <a:buFontTx/>
                <a:buNone/>
              </a:pPr>
              <a:t>492</a:t>
            </a:fld>
            <a:endParaRPr lang="it-IT" altLang="it-IT" sz="1200">
              <a:solidFill>
                <a:srgbClr val="FFFFFF"/>
              </a:solidFill>
            </a:endParaRPr>
          </a:p>
        </p:txBody>
      </p:sp>
      <p:pic>
        <p:nvPicPr>
          <p:cNvPr id="49155" name="Immagine 8">
            <a:extLst>
              <a:ext uri="{FF2B5EF4-FFF2-40B4-BE49-F238E27FC236}">
                <a16:creationId xmlns:a16="http://schemas.microsoft.com/office/drawing/2014/main" id="{E48D349B-3B35-46C3-92EE-4683818C9E5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6" name="Immagine 1">
            <a:extLst>
              <a:ext uri="{FF2B5EF4-FFF2-40B4-BE49-F238E27FC236}">
                <a16:creationId xmlns:a16="http://schemas.microsoft.com/office/drawing/2014/main" id="{8FD59B71-A934-41BB-8B39-0A5CC7324B3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7" name="CasellaDiTesto 5">
            <a:extLst>
              <a:ext uri="{FF2B5EF4-FFF2-40B4-BE49-F238E27FC236}">
                <a16:creationId xmlns:a16="http://schemas.microsoft.com/office/drawing/2014/main" id="{1814CCFA-11D4-4EF0-8285-71391FB9890A}"/>
              </a:ext>
            </a:extLst>
          </p:cNvPr>
          <p:cNvSpPr txBox="1">
            <a:spLocks noChangeArrowheads="1"/>
          </p:cNvSpPr>
          <p:nvPr/>
        </p:nvSpPr>
        <p:spPr bwMode="auto">
          <a:xfrm>
            <a:off x="1619250" y="42862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ottotitolo 2">
            <a:extLst>
              <a:ext uri="{FF2B5EF4-FFF2-40B4-BE49-F238E27FC236}">
                <a16:creationId xmlns:a16="http://schemas.microsoft.com/office/drawing/2014/main" id="{207B8DE4-E527-40DC-B4E3-6B99AAD32806}"/>
              </a:ext>
            </a:extLst>
          </p:cNvPr>
          <p:cNvSpPr>
            <a:spLocks noGrp="1"/>
          </p:cNvSpPr>
          <p:nvPr>
            <p:ph type="subTitle" idx="1"/>
          </p:nvPr>
        </p:nvSpPr>
        <p:spPr>
          <a:xfrm>
            <a:off x="449263" y="506413"/>
            <a:ext cx="7848600" cy="6165850"/>
          </a:xfrm>
        </p:spPr>
        <p:txBody>
          <a:bodyPr/>
          <a:lstStyle/>
          <a:p>
            <a:pPr algn="just" fontAlgn="t">
              <a:lnSpc>
                <a:spcPct val="150000"/>
              </a:lnSpc>
              <a:spcBef>
                <a:spcPts val="25"/>
              </a:spcBef>
            </a:pPr>
            <a:endParaRPr lang="it-IT" altLang="it-IT" sz="2000" b="1" i="1">
              <a:solidFill>
                <a:schemeClr val="bg1"/>
              </a:solidFill>
            </a:endParaRPr>
          </a:p>
          <a:p>
            <a:pPr algn="just" fontAlgn="t">
              <a:lnSpc>
                <a:spcPct val="150000"/>
              </a:lnSpc>
            </a:pPr>
            <a:endParaRPr lang="it-IT" altLang="it-IT" sz="2000" b="1" i="1">
              <a:solidFill>
                <a:schemeClr val="bg1"/>
              </a:solidFill>
            </a:endParaRPr>
          </a:p>
          <a:p>
            <a:pPr algn="just" fontAlgn="t">
              <a:lnSpc>
                <a:spcPct val="150000"/>
              </a:lnSpc>
            </a:pPr>
            <a:r>
              <a:rPr lang="it-IT" altLang="it-IT" sz="2000" b="1">
                <a:solidFill>
                  <a:schemeClr val="bg1"/>
                </a:solidFill>
              </a:rPr>
              <a:t>Premessa</a:t>
            </a:r>
          </a:p>
          <a:p>
            <a:pPr algn="just"/>
            <a:endParaRPr lang="it-IT" altLang="it-IT" sz="2000" b="1">
              <a:solidFill>
                <a:schemeClr val="bg1"/>
              </a:solidFill>
            </a:endParaRPr>
          </a:p>
          <a:p>
            <a:pPr algn="just"/>
            <a:r>
              <a:rPr lang="it-IT" altLang="it-IT" sz="2000">
                <a:solidFill>
                  <a:schemeClr val="bg1"/>
                </a:solidFill>
              </a:rPr>
              <a:t>Si ritiene utile premettere, per i profili di rilevanza ai fini della gestione dell’incremento del contributo addizionale, che l’articolo 1, comma 2, del D.L. n. 87/2018, come modificato dalla legge di conversione n. 96/2018, specifica che le nuove disposizioni in materia di contratti di lavoro a termine </a:t>
            </a:r>
            <a:r>
              <a:rPr lang="it-IT" altLang="it-IT" sz="2000" i="1">
                <a:solidFill>
                  <a:schemeClr val="bg1"/>
                </a:solidFill>
              </a:rPr>
              <a:t>“[...] si applicano ai contratti di lavoro a tempo determinato stipulati successivamente alla data di entrata in vigore del presente decreto, nonché ai rinnovi e alle proroghe contrattuali successivi al 31 ottobre 2018</a:t>
            </a:r>
            <a:r>
              <a:rPr lang="it-IT" altLang="it-IT" sz="2000">
                <a:solidFill>
                  <a:schemeClr val="bg1"/>
                </a:solidFill>
              </a:rPr>
              <a:t>”. </a:t>
            </a:r>
          </a:p>
          <a:p>
            <a:pPr algn="just"/>
            <a:r>
              <a:rPr lang="it-IT" altLang="it-IT" sz="2000">
                <a:solidFill>
                  <a:schemeClr val="bg1"/>
                </a:solidFill>
              </a:rPr>
              <a:t>In proposito il Ministero del Lavoro e delle politiche sociali, al paragrafo 3 della citata circolare n. 17/2018, ha precisato che i rinnovi e le proroghe dei contratti in corso alla data di entrata in vigore del D.L. n. 87/2018 rimangono disciplinati dalle previgenti disposizioni del D.lgs n. 81/2015, in quanto la nuova disciplina introdotta dal D.L. n. 87/2018 trova applicazione solo dopo il 31 ottobre 2018. </a:t>
            </a:r>
          </a:p>
          <a:p>
            <a:pPr algn="just"/>
            <a:r>
              <a:rPr lang="it-IT" altLang="it-IT" sz="2000">
                <a:solidFill>
                  <a:schemeClr val="bg1"/>
                </a:solidFill>
              </a:rPr>
              <a:t> </a:t>
            </a:r>
            <a:endParaRPr lang="it-IT" altLang="it-IT" sz="2000" b="1">
              <a:solidFill>
                <a:schemeClr val="bg1"/>
              </a:solidFill>
            </a:endParaRPr>
          </a:p>
          <a:p>
            <a:pPr algn="just" fontAlgn="t">
              <a:lnSpc>
                <a:spcPct val="150000"/>
              </a:lnSpc>
            </a:pPr>
            <a:endParaRPr lang="it-IT" altLang="it-IT" sz="2000" b="1">
              <a:solidFill>
                <a:schemeClr val="bg1"/>
              </a:solidFill>
            </a:endParaRPr>
          </a:p>
          <a:p>
            <a:pPr algn="just" fontAlgn="t">
              <a:lnSpc>
                <a:spcPct val="150000"/>
              </a:lnSpc>
            </a:pPr>
            <a:endParaRPr lang="it-IT" altLang="it-IT" sz="2000">
              <a:solidFill>
                <a:schemeClr val="bg1"/>
              </a:solidFill>
            </a:endParaRPr>
          </a:p>
          <a:p>
            <a:pPr algn="just" fontAlgn="t">
              <a:lnSpc>
                <a:spcPct val="150000"/>
              </a:lnSpc>
            </a:pPr>
            <a:r>
              <a:rPr lang="it-IT" altLang="it-IT" sz="2000">
                <a:solidFill>
                  <a:schemeClr val="bg1"/>
                </a:solidFill>
              </a:rPr>
              <a:t> </a:t>
            </a:r>
          </a:p>
        </p:txBody>
      </p:sp>
      <p:sp>
        <p:nvSpPr>
          <p:cNvPr id="50178" name="Segnaposto numero diapositiva 5">
            <a:extLst>
              <a:ext uri="{FF2B5EF4-FFF2-40B4-BE49-F238E27FC236}">
                <a16:creationId xmlns:a16="http://schemas.microsoft.com/office/drawing/2014/main" id="{5DD25831-8492-446A-B8E3-3B42E182D73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924772F-5D0C-42B8-B26C-6DA85195486C}" type="slidenum">
              <a:rPr lang="it-IT" altLang="it-IT" sz="1200">
                <a:solidFill>
                  <a:srgbClr val="FFFFFF"/>
                </a:solidFill>
              </a:rPr>
              <a:pPr>
                <a:spcBef>
                  <a:spcPct val="0"/>
                </a:spcBef>
                <a:buFontTx/>
                <a:buNone/>
              </a:pPr>
              <a:t>493</a:t>
            </a:fld>
            <a:endParaRPr lang="it-IT" altLang="it-IT" sz="1200">
              <a:solidFill>
                <a:srgbClr val="FFFFFF"/>
              </a:solidFill>
            </a:endParaRPr>
          </a:p>
        </p:txBody>
      </p:sp>
      <p:pic>
        <p:nvPicPr>
          <p:cNvPr id="50179" name="Immagine 8">
            <a:extLst>
              <a:ext uri="{FF2B5EF4-FFF2-40B4-BE49-F238E27FC236}">
                <a16:creationId xmlns:a16="http://schemas.microsoft.com/office/drawing/2014/main" id="{6AC505A5-5AF4-4197-9616-3519FFBF6C3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0" name="Immagine 1">
            <a:extLst>
              <a:ext uri="{FF2B5EF4-FFF2-40B4-BE49-F238E27FC236}">
                <a16:creationId xmlns:a16="http://schemas.microsoft.com/office/drawing/2014/main" id="{0D89BBDB-CE4B-4E4E-9640-1609AC105D1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1" name="CasellaDiTesto 5">
            <a:extLst>
              <a:ext uri="{FF2B5EF4-FFF2-40B4-BE49-F238E27FC236}">
                <a16:creationId xmlns:a16="http://schemas.microsoft.com/office/drawing/2014/main" id="{FFEBD6A1-40F3-4C3B-9547-56FB92771DB5}"/>
              </a:ext>
            </a:extLst>
          </p:cNvPr>
          <p:cNvSpPr txBox="1">
            <a:spLocks noChangeArrowheads="1"/>
          </p:cNvSpPr>
          <p:nvPr/>
        </p:nvSpPr>
        <p:spPr bwMode="auto">
          <a:xfrm>
            <a:off x="1619250" y="3587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ottotitolo 2">
            <a:extLst>
              <a:ext uri="{FF2B5EF4-FFF2-40B4-BE49-F238E27FC236}">
                <a16:creationId xmlns:a16="http://schemas.microsoft.com/office/drawing/2014/main" id="{7E8016D7-145E-436D-886A-A4E6D620CF80}"/>
              </a:ext>
            </a:extLst>
          </p:cNvPr>
          <p:cNvSpPr>
            <a:spLocks noGrp="1"/>
          </p:cNvSpPr>
          <p:nvPr>
            <p:ph type="subTitle" idx="1"/>
          </p:nvPr>
        </p:nvSpPr>
        <p:spPr>
          <a:xfrm>
            <a:off x="449263" y="506413"/>
            <a:ext cx="7848600" cy="6165850"/>
          </a:xfrm>
        </p:spPr>
        <p:txBody>
          <a:bodyPr/>
          <a:lstStyle/>
          <a:p>
            <a:pPr algn="just" fontAlgn="t">
              <a:lnSpc>
                <a:spcPct val="150000"/>
              </a:lnSpc>
              <a:spcBef>
                <a:spcPts val="25"/>
              </a:spcBef>
            </a:pPr>
            <a:endParaRPr lang="it-IT" altLang="it-IT" sz="2000" b="1" i="1">
              <a:solidFill>
                <a:schemeClr val="bg1"/>
              </a:solidFill>
            </a:endParaRPr>
          </a:p>
          <a:p>
            <a:pPr algn="just" fontAlgn="t">
              <a:lnSpc>
                <a:spcPct val="150000"/>
              </a:lnSpc>
            </a:pPr>
            <a:endParaRPr lang="it-IT" altLang="it-IT" sz="2000" b="1" i="1">
              <a:solidFill>
                <a:schemeClr val="bg1"/>
              </a:solidFill>
            </a:endParaRPr>
          </a:p>
          <a:p>
            <a:pPr algn="just" fontAlgn="t">
              <a:lnSpc>
                <a:spcPct val="150000"/>
              </a:lnSpc>
            </a:pPr>
            <a:r>
              <a:rPr lang="it-IT" altLang="it-IT" sz="2000" b="1">
                <a:solidFill>
                  <a:srgbClr val="0070C0"/>
                </a:solidFill>
              </a:rPr>
              <a:t>Premessa</a:t>
            </a:r>
          </a:p>
          <a:p>
            <a:pPr algn="just"/>
            <a:endParaRPr lang="it-IT" altLang="it-IT" sz="2000">
              <a:solidFill>
                <a:schemeClr val="bg1"/>
              </a:solidFill>
            </a:endParaRPr>
          </a:p>
          <a:p>
            <a:pPr algn="just"/>
            <a:r>
              <a:rPr lang="it-IT" altLang="it-IT" sz="2000">
                <a:solidFill>
                  <a:schemeClr val="bg1"/>
                </a:solidFill>
              </a:rPr>
              <a:t>In proposito il Ministero del Lavoro e delle politiche sociali, al paragrafo 3 della citata circolare n. 17/20181, comma 2, sebbene formalmente riferito alle nuove disposizioni sui contratti di lavoro a termine contenute nel comma 1 del medesimo articolo 1, si applica anche ai rapporti di somministrazione a tempo determinato. </a:t>
            </a:r>
          </a:p>
          <a:p>
            <a:pPr algn="just"/>
            <a:endParaRPr lang="it-IT" altLang="it-IT" sz="2000">
              <a:solidFill>
                <a:schemeClr val="bg1"/>
              </a:solidFill>
            </a:endParaRPr>
          </a:p>
          <a:p>
            <a:pPr algn="just"/>
            <a:r>
              <a:rPr lang="it-IT" altLang="it-IT" sz="2000" b="1">
                <a:solidFill>
                  <a:schemeClr val="bg1"/>
                </a:solidFill>
              </a:rPr>
              <a:t>La decorrenza di applicazione dell’incremento del contributo addizionale NASpI nei casi di rinnovo del contratto di lavoro subordinato a tempo determinato rimane, invece, fissata al 14 luglio 2018.</a:t>
            </a:r>
          </a:p>
          <a:p>
            <a:pPr algn="just"/>
            <a:endParaRPr lang="it-IT" altLang="it-IT" sz="2000" b="1">
              <a:solidFill>
                <a:schemeClr val="bg1"/>
              </a:solidFill>
            </a:endParaRPr>
          </a:p>
          <a:p>
            <a:pPr algn="just" fontAlgn="t">
              <a:lnSpc>
                <a:spcPct val="150000"/>
              </a:lnSpc>
            </a:pPr>
            <a:endParaRPr lang="it-IT" altLang="it-IT" sz="2000" b="1">
              <a:solidFill>
                <a:schemeClr val="bg1"/>
              </a:solidFill>
            </a:endParaRPr>
          </a:p>
          <a:p>
            <a:pPr algn="just" fontAlgn="t">
              <a:lnSpc>
                <a:spcPct val="150000"/>
              </a:lnSpc>
            </a:pPr>
            <a:endParaRPr lang="it-IT" altLang="it-IT" sz="2000" b="1">
              <a:solidFill>
                <a:schemeClr val="bg1"/>
              </a:solidFill>
            </a:endParaRPr>
          </a:p>
          <a:p>
            <a:pPr algn="just" fontAlgn="t">
              <a:lnSpc>
                <a:spcPct val="150000"/>
              </a:lnSpc>
            </a:pPr>
            <a:endParaRPr lang="it-IT" altLang="it-IT" sz="2000">
              <a:solidFill>
                <a:schemeClr val="bg1"/>
              </a:solidFill>
            </a:endParaRPr>
          </a:p>
          <a:p>
            <a:pPr algn="just" fontAlgn="t">
              <a:lnSpc>
                <a:spcPct val="150000"/>
              </a:lnSpc>
            </a:pPr>
            <a:r>
              <a:rPr lang="it-IT" altLang="it-IT" sz="2000">
                <a:solidFill>
                  <a:schemeClr val="bg1"/>
                </a:solidFill>
              </a:rPr>
              <a:t> </a:t>
            </a:r>
          </a:p>
        </p:txBody>
      </p:sp>
      <p:sp>
        <p:nvSpPr>
          <p:cNvPr id="51202" name="Segnaposto numero diapositiva 5">
            <a:extLst>
              <a:ext uri="{FF2B5EF4-FFF2-40B4-BE49-F238E27FC236}">
                <a16:creationId xmlns:a16="http://schemas.microsoft.com/office/drawing/2014/main" id="{9FAE0254-A6B7-49FA-B505-0AE50304559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E9F6802-9577-40D8-BCDE-42BB9160AF68}" type="slidenum">
              <a:rPr lang="it-IT" altLang="it-IT" sz="1200">
                <a:solidFill>
                  <a:srgbClr val="FFFFFF"/>
                </a:solidFill>
              </a:rPr>
              <a:pPr>
                <a:spcBef>
                  <a:spcPct val="0"/>
                </a:spcBef>
                <a:buFontTx/>
                <a:buNone/>
              </a:pPr>
              <a:t>494</a:t>
            </a:fld>
            <a:endParaRPr lang="it-IT" altLang="it-IT" sz="1200">
              <a:solidFill>
                <a:srgbClr val="FFFFFF"/>
              </a:solidFill>
            </a:endParaRPr>
          </a:p>
        </p:txBody>
      </p:sp>
      <p:pic>
        <p:nvPicPr>
          <p:cNvPr id="51203" name="Immagine 8">
            <a:extLst>
              <a:ext uri="{FF2B5EF4-FFF2-40B4-BE49-F238E27FC236}">
                <a16:creationId xmlns:a16="http://schemas.microsoft.com/office/drawing/2014/main" id="{007668FA-19CC-4C0D-B6FE-422B5C9D895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4" name="Immagine 1">
            <a:extLst>
              <a:ext uri="{FF2B5EF4-FFF2-40B4-BE49-F238E27FC236}">
                <a16:creationId xmlns:a16="http://schemas.microsoft.com/office/drawing/2014/main" id="{3FF14705-5265-4147-B3C2-6BCFE7B6269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5" name="CasellaDiTesto 5">
            <a:extLst>
              <a:ext uri="{FF2B5EF4-FFF2-40B4-BE49-F238E27FC236}">
                <a16:creationId xmlns:a16="http://schemas.microsoft.com/office/drawing/2014/main" id="{1AF416D6-D418-4A9B-8CED-A3D5B81805D2}"/>
              </a:ext>
            </a:extLst>
          </p:cNvPr>
          <p:cNvSpPr txBox="1">
            <a:spLocks noChangeArrowheads="1"/>
          </p:cNvSpPr>
          <p:nvPr/>
        </p:nvSpPr>
        <p:spPr bwMode="auto">
          <a:xfrm>
            <a:off x="1619250" y="3587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ottotitolo 2">
            <a:extLst>
              <a:ext uri="{FF2B5EF4-FFF2-40B4-BE49-F238E27FC236}">
                <a16:creationId xmlns:a16="http://schemas.microsoft.com/office/drawing/2014/main" id="{79772CBC-EE24-4FE1-AD1A-24B206725E21}"/>
              </a:ext>
            </a:extLst>
          </p:cNvPr>
          <p:cNvSpPr>
            <a:spLocks noGrp="1"/>
          </p:cNvSpPr>
          <p:nvPr>
            <p:ph type="subTitle" idx="1"/>
          </p:nvPr>
        </p:nvSpPr>
        <p:spPr>
          <a:xfrm>
            <a:off x="449263" y="506413"/>
            <a:ext cx="7848600" cy="6165850"/>
          </a:xfrm>
        </p:spPr>
        <p:txBody>
          <a:bodyPr/>
          <a:lstStyle/>
          <a:p>
            <a:pPr algn="just" fontAlgn="t">
              <a:lnSpc>
                <a:spcPct val="150000"/>
              </a:lnSpc>
              <a:spcBef>
                <a:spcPts val="25"/>
              </a:spcBef>
            </a:pPr>
            <a:endParaRPr lang="it-IT" altLang="it-IT" sz="2000" b="1" i="1">
              <a:solidFill>
                <a:schemeClr val="bg1"/>
              </a:solidFill>
            </a:endParaRPr>
          </a:p>
          <a:p>
            <a:pPr algn="just" fontAlgn="t">
              <a:lnSpc>
                <a:spcPct val="150000"/>
              </a:lnSpc>
            </a:pPr>
            <a:endParaRPr lang="it-IT" altLang="it-IT" sz="2000" b="1" i="1">
              <a:solidFill>
                <a:schemeClr val="bg1"/>
              </a:solidFill>
            </a:endParaRPr>
          </a:p>
          <a:p>
            <a:pPr algn="just" fontAlgn="t">
              <a:lnSpc>
                <a:spcPct val="150000"/>
              </a:lnSpc>
            </a:pPr>
            <a:r>
              <a:rPr lang="it-IT" altLang="it-IT" sz="2000" b="1">
                <a:solidFill>
                  <a:schemeClr val="bg1"/>
                </a:solidFill>
              </a:rPr>
              <a:t>AUMENTO DEL CONTRIBUTO ADDIZIONALE NASPI</a:t>
            </a:r>
          </a:p>
          <a:p>
            <a:pPr algn="just" fontAlgn="t">
              <a:lnSpc>
                <a:spcPct val="150000"/>
              </a:lnSpc>
            </a:pPr>
            <a:r>
              <a:rPr lang="it-IT" altLang="it-IT" sz="2000" b="1">
                <a:solidFill>
                  <a:schemeClr val="bg1"/>
                </a:solidFill>
              </a:rPr>
              <a:t>Ambito di applicazione e decorrenza</a:t>
            </a:r>
          </a:p>
          <a:p>
            <a:pPr algn="just"/>
            <a:endParaRPr lang="it-IT" altLang="it-IT" sz="2000">
              <a:solidFill>
                <a:schemeClr val="bg1"/>
              </a:solidFill>
            </a:endParaRPr>
          </a:p>
          <a:p>
            <a:pPr algn="just"/>
            <a:r>
              <a:rPr lang="it-IT" altLang="it-IT" sz="2000">
                <a:solidFill>
                  <a:schemeClr val="bg1"/>
                </a:solidFill>
              </a:rPr>
              <a:t>L’articolo 3, comma 2, del D.L. n. 87/2018 ha disposto che “</a:t>
            </a:r>
            <a:r>
              <a:rPr lang="it-IT" altLang="it-IT" sz="2000" i="1">
                <a:solidFill>
                  <a:schemeClr val="bg1"/>
                </a:solidFill>
              </a:rPr>
              <a:t>il contributo di cui all'articolo 2, comma 28, della legge 28 giugno 2012, n. 92, è aumentato di 0,5 punti percentuali in occasione di ciascun rinnovo del contratto a tempo determinato, anche in somministrazione”. </a:t>
            </a:r>
            <a:r>
              <a:rPr lang="it-IT" altLang="it-IT" sz="2000">
                <a:solidFill>
                  <a:schemeClr val="bg1"/>
                </a:solidFill>
              </a:rPr>
              <a:t>La legge n. 96/2018, di conversione del D.L. n. 87/2018, ha sostituto il testo del citato comma 2 con il seguente: “</a:t>
            </a:r>
            <a:r>
              <a:rPr lang="it-IT" altLang="it-IT" sz="2000" i="1">
                <a:solidFill>
                  <a:schemeClr val="bg1"/>
                </a:solidFill>
              </a:rPr>
              <a:t>2. All'articolo 2, comma 28, della legge 28 giugno 2012, n. 92, sono aggiunti, in fine, i seguenti periodi: “Il contributo addizionale è aumentato di 0,5 punti percentuali in occasione di ciascun rinnovo del contratto a tempo determinato, anche in regime di somministrazione. Le disposizioni del precedente periodo non si applicano ai contratti di lavoro domestico</a:t>
            </a:r>
            <a:r>
              <a:rPr lang="it-IT" altLang="it-IT" sz="2000">
                <a:solidFill>
                  <a:schemeClr val="bg1"/>
                </a:solidFill>
              </a:rPr>
              <a:t>”. </a:t>
            </a:r>
          </a:p>
          <a:p>
            <a:pPr algn="just"/>
            <a:r>
              <a:rPr lang="it-IT" altLang="it-IT" sz="2000">
                <a:solidFill>
                  <a:schemeClr val="bg1"/>
                </a:solidFill>
              </a:rPr>
              <a:t> </a:t>
            </a:r>
            <a:endParaRPr lang="it-IT" altLang="it-IT" sz="2000" b="1">
              <a:solidFill>
                <a:schemeClr val="bg1"/>
              </a:solidFill>
            </a:endParaRPr>
          </a:p>
          <a:p>
            <a:pPr algn="just" fontAlgn="t">
              <a:lnSpc>
                <a:spcPct val="150000"/>
              </a:lnSpc>
            </a:pPr>
            <a:endParaRPr lang="it-IT" altLang="it-IT" sz="2000" b="1">
              <a:solidFill>
                <a:schemeClr val="bg1"/>
              </a:solidFill>
            </a:endParaRPr>
          </a:p>
          <a:p>
            <a:pPr algn="just" fontAlgn="t">
              <a:lnSpc>
                <a:spcPct val="150000"/>
              </a:lnSpc>
            </a:pPr>
            <a:endParaRPr lang="it-IT" altLang="it-IT" sz="2000">
              <a:solidFill>
                <a:schemeClr val="bg1"/>
              </a:solidFill>
            </a:endParaRPr>
          </a:p>
          <a:p>
            <a:pPr algn="just" fontAlgn="t">
              <a:lnSpc>
                <a:spcPct val="150000"/>
              </a:lnSpc>
            </a:pPr>
            <a:r>
              <a:rPr lang="it-IT" altLang="it-IT" sz="2000">
                <a:solidFill>
                  <a:schemeClr val="bg1"/>
                </a:solidFill>
              </a:rPr>
              <a:t> </a:t>
            </a:r>
          </a:p>
        </p:txBody>
      </p:sp>
      <p:sp>
        <p:nvSpPr>
          <p:cNvPr id="52226" name="Segnaposto numero diapositiva 5">
            <a:extLst>
              <a:ext uri="{FF2B5EF4-FFF2-40B4-BE49-F238E27FC236}">
                <a16:creationId xmlns:a16="http://schemas.microsoft.com/office/drawing/2014/main" id="{F522C9C1-AB43-482F-AA48-ED9EB351F39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8BDE0612-9CCA-478B-AEB2-D3697F3C02EE}" type="slidenum">
              <a:rPr lang="it-IT" altLang="it-IT" sz="1200">
                <a:solidFill>
                  <a:srgbClr val="FFFFFF"/>
                </a:solidFill>
              </a:rPr>
              <a:pPr>
                <a:spcBef>
                  <a:spcPct val="0"/>
                </a:spcBef>
                <a:buFontTx/>
                <a:buNone/>
              </a:pPr>
              <a:t>495</a:t>
            </a:fld>
            <a:endParaRPr lang="it-IT" altLang="it-IT" sz="1200">
              <a:solidFill>
                <a:srgbClr val="FFFFFF"/>
              </a:solidFill>
            </a:endParaRPr>
          </a:p>
        </p:txBody>
      </p:sp>
      <p:pic>
        <p:nvPicPr>
          <p:cNvPr id="52227" name="Immagine 8">
            <a:extLst>
              <a:ext uri="{FF2B5EF4-FFF2-40B4-BE49-F238E27FC236}">
                <a16:creationId xmlns:a16="http://schemas.microsoft.com/office/drawing/2014/main" id="{9BB7000B-8E27-475C-A034-9A5613373E1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8" name="Immagine 1">
            <a:extLst>
              <a:ext uri="{FF2B5EF4-FFF2-40B4-BE49-F238E27FC236}">
                <a16:creationId xmlns:a16="http://schemas.microsoft.com/office/drawing/2014/main" id="{49FE0381-8128-4352-B477-833C0E57A88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9" name="CasellaDiTesto 5">
            <a:extLst>
              <a:ext uri="{FF2B5EF4-FFF2-40B4-BE49-F238E27FC236}">
                <a16:creationId xmlns:a16="http://schemas.microsoft.com/office/drawing/2014/main" id="{0778B413-8752-459D-81F7-FC36B8D96CC4}"/>
              </a:ext>
            </a:extLst>
          </p:cNvPr>
          <p:cNvSpPr txBox="1">
            <a:spLocks noChangeArrowheads="1"/>
          </p:cNvSpPr>
          <p:nvPr/>
        </p:nvSpPr>
        <p:spPr bwMode="auto">
          <a:xfrm>
            <a:off x="1619250" y="3587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ottotitolo 2">
            <a:extLst>
              <a:ext uri="{FF2B5EF4-FFF2-40B4-BE49-F238E27FC236}">
                <a16:creationId xmlns:a16="http://schemas.microsoft.com/office/drawing/2014/main" id="{724F3E9F-28C9-4913-A150-14E4726670D9}"/>
              </a:ext>
            </a:extLst>
          </p:cNvPr>
          <p:cNvSpPr>
            <a:spLocks noGrp="1"/>
          </p:cNvSpPr>
          <p:nvPr>
            <p:ph type="subTitle" idx="1"/>
          </p:nvPr>
        </p:nvSpPr>
        <p:spPr>
          <a:xfrm>
            <a:off x="449263" y="506413"/>
            <a:ext cx="7848600" cy="6165850"/>
          </a:xfrm>
        </p:spPr>
        <p:txBody>
          <a:bodyPr/>
          <a:lstStyle/>
          <a:p>
            <a:pPr algn="just" fontAlgn="t">
              <a:lnSpc>
                <a:spcPct val="150000"/>
              </a:lnSpc>
              <a:spcBef>
                <a:spcPts val="25"/>
              </a:spcBef>
            </a:pPr>
            <a:endParaRPr lang="it-IT" altLang="it-IT" sz="2000" b="1" i="1">
              <a:solidFill>
                <a:schemeClr val="bg1"/>
              </a:solidFill>
            </a:endParaRPr>
          </a:p>
          <a:p>
            <a:pPr algn="just" fontAlgn="t">
              <a:lnSpc>
                <a:spcPct val="150000"/>
              </a:lnSpc>
            </a:pPr>
            <a:endParaRPr lang="it-IT" altLang="it-IT" sz="2000" b="1" i="1">
              <a:solidFill>
                <a:schemeClr val="bg1"/>
              </a:solidFill>
            </a:endParaRPr>
          </a:p>
          <a:p>
            <a:pPr algn="just" fontAlgn="t">
              <a:lnSpc>
                <a:spcPct val="150000"/>
              </a:lnSpc>
            </a:pPr>
            <a:r>
              <a:rPr lang="it-IT" altLang="it-IT" sz="2000" b="1">
                <a:solidFill>
                  <a:srgbClr val="0070C0"/>
                </a:solidFill>
              </a:rPr>
              <a:t>AUMENTO DEL CONTRIBUTO ADDIZIONALE NASPI</a:t>
            </a:r>
          </a:p>
          <a:p>
            <a:pPr algn="just" fontAlgn="t">
              <a:lnSpc>
                <a:spcPct val="150000"/>
              </a:lnSpc>
            </a:pPr>
            <a:r>
              <a:rPr lang="it-IT" altLang="it-IT" sz="2000" b="1">
                <a:solidFill>
                  <a:srgbClr val="0070C0"/>
                </a:solidFill>
              </a:rPr>
              <a:t>Ambito di applicazione e decorrenza</a:t>
            </a:r>
          </a:p>
          <a:p>
            <a:pPr algn="just"/>
            <a:endParaRPr lang="it-IT" altLang="it-IT" sz="2000">
              <a:solidFill>
                <a:schemeClr val="bg1"/>
              </a:solidFill>
            </a:endParaRPr>
          </a:p>
          <a:p>
            <a:pPr algn="just"/>
            <a:r>
              <a:rPr lang="it-IT" altLang="it-IT" sz="2000">
                <a:solidFill>
                  <a:schemeClr val="bg1"/>
                </a:solidFill>
              </a:rPr>
              <a:t>Il D.L. n. 87/2018, nella versione recata dalla relativa legge di conversione (legge n. 96/2018), ha quindi introdotto l’aumento del contributo addizionale NASpI attraverso la rimodulazione dell’articolo 2, comma 28, della legge n. 92/2012 e ha altresì escluso dal versamento di tale aumento i rinnovi contrattuali dei lavoratori domestici. </a:t>
            </a:r>
          </a:p>
          <a:p>
            <a:pPr algn="just"/>
            <a:r>
              <a:rPr lang="it-IT" altLang="it-IT" sz="2000">
                <a:solidFill>
                  <a:schemeClr val="bg1"/>
                </a:solidFill>
              </a:rPr>
              <a:t>L’articolo 3, comma 2, del decreto dignità ha previsto l’incremento del predetto contributo addizionale in occasione di ogni rinnovo del contratto a tempo determinato, anche in regime di somministrazione di lavoro. Sul piano generale, la fattispecie del rinnovo del contratto di lavoro a tempo determinato ricorre quando l’iniziale contratto raggiunge la scadenza originariamente prevista (o successivamente prorogata) e le parti procedono alla sottoscrizione di un ulteriore contratto a termine. </a:t>
            </a:r>
            <a:endParaRPr lang="it-IT" altLang="it-IT" sz="2000" b="1">
              <a:solidFill>
                <a:schemeClr val="bg1"/>
              </a:solidFill>
            </a:endParaRPr>
          </a:p>
          <a:p>
            <a:pPr algn="just" fontAlgn="t">
              <a:lnSpc>
                <a:spcPct val="150000"/>
              </a:lnSpc>
            </a:pPr>
            <a:endParaRPr lang="it-IT" altLang="it-IT" sz="2000">
              <a:solidFill>
                <a:schemeClr val="bg1"/>
              </a:solidFill>
            </a:endParaRPr>
          </a:p>
          <a:p>
            <a:pPr algn="just" fontAlgn="t">
              <a:lnSpc>
                <a:spcPct val="150000"/>
              </a:lnSpc>
            </a:pPr>
            <a:r>
              <a:rPr lang="it-IT" altLang="it-IT" sz="2000">
                <a:solidFill>
                  <a:schemeClr val="bg1"/>
                </a:solidFill>
              </a:rPr>
              <a:t> </a:t>
            </a:r>
          </a:p>
        </p:txBody>
      </p:sp>
      <p:sp>
        <p:nvSpPr>
          <p:cNvPr id="53250" name="Segnaposto numero diapositiva 5">
            <a:extLst>
              <a:ext uri="{FF2B5EF4-FFF2-40B4-BE49-F238E27FC236}">
                <a16:creationId xmlns:a16="http://schemas.microsoft.com/office/drawing/2014/main" id="{90FD5F78-F163-4E49-A3E8-E332AD9BA46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830780E-D45E-4311-A718-8B2CACCEEAA2}" type="slidenum">
              <a:rPr lang="it-IT" altLang="it-IT" sz="1200">
                <a:solidFill>
                  <a:srgbClr val="FFFFFF"/>
                </a:solidFill>
              </a:rPr>
              <a:pPr>
                <a:spcBef>
                  <a:spcPct val="0"/>
                </a:spcBef>
                <a:buFontTx/>
                <a:buNone/>
              </a:pPr>
              <a:t>496</a:t>
            </a:fld>
            <a:endParaRPr lang="it-IT" altLang="it-IT" sz="1200">
              <a:solidFill>
                <a:srgbClr val="FFFFFF"/>
              </a:solidFill>
            </a:endParaRPr>
          </a:p>
        </p:txBody>
      </p:sp>
      <p:pic>
        <p:nvPicPr>
          <p:cNvPr id="53251" name="Immagine 8">
            <a:extLst>
              <a:ext uri="{FF2B5EF4-FFF2-40B4-BE49-F238E27FC236}">
                <a16:creationId xmlns:a16="http://schemas.microsoft.com/office/drawing/2014/main" id="{F6782451-A6C4-4D14-9870-535C7918E72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2" name="Immagine 1">
            <a:extLst>
              <a:ext uri="{FF2B5EF4-FFF2-40B4-BE49-F238E27FC236}">
                <a16:creationId xmlns:a16="http://schemas.microsoft.com/office/drawing/2014/main" id="{12856B0E-7419-46B1-841A-5A724D885E6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3" name="CasellaDiTesto 5">
            <a:extLst>
              <a:ext uri="{FF2B5EF4-FFF2-40B4-BE49-F238E27FC236}">
                <a16:creationId xmlns:a16="http://schemas.microsoft.com/office/drawing/2014/main" id="{D94276D3-82FC-4F9B-BC2B-FC7F0607D26F}"/>
              </a:ext>
            </a:extLst>
          </p:cNvPr>
          <p:cNvSpPr txBox="1">
            <a:spLocks noChangeArrowheads="1"/>
          </p:cNvSpPr>
          <p:nvPr/>
        </p:nvSpPr>
        <p:spPr bwMode="auto">
          <a:xfrm>
            <a:off x="1619250" y="3587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ottotitolo 2">
            <a:extLst>
              <a:ext uri="{FF2B5EF4-FFF2-40B4-BE49-F238E27FC236}">
                <a16:creationId xmlns:a16="http://schemas.microsoft.com/office/drawing/2014/main" id="{DAD90FFD-0F78-4991-BF44-497659138D4F}"/>
              </a:ext>
            </a:extLst>
          </p:cNvPr>
          <p:cNvSpPr>
            <a:spLocks noGrp="1"/>
          </p:cNvSpPr>
          <p:nvPr>
            <p:ph type="subTitle" idx="1"/>
          </p:nvPr>
        </p:nvSpPr>
        <p:spPr>
          <a:xfrm>
            <a:off x="449263" y="506413"/>
            <a:ext cx="7848600" cy="6165850"/>
          </a:xfrm>
        </p:spPr>
        <p:txBody>
          <a:bodyPr/>
          <a:lstStyle/>
          <a:p>
            <a:pPr algn="just" fontAlgn="t">
              <a:lnSpc>
                <a:spcPct val="150000"/>
              </a:lnSpc>
              <a:spcBef>
                <a:spcPts val="25"/>
              </a:spcBef>
            </a:pPr>
            <a:endParaRPr lang="it-IT" altLang="it-IT" sz="2000" b="1" i="1">
              <a:solidFill>
                <a:schemeClr val="bg1"/>
              </a:solidFill>
            </a:endParaRPr>
          </a:p>
          <a:p>
            <a:pPr algn="just" fontAlgn="t">
              <a:lnSpc>
                <a:spcPct val="150000"/>
              </a:lnSpc>
            </a:pPr>
            <a:endParaRPr lang="it-IT" altLang="it-IT" sz="2000" b="1" i="1">
              <a:solidFill>
                <a:schemeClr val="bg1"/>
              </a:solidFill>
            </a:endParaRPr>
          </a:p>
          <a:p>
            <a:pPr algn="just" fontAlgn="t">
              <a:lnSpc>
                <a:spcPct val="150000"/>
              </a:lnSpc>
            </a:pPr>
            <a:r>
              <a:rPr lang="it-IT" altLang="it-IT" sz="2000" b="1">
                <a:solidFill>
                  <a:srgbClr val="0070C0"/>
                </a:solidFill>
              </a:rPr>
              <a:t>AUMENTO DEL CONTRIBUTO ADDIZIONALE NASPI</a:t>
            </a:r>
          </a:p>
          <a:p>
            <a:pPr algn="just" fontAlgn="t">
              <a:lnSpc>
                <a:spcPct val="150000"/>
              </a:lnSpc>
            </a:pPr>
            <a:r>
              <a:rPr lang="it-IT" altLang="it-IT" sz="2000" b="1">
                <a:solidFill>
                  <a:srgbClr val="0070C0"/>
                </a:solidFill>
              </a:rPr>
              <a:t>Ambito di applicazione e decorrenza</a:t>
            </a:r>
          </a:p>
          <a:p>
            <a:pPr algn="just"/>
            <a:endParaRPr lang="it-IT" altLang="it-IT" sz="2000">
              <a:solidFill>
                <a:schemeClr val="bg1"/>
              </a:solidFill>
            </a:endParaRPr>
          </a:p>
          <a:p>
            <a:pPr algn="just"/>
            <a:r>
              <a:rPr lang="it-IT" altLang="it-IT" sz="2000">
                <a:solidFill>
                  <a:schemeClr val="bg1"/>
                </a:solidFill>
              </a:rPr>
              <a:t>Tuttavia, considerato che il decreto dignità ha esteso la nuova disciplina dei rapporti a termine anche alla somministrazione di lavoratori assunti a tempo determinato, </a:t>
            </a:r>
            <a:r>
              <a:rPr lang="it-IT" altLang="it-IT" sz="2000" u="sng">
                <a:solidFill>
                  <a:schemeClr val="bg1"/>
                </a:solidFill>
              </a:rPr>
              <a:t>l’aumento del contributo addizionale NASpI opera anche nei casi in cui lo stesso utilizzatore abbia instaurato un precedente contratto di lavoro a termine con il medesimo lavoratore ovvero nell’ipotesi inversa.</a:t>
            </a:r>
          </a:p>
          <a:p>
            <a:pPr algn="just"/>
            <a:br>
              <a:rPr lang="it-IT" altLang="it-IT" sz="2000">
                <a:solidFill>
                  <a:schemeClr val="bg1"/>
                </a:solidFill>
              </a:rPr>
            </a:br>
            <a:r>
              <a:rPr lang="it-IT" altLang="it-IT" sz="2000">
                <a:solidFill>
                  <a:schemeClr val="bg1"/>
                </a:solidFill>
              </a:rPr>
              <a:t> </a:t>
            </a:r>
            <a:endParaRPr lang="it-IT" altLang="it-IT" sz="2000" b="1">
              <a:solidFill>
                <a:schemeClr val="bg1"/>
              </a:solidFill>
            </a:endParaRPr>
          </a:p>
          <a:p>
            <a:pPr algn="just" fontAlgn="t">
              <a:lnSpc>
                <a:spcPct val="150000"/>
              </a:lnSpc>
            </a:pPr>
            <a:endParaRPr lang="it-IT" altLang="it-IT" sz="2000" b="1">
              <a:solidFill>
                <a:schemeClr val="bg1"/>
              </a:solidFill>
            </a:endParaRPr>
          </a:p>
          <a:p>
            <a:pPr algn="just" fontAlgn="t">
              <a:lnSpc>
                <a:spcPct val="150000"/>
              </a:lnSpc>
            </a:pPr>
            <a:endParaRPr lang="it-IT" altLang="it-IT" sz="2000">
              <a:solidFill>
                <a:schemeClr val="bg1"/>
              </a:solidFill>
            </a:endParaRPr>
          </a:p>
          <a:p>
            <a:pPr algn="just" fontAlgn="t">
              <a:lnSpc>
                <a:spcPct val="150000"/>
              </a:lnSpc>
            </a:pPr>
            <a:r>
              <a:rPr lang="it-IT" altLang="it-IT" sz="2000">
                <a:solidFill>
                  <a:schemeClr val="bg1"/>
                </a:solidFill>
              </a:rPr>
              <a:t> </a:t>
            </a:r>
          </a:p>
        </p:txBody>
      </p:sp>
      <p:sp>
        <p:nvSpPr>
          <p:cNvPr id="54274" name="Segnaposto numero diapositiva 5">
            <a:extLst>
              <a:ext uri="{FF2B5EF4-FFF2-40B4-BE49-F238E27FC236}">
                <a16:creationId xmlns:a16="http://schemas.microsoft.com/office/drawing/2014/main" id="{51211A2C-E620-4C30-94B3-D3C67CCB2C2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8B99303-1D7A-49F2-B3BD-F7E8E5BFB797}" type="slidenum">
              <a:rPr lang="it-IT" altLang="it-IT" sz="1200">
                <a:solidFill>
                  <a:srgbClr val="FFFFFF"/>
                </a:solidFill>
              </a:rPr>
              <a:pPr>
                <a:spcBef>
                  <a:spcPct val="0"/>
                </a:spcBef>
                <a:buFontTx/>
                <a:buNone/>
              </a:pPr>
              <a:t>497</a:t>
            </a:fld>
            <a:endParaRPr lang="it-IT" altLang="it-IT" sz="1200">
              <a:solidFill>
                <a:srgbClr val="FFFFFF"/>
              </a:solidFill>
            </a:endParaRPr>
          </a:p>
        </p:txBody>
      </p:sp>
      <p:pic>
        <p:nvPicPr>
          <p:cNvPr id="54275" name="Immagine 8">
            <a:extLst>
              <a:ext uri="{FF2B5EF4-FFF2-40B4-BE49-F238E27FC236}">
                <a16:creationId xmlns:a16="http://schemas.microsoft.com/office/drawing/2014/main" id="{99A037B2-89EB-4BB7-BBAC-4AFB6D5CDF5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6" name="Immagine 1">
            <a:extLst>
              <a:ext uri="{FF2B5EF4-FFF2-40B4-BE49-F238E27FC236}">
                <a16:creationId xmlns:a16="http://schemas.microsoft.com/office/drawing/2014/main" id="{0D79053B-C83F-4255-ACD8-8B4AE177811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7" name="CasellaDiTesto 5">
            <a:extLst>
              <a:ext uri="{FF2B5EF4-FFF2-40B4-BE49-F238E27FC236}">
                <a16:creationId xmlns:a16="http://schemas.microsoft.com/office/drawing/2014/main" id="{BA38683D-02C5-4A91-96BE-3F088C75FDF1}"/>
              </a:ext>
            </a:extLst>
          </p:cNvPr>
          <p:cNvSpPr txBox="1">
            <a:spLocks noChangeArrowheads="1"/>
          </p:cNvSpPr>
          <p:nvPr/>
        </p:nvSpPr>
        <p:spPr bwMode="auto">
          <a:xfrm>
            <a:off x="1619250" y="3587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ottotitolo 2">
            <a:extLst>
              <a:ext uri="{FF2B5EF4-FFF2-40B4-BE49-F238E27FC236}">
                <a16:creationId xmlns:a16="http://schemas.microsoft.com/office/drawing/2014/main" id="{C8268FFC-EBF3-4ACD-AD9F-1097EA2E8839}"/>
              </a:ext>
            </a:extLst>
          </p:cNvPr>
          <p:cNvSpPr>
            <a:spLocks noGrp="1"/>
          </p:cNvSpPr>
          <p:nvPr>
            <p:ph type="subTitle" idx="1"/>
          </p:nvPr>
        </p:nvSpPr>
        <p:spPr>
          <a:xfrm>
            <a:off x="449263" y="506413"/>
            <a:ext cx="7848600" cy="6165850"/>
          </a:xfrm>
        </p:spPr>
        <p:txBody>
          <a:bodyPr/>
          <a:lstStyle/>
          <a:p>
            <a:pPr algn="just" fontAlgn="t">
              <a:lnSpc>
                <a:spcPct val="150000"/>
              </a:lnSpc>
              <a:spcBef>
                <a:spcPts val="25"/>
              </a:spcBef>
            </a:pPr>
            <a:endParaRPr lang="it-IT" altLang="it-IT" sz="2000" b="1" i="1">
              <a:solidFill>
                <a:schemeClr val="bg1"/>
              </a:solidFill>
            </a:endParaRPr>
          </a:p>
          <a:p>
            <a:pPr algn="just" fontAlgn="t">
              <a:lnSpc>
                <a:spcPct val="150000"/>
              </a:lnSpc>
            </a:pPr>
            <a:endParaRPr lang="it-IT" altLang="it-IT" sz="2000" b="1" i="1">
              <a:solidFill>
                <a:schemeClr val="bg1"/>
              </a:solidFill>
            </a:endParaRPr>
          </a:p>
          <a:p>
            <a:pPr algn="just" fontAlgn="t">
              <a:lnSpc>
                <a:spcPct val="150000"/>
              </a:lnSpc>
            </a:pPr>
            <a:r>
              <a:rPr lang="it-IT" altLang="it-IT" sz="2000" b="1">
                <a:solidFill>
                  <a:srgbClr val="0070C0"/>
                </a:solidFill>
              </a:rPr>
              <a:t>AUMENTO DEL CONTRIBUTO ADDIZIONALE NASPI</a:t>
            </a:r>
          </a:p>
          <a:p>
            <a:pPr algn="just" fontAlgn="t">
              <a:lnSpc>
                <a:spcPct val="150000"/>
              </a:lnSpc>
            </a:pPr>
            <a:r>
              <a:rPr lang="it-IT" altLang="it-IT" sz="2000" b="1">
                <a:solidFill>
                  <a:srgbClr val="0070C0"/>
                </a:solidFill>
              </a:rPr>
              <a:t>Ambito di applicazione e decorrenza</a:t>
            </a:r>
          </a:p>
          <a:p>
            <a:pPr algn="just"/>
            <a:endParaRPr lang="it-IT" altLang="it-IT" sz="2000">
              <a:solidFill>
                <a:schemeClr val="bg1"/>
              </a:solidFill>
            </a:endParaRPr>
          </a:p>
          <a:p>
            <a:pPr algn="just"/>
            <a:r>
              <a:rPr lang="it-IT" altLang="it-IT" sz="2000">
                <a:solidFill>
                  <a:schemeClr val="bg1"/>
                </a:solidFill>
              </a:rPr>
              <a:t>Inoltre, a seguito di interlocuzione con il Ministero del Lavoro e delle politiche sociali, si deve precisare che il suddetto Dicastero ha chiarito che “[...] </a:t>
            </a:r>
            <a:r>
              <a:rPr lang="it-IT" altLang="it-IT" sz="2000" i="1">
                <a:solidFill>
                  <a:schemeClr val="bg1"/>
                </a:solidFill>
              </a:rPr>
              <a:t>qualora venga modificata la causale originariamente apposta al contratto a termine si configuri un rinnovo e non una proroga anche se l’ulteriore contratto segua il precedente senza soluzione di continuità. In tale ipotesi trattandosi di rinnovo l’incremento del contributo addizionale è dovuto. Diversamente, nell’ipotesi in cui le parti abbiano stipulato un primo contratto privo di causale, perché di durata inferiore a 12 mesi, e successivamente abbiano prolungato la durata del contratto oltre i 12 mesi, indicando per la prima volta una causale, si configura una proroga e non un rinnovo. Trattandosi di proroga l’incremento del contributo addizionale non è dovuto.” </a:t>
            </a:r>
            <a:endParaRPr lang="it-IT" altLang="it-IT" sz="2000">
              <a:solidFill>
                <a:schemeClr val="bg1"/>
              </a:solidFill>
            </a:endParaRPr>
          </a:p>
          <a:p>
            <a:pPr algn="just"/>
            <a:r>
              <a:rPr lang="it-IT" altLang="it-IT" sz="2000">
                <a:solidFill>
                  <a:schemeClr val="bg1"/>
                </a:solidFill>
              </a:rPr>
              <a:t> </a:t>
            </a:r>
          </a:p>
          <a:p>
            <a:pPr algn="just"/>
            <a:endParaRPr lang="it-IT" altLang="it-IT" sz="2000">
              <a:solidFill>
                <a:schemeClr val="bg1"/>
              </a:solidFill>
            </a:endParaRPr>
          </a:p>
          <a:p>
            <a:pPr algn="just" fontAlgn="t">
              <a:lnSpc>
                <a:spcPct val="150000"/>
              </a:lnSpc>
            </a:pPr>
            <a:endParaRPr lang="it-IT" altLang="it-IT" sz="2000" b="1">
              <a:solidFill>
                <a:schemeClr val="bg1"/>
              </a:solidFill>
            </a:endParaRPr>
          </a:p>
          <a:p>
            <a:pPr algn="just" fontAlgn="t">
              <a:lnSpc>
                <a:spcPct val="150000"/>
              </a:lnSpc>
            </a:pPr>
            <a:endParaRPr lang="it-IT" altLang="it-IT" sz="2000" b="1">
              <a:solidFill>
                <a:schemeClr val="bg1"/>
              </a:solidFill>
            </a:endParaRPr>
          </a:p>
          <a:p>
            <a:pPr algn="just" fontAlgn="t">
              <a:lnSpc>
                <a:spcPct val="150000"/>
              </a:lnSpc>
            </a:pPr>
            <a:endParaRPr lang="it-IT" altLang="it-IT" sz="2000">
              <a:solidFill>
                <a:schemeClr val="bg1"/>
              </a:solidFill>
            </a:endParaRPr>
          </a:p>
          <a:p>
            <a:pPr algn="just" fontAlgn="t">
              <a:lnSpc>
                <a:spcPct val="150000"/>
              </a:lnSpc>
            </a:pPr>
            <a:r>
              <a:rPr lang="it-IT" altLang="it-IT" sz="2000">
                <a:solidFill>
                  <a:schemeClr val="bg1"/>
                </a:solidFill>
              </a:rPr>
              <a:t> </a:t>
            </a:r>
          </a:p>
        </p:txBody>
      </p:sp>
      <p:sp>
        <p:nvSpPr>
          <p:cNvPr id="55298" name="Segnaposto numero diapositiva 5">
            <a:extLst>
              <a:ext uri="{FF2B5EF4-FFF2-40B4-BE49-F238E27FC236}">
                <a16:creationId xmlns:a16="http://schemas.microsoft.com/office/drawing/2014/main" id="{7A9EE0C4-AAB8-4527-BCDD-D4FE056A377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FC6247B-53FD-415D-BEF7-70D5F02EFE2B}" type="slidenum">
              <a:rPr lang="it-IT" altLang="it-IT" sz="1200">
                <a:solidFill>
                  <a:srgbClr val="FFFFFF"/>
                </a:solidFill>
              </a:rPr>
              <a:pPr>
                <a:spcBef>
                  <a:spcPct val="0"/>
                </a:spcBef>
                <a:buFontTx/>
                <a:buNone/>
              </a:pPr>
              <a:t>498</a:t>
            </a:fld>
            <a:endParaRPr lang="it-IT" altLang="it-IT" sz="1200">
              <a:solidFill>
                <a:srgbClr val="FFFFFF"/>
              </a:solidFill>
            </a:endParaRPr>
          </a:p>
        </p:txBody>
      </p:sp>
      <p:pic>
        <p:nvPicPr>
          <p:cNvPr id="55299" name="Immagine 8">
            <a:extLst>
              <a:ext uri="{FF2B5EF4-FFF2-40B4-BE49-F238E27FC236}">
                <a16:creationId xmlns:a16="http://schemas.microsoft.com/office/drawing/2014/main" id="{C8CF67E0-E032-4898-9CDB-9BE51677917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0" name="Immagine 1">
            <a:extLst>
              <a:ext uri="{FF2B5EF4-FFF2-40B4-BE49-F238E27FC236}">
                <a16:creationId xmlns:a16="http://schemas.microsoft.com/office/drawing/2014/main" id="{31B5EFD4-7BE0-4EF4-8775-E5409663EE2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1" name="CasellaDiTesto 5">
            <a:extLst>
              <a:ext uri="{FF2B5EF4-FFF2-40B4-BE49-F238E27FC236}">
                <a16:creationId xmlns:a16="http://schemas.microsoft.com/office/drawing/2014/main" id="{A7A84BBD-56EE-4CF3-A064-0BC4209BC33A}"/>
              </a:ext>
            </a:extLst>
          </p:cNvPr>
          <p:cNvSpPr txBox="1">
            <a:spLocks noChangeArrowheads="1"/>
          </p:cNvSpPr>
          <p:nvPr/>
        </p:nvSpPr>
        <p:spPr bwMode="auto">
          <a:xfrm>
            <a:off x="1619250" y="3587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 </a:t>
            </a:r>
            <a:r>
              <a:rPr lang="it-IT" altLang="it-IT" sz="1800" b="1" dirty="0">
                <a:solidFill>
                  <a:srgbClr val="0070C0"/>
                </a:solidFill>
                <a:latin typeface="Tahoma" panose="020B0604030504040204" pitchFamily="34" charset="0"/>
                <a:cs typeface="Tahoma" panose="020B0604030504040204" pitchFamily="34" charset="0"/>
              </a:rPr>
              <a:t>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4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ottotitolo 2">
            <a:extLst>
              <a:ext uri="{FF2B5EF4-FFF2-40B4-BE49-F238E27FC236}">
                <a16:creationId xmlns:a16="http://schemas.microsoft.com/office/drawing/2014/main" id="{C08B110B-00EA-46F9-B095-CCEBF9A3BA2A}"/>
              </a:ext>
            </a:extLst>
          </p:cNvPr>
          <p:cNvSpPr>
            <a:spLocks noGrp="1"/>
          </p:cNvSpPr>
          <p:nvPr>
            <p:ph type="subTitle" idx="1"/>
          </p:nvPr>
        </p:nvSpPr>
        <p:spPr>
          <a:xfrm>
            <a:off x="449263" y="506413"/>
            <a:ext cx="7848600" cy="6165850"/>
          </a:xfrm>
        </p:spPr>
        <p:txBody>
          <a:bodyPr/>
          <a:lstStyle/>
          <a:p>
            <a:pPr algn="just" fontAlgn="t">
              <a:lnSpc>
                <a:spcPct val="150000"/>
              </a:lnSpc>
              <a:spcBef>
                <a:spcPts val="25"/>
              </a:spcBef>
            </a:pPr>
            <a:endParaRPr lang="it-IT" altLang="it-IT" sz="2000" b="1" i="1">
              <a:solidFill>
                <a:schemeClr val="bg1"/>
              </a:solidFill>
            </a:endParaRPr>
          </a:p>
          <a:p>
            <a:pPr algn="just" fontAlgn="t">
              <a:lnSpc>
                <a:spcPct val="150000"/>
              </a:lnSpc>
            </a:pPr>
            <a:endParaRPr lang="it-IT" altLang="it-IT" sz="2000" b="1" i="1">
              <a:solidFill>
                <a:schemeClr val="bg1"/>
              </a:solidFill>
            </a:endParaRPr>
          </a:p>
          <a:p>
            <a:pPr algn="just" fontAlgn="t">
              <a:lnSpc>
                <a:spcPct val="150000"/>
              </a:lnSpc>
            </a:pPr>
            <a:r>
              <a:rPr lang="it-IT" altLang="it-IT" sz="2000" b="1">
                <a:solidFill>
                  <a:srgbClr val="0070C0"/>
                </a:solidFill>
              </a:rPr>
              <a:t>AUMENTO DEL CONTRIBUTO ADDIZIONALE NASPI</a:t>
            </a:r>
          </a:p>
          <a:p>
            <a:pPr algn="just" fontAlgn="t">
              <a:lnSpc>
                <a:spcPct val="150000"/>
              </a:lnSpc>
            </a:pPr>
            <a:r>
              <a:rPr lang="it-IT" altLang="it-IT" sz="2000" b="1">
                <a:solidFill>
                  <a:srgbClr val="0070C0"/>
                </a:solidFill>
              </a:rPr>
              <a:t>Ambito di applicazione e decorrenza</a:t>
            </a:r>
          </a:p>
          <a:p>
            <a:pPr algn="just"/>
            <a:endParaRPr lang="it-IT" altLang="it-IT" sz="2000">
              <a:solidFill>
                <a:schemeClr val="bg1"/>
              </a:solidFill>
            </a:endParaRPr>
          </a:p>
          <a:p>
            <a:pPr algn="just"/>
            <a:r>
              <a:rPr lang="it-IT" altLang="it-IT" sz="2000">
                <a:solidFill>
                  <a:schemeClr val="bg1"/>
                </a:solidFill>
              </a:rPr>
              <a:t>In ordine all’ambito di applicazione della norma in discorso, si rileva come l’incremento del contributo addizionale sia dovuto con riferimento al rinnovo di ogni tipologia di contratto a termine al quale si applica il contributo addizionale, ivi compresi i contratti che regolano il rapporto di lavoro nel settore marittimo. </a:t>
            </a:r>
          </a:p>
          <a:p>
            <a:pPr algn="just"/>
            <a:br>
              <a:rPr lang="it-IT" altLang="it-IT" sz="2000">
                <a:solidFill>
                  <a:schemeClr val="bg1"/>
                </a:solidFill>
              </a:rPr>
            </a:br>
            <a:endParaRPr lang="it-IT" altLang="it-IT" sz="2000">
              <a:solidFill>
                <a:schemeClr val="bg1"/>
              </a:solidFill>
            </a:endParaRPr>
          </a:p>
          <a:p>
            <a:pPr algn="just"/>
            <a:endParaRPr lang="it-IT" altLang="it-IT" sz="2000">
              <a:solidFill>
                <a:schemeClr val="bg1"/>
              </a:solidFill>
            </a:endParaRPr>
          </a:p>
          <a:p>
            <a:pPr algn="just"/>
            <a:endParaRPr lang="it-IT" altLang="it-IT" sz="2000">
              <a:solidFill>
                <a:schemeClr val="bg1"/>
              </a:solidFill>
            </a:endParaRPr>
          </a:p>
          <a:p>
            <a:pPr algn="just" fontAlgn="t">
              <a:lnSpc>
                <a:spcPct val="150000"/>
              </a:lnSpc>
            </a:pPr>
            <a:endParaRPr lang="it-IT" altLang="it-IT" sz="2000" b="1">
              <a:solidFill>
                <a:schemeClr val="bg1"/>
              </a:solidFill>
            </a:endParaRPr>
          </a:p>
          <a:p>
            <a:pPr algn="just" fontAlgn="t">
              <a:lnSpc>
                <a:spcPct val="150000"/>
              </a:lnSpc>
            </a:pPr>
            <a:endParaRPr lang="it-IT" altLang="it-IT" sz="2000" b="1">
              <a:solidFill>
                <a:schemeClr val="bg1"/>
              </a:solidFill>
            </a:endParaRPr>
          </a:p>
          <a:p>
            <a:pPr algn="just" fontAlgn="t">
              <a:lnSpc>
                <a:spcPct val="150000"/>
              </a:lnSpc>
            </a:pPr>
            <a:endParaRPr lang="it-IT" altLang="it-IT" sz="2000">
              <a:solidFill>
                <a:schemeClr val="bg1"/>
              </a:solidFill>
            </a:endParaRPr>
          </a:p>
          <a:p>
            <a:pPr algn="just" fontAlgn="t">
              <a:lnSpc>
                <a:spcPct val="150000"/>
              </a:lnSpc>
            </a:pPr>
            <a:r>
              <a:rPr lang="it-IT" altLang="it-IT" sz="2000">
                <a:solidFill>
                  <a:schemeClr val="bg1"/>
                </a:solidFill>
              </a:rPr>
              <a:t> </a:t>
            </a:r>
          </a:p>
        </p:txBody>
      </p:sp>
      <p:sp>
        <p:nvSpPr>
          <p:cNvPr id="56322" name="Segnaposto numero diapositiva 5">
            <a:extLst>
              <a:ext uri="{FF2B5EF4-FFF2-40B4-BE49-F238E27FC236}">
                <a16:creationId xmlns:a16="http://schemas.microsoft.com/office/drawing/2014/main" id="{18CFEB16-3EC4-4946-8053-0082D145A4B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420A47D-9F44-4862-914A-7D21CB86750D}" type="slidenum">
              <a:rPr lang="it-IT" altLang="it-IT" sz="1200">
                <a:solidFill>
                  <a:srgbClr val="FFFFFF"/>
                </a:solidFill>
              </a:rPr>
              <a:pPr>
                <a:spcBef>
                  <a:spcPct val="0"/>
                </a:spcBef>
                <a:buFontTx/>
                <a:buNone/>
              </a:pPr>
              <a:t>499</a:t>
            </a:fld>
            <a:endParaRPr lang="it-IT" altLang="it-IT" sz="1200">
              <a:solidFill>
                <a:srgbClr val="FFFFFF"/>
              </a:solidFill>
            </a:endParaRPr>
          </a:p>
        </p:txBody>
      </p:sp>
      <p:pic>
        <p:nvPicPr>
          <p:cNvPr id="56323" name="Immagine 8">
            <a:extLst>
              <a:ext uri="{FF2B5EF4-FFF2-40B4-BE49-F238E27FC236}">
                <a16:creationId xmlns:a16="http://schemas.microsoft.com/office/drawing/2014/main" id="{750C5103-0DE8-4145-82A9-2CDD06E8EE8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4" name="Immagine 1">
            <a:extLst>
              <a:ext uri="{FF2B5EF4-FFF2-40B4-BE49-F238E27FC236}">
                <a16:creationId xmlns:a16="http://schemas.microsoft.com/office/drawing/2014/main" id="{36F8D7A1-BE13-4B78-B795-B1D2D60C73C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5" name="CasellaDiTesto 5">
            <a:extLst>
              <a:ext uri="{FF2B5EF4-FFF2-40B4-BE49-F238E27FC236}">
                <a16:creationId xmlns:a16="http://schemas.microsoft.com/office/drawing/2014/main" id="{F554B2D2-CD9D-4F74-B876-BA0F5A5CE0FF}"/>
              </a:ext>
            </a:extLst>
          </p:cNvPr>
          <p:cNvSpPr txBox="1">
            <a:spLocks noChangeArrowheads="1"/>
          </p:cNvSpPr>
          <p:nvPr/>
        </p:nvSpPr>
        <p:spPr bwMode="auto">
          <a:xfrm>
            <a:off x="1619250" y="3587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5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ottotitolo 2">
            <a:extLst>
              <a:ext uri="{FF2B5EF4-FFF2-40B4-BE49-F238E27FC236}">
                <a16:creationId xmlns:a16="http://schemas.microsoft.com/office/drawing/2014/main" id="{5723BE53-09AB-4A76-AB33-47C864835221}"/>
              </a:ext>
            </a:extLst>
          </p:cNvPr>
          <p:cNvSpPr>
            <a:spLocks noGrp="1"/>
          </p:cNvSpPr>
          <p:nvPr>
            <p:ph type="subTitle" idx="1"/>
          </p:nvPr>
        </p:nvSpPr>
        <p:spPr>
          <a:xfrm>
            <a:off x="449263" y="506413"/>
            <a:ext cx="7848600" cy="6165850"/>
          </a:xfrm>
        </p:spPr>
        <p:txBody>
          <a:bodyPr/>
          <a:lstStyle/>
          <a:p>
            <a:pPr algn="just" fontAlgn="t">
              <a:lnSpc>
                <a:spcPct val="150000"/>
              </a:lnSpc>
              <a:spcBef>
                <a:spcPts val="25"/>
              </a:spcBef>
            </a:pPr>
            <a:endParaRPr lang="it-IT" altLang="it-IT" sz="2000" b="1" i="1">
              <a:solidFill>
                <a:schemeClr val="bg1"/>
              </a:solidFill>
            </a:endParaRPr>
          </a:p>
          <a:p>
            <a:pPr algn="just" fontAlgn="t">
              <a:lnSpc>
                <a:spcPct val="150000"/>
              </a:lnSpc>
            </a:pPr>
            <a:endParaRPr lang="it-IT" altLang="it-IT" sz="2000" b="1" i="1">
              <a:solidFill>
                <a:schemeClr val="bg1"/>
              </a:solidFill>
            </a:endParaRPr>
          </a:p>
          <a:p>
            <a:pPr algn="just" fontAlgn="t">
              <a:lnSpc>
                <a:spcPct val="150000"/>
              </a:lnSpc>
            </a:pPr>
            <a:r>
              <a:rPr lang="it-IT" altLang="it-IT" sz="2000" b="1">
                <a:solidFill>
                  <a:srgbClr val="0070C0"/>
                </a:solidFill>
              </a:rPr>
              <a:t>AUMENTO DEL CONTRIBUTO ADDIZIONALE NASPI</a:t>
            </a:r>
          </a:p>
          <a:p>
            <a:pPr algn="just" fontAlgn="t">
              <a:lnSpc>
                <a:spcPct val="150000"/>
              </a:lnSpc>
            </a:pPr>
            <a:r>
              <a:rPr lang="it-IT" altLang="it-IT" sz="2000" b="1">
                <a:solidFill>
                  <a:srgbClr val="0070C0"/>
                </a:solidFill>
              </a:rPr>
              <a:t>Ambito di applicazione e decorrenza</a:t>
            </a:r>
          </a:p>
          <a:p>
            <a:pPr algn="just"/>
            <a:endParaRPr lang="it-IT" altLang="it-IT" sz="2000">
              <a:solidFill>
                <a:schemeClr val="bg1"/>
              </a:solidFill>
            </a:endParaRPr>
          </a:p>
          <a:p>
            <a:pPr algn="just"/>
            <a:r>
              <a:rPr lang="it-IT" altLang="it-IT" sz="2000">
                <a:solidFill>
                  <a:schemeClr val="bg1"/>
                </a:solidFill>
              </a:rPr>
              <a:t>In ordine all’ambito di applicazione della norma in discorso, si rileva come l’incremento del contributo addizionale sia dovuto con riferimento al rinnovo di ogni tipologia di contratto a termine al quale si applica il contributo addizionale, ivi compresi i contratti che regolano il rapporto di lavoro nel settore marittimo. </a:t>
            </a:r>
          </a:p>
          <a:p>
            <a:pPr algn="just"/>
            <a:br>
              <a:rPr lang="it-IT" altLang="it-IT" sz="2000">
                <a:solidFill>
                  <a:schemeClr val="bg1"/>
                </a:solidFill>
              </a:rPr>
            </a:br>
            <a:endParaRPr lang="it-IT" altLang="it-IT" sz="2000">
              <a:solidFill>
                <a:schemeClr val="bg1"/>
              </a:solidFill>
            </a:endParaRPr>
          </a:p>
          <a:p>
            <a:pPr algn="just"/>
            <a:endParaRPr lang="it-IT" altLang="it-IT" sz="2000">
              <a:solidFill>
                <a:schemeClr val="bg1"/>
              </a:solidFill>
            </a:endParaRPr>
          </a:p>
          <a:p>
            <a:pPr algn="just"/>
            <a:endParaRPr lang="it-IT" altLang="it-IT" sz="2000">
              <a:solidFill>
                <a:schemeClr val="bg1"/>
              </a:solidFill>
            </a:endParaRPr>
          </a:p>
          <a:p>
            <a:pPr algn="just" fontAlgn="t">
              <a:lnSpc>
                <a:spcPct val="150000"/>
              </a:lnSpc>
            </a:pPr>
            <a:endParaRPr lang="it-IT" altLang="it-IT" sz="2000" b="1">
              <a:solidFill>
                <a:schemeClr val="bg1"/>
              </a:solidFill>
            </a:endParaRPr>
          </a:p>
          <a:p>
            <a:pPr algn="just" fontAlgn="t">
              <a:lnSpc>
                <a:spcPct val="150000"/>
              </a:lnSpc>
            </a:pPr>
            <a:endParaRPr lang="it-IT" altLang="it-IT" sz="2000" b="1">
              <a:solidFill>
                <a:schemeClr val="bg1"/>
              </a:solidFill>
            </a:endParaRPr>
          </a:p>
          <a:p>
            <a:pPr algn="just" fontAlgn="t">
              <a:lnSpc>
                <a:spcPct val="150000"/>
              </a:lnSpc>
            </a:pPr>
            <a:endParaRPr lang="it-IT" altLang="it-IT" sz="2000">
              <a:solidFill>
                <a:schemeClr val="bg1"/>
              </a:solidFill>
            </a:endParaRPr>
          </a:p>
          <a:p>
            <a:pPr algn="just" fontAlgn="t">
              <a:lnSpc>
                <a:spcPct val="150000"/>
              </a:lnSpc>
            </a:pPr>
            <a:r>
              <a:rPr lang="it-IT" altLang="it-IT" sz="2000">
                <a:solidFill>
                  <a:schemeClr val="bg1"/>
                </a:solidFill>
              </a:rPr>
              <a:t> </a:t>
            </a:r>
          </a:p>
        </p:txBody>
      </p:sp>
      <p:sp>
        <p:nvSpPr>
          <p:cNvPr id="57346" name="Segnaposto numero diapositiva 5">
            <a:extLst>
              <a:ext uri="{FF2B5EF4-FFF2-40B4-BE49-F238E27FC236}">
                <a16:creationId xmlns:a16="http://schemas.microsoft.com/office/drawing/2014/main" id="{B8B329A3-61B3-4C45-AD2F-62F0E1BFC7A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AE8EFB5-1ABD-4998-B430-8AB3D82E8F02}" type="slidenum">
              <a:rPr lang="it-IT" altLang="it-IT" sz="1200">
                <a:solidFill>
                  <a:srgbClr val="FFFFFF"/>
                </a:solidFill>
              </a:rPr>
              <a:pPr>
                <a:spcBef>
                  <a:spcPct val="0"/>
                </a:spcBef>
                <a:buFontTx/>
                <a:buNone/>
              </a:pPr>
              <a:t>500</a:t>
            </a:fld>
            <a:endParaRPr lang="it-IT" altLang="it-IT" sz="1200">
              <a:solidFill>
                <a:srgbClr val="FFFFFF"/>
              </a:solidFill>
            </a:endParaRPr>
          </a:p>
        </p:txBody>
      </p:sp>
      <p:pic>
        <p:nvPicPr>
          <p:cNvPr id="57347" name="Immagine 8">
            <a:extLst>
              <a:ext uri="{FF2B5EF4-FFF2-40B4-BE49-F238E27FC236}">
                <a16:creationId xmlns:a16="http://schemas.microsoft.com/office/drawing/2014/main" id="{57FC668B-EC6A-4FCD-B04A-4ABE6288594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8" name="Immagine 1">
            <a:extLst>
              <a:ext uri="{FF2B5EF4-FFF2-40B4-BE49-F238E27FC236}">
                <a16:creationId xmlns:a16="http://schemas.microsoft.com/office/drawing/2014/main" id="{D8FD1263-E195-4E46-B018-A19752FD954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9" name="CasellaDiTesto 5">
            <a:extLst>
              <a:ext uri="{FF2B5EF4-FFF2-40B4-BE49-F238E27FC236}">
                <a16:creationId xmlns:a16="http://schemas.microsoft.com/office/drawing/2014/main" id="{DC3022AE-918D-4D79-BCB9-66DCCD34EBAB}"/>
              </a:ext>
            </a:extLst>
          </p:cNvPr>
          <p:cNvSpPr txBox="1">
            <a:spLocks noChangeArrowheads="1"/>
          </p:cNvSpPr>
          <p:nvPr/>
        </p:nvSpPr>
        <p:spPr bwMode="auto">
          <a:xfrm>
            <a:off x="1619250" y="3587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5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ottotitolo 2">
            <a:extLst>
              <a:ext uri="{FF2B5EF4-FFF2-40B4-BE49-F238E27FC236}">
                <a16:creationId xmlns:a16="http://schemas.microsoft.com/office/drawing/2014/main" id="{AEAE9AD5-FF05-47C9-8990-3BC84AF5E32C}"/>
              </a:ext>
            </a:extLst>
          </p:cNvPr>
          <p:cNvSpPr>
            <a:spLocks noGrp="1"/>
          </p:cNvSpPr>
          <p:nvPr>
            <p:ph type="subTitle" idx="1"/>
          </p:nvPr>
        </p:nvSpPr>
        <p:spPr>
          <a:xfrm>
            <a:off x="449263" y="506413"/>
            <a:ext cx="7848600" cy="6165850"/>
          </a:xfrm>
        </p:spPr>
        <p:txBody>
          <a:bodyPr/>
          <a:lstStyle/>
          <a:p>
            <a:pPr algn="just" fontAlgn="t">
              <a:lnSpc>
                <a:spcPct val="150000"/>
              </a:lnSpc>
              <a:spcBef>
                <a:spcPts val="25"/>
              </a:spcBef>
            </a:pPr>
            <a:endParaRPr lang="it-IT" altLang="it-IT" sz="2000" b="1" i="1">
              <a:solidFill>
                <a:schemeClr val="bg1"/>
              </a:solidFill>
            </a:endParaRPr>
          </a:p>
          <a:p>
            <a:pPr algn="just" fontAlgn="t">
              <a:lnSpc>
                <a:spcPct val="150000"/>
              </a:lnSpc>
            </a:pPr>
            <a:endParaRPr lang="it-IT" altLang="it-IT" sz="2000" b="1" i="1">
              <a:solidFill>
                <a:schemeClr val="bg1"/>
              </a:solidFill>
            </a:endParaRPr>
          </a:p>
          <a:p>
            <a:pPr algn="just" fontAlgn="t">
              <a:lnSpc>
                <a:spcPct val="150000"/>
              </a:lnSpc>
            </a:pPr>
            <a:r>
              <a:rPr lang="it-IT" altLang="it-IT" sz="2000" b="1">
                <a:solidFill>
                  <a:srgbClr val="0070C0"/>
                </a:solidFill>
              </a:rPr>
              <a:t>AUMENTO DEL CONTRIBUTO ADDIZIONALE NASPI</a:t>
            </a:r>
          </a:p>
          <a:p>
            <a:pPr algn="just" fontAlgn="t">
              <a:lnSpc>
                <a:spcPct val="150000"/>
              </a:lnSpc>
            </a:pPr>
            <a:r>
              <a:rPr lang="it-IT" altLang="it-IT" sz="2000" b="1">
                <a:solidFill>
                  <a:srgbClr val="0070C0"/>
                </a:solidFill>
              </a:rPr>
              <a:t>Ambito di applicazione e decorrenza</a:t>
            </a:r>
          </a:p>
          <a:p>
            <a:pPr algn="just"/>
            <a:endParaRPr lang="it-IT" altLang="it-IT" sz="2000">
              <a:solidFill>
                <a:schemeClr val="bg1"/>
              </a:solidFill>
            </a:endParaRPr>
          </a:p>
          <a:p>
            <a:pPr algn="just"/>
            <a:r>
              <a:rPr lang="it-IT" altLang="it-IT" sz="2000">
                <a:solidFill>
                  <a:schemeClr val="bg1"/>
                </a:solidFill>
              </a:rPr>
              <a:t> </a:t>
            </a:r>
          </a:p>
          <a:p>
            <a:pPr algn="just"/>
            <a:br>
              <a:rPr lang="it-IT" altLang="it-IT" sz="2000">
                <a:solidFill>
                  <a:schemeClr val="bg1"/>
                </a:solidFill>
              </a:rPr>
            </a:br>
            <a:endParaRPr lang="it-IT" altLang="it-IT" sz="2000">
              <a:solidFill>
                <a:schemeClr val="bg1"/>
              </a:solidFill>
            </a:endParaRPr>
          </a:p>
          <a:p>
            <a:pPr algn="just"/>
            <a:endParaRPr lang="it-IT" altLang="it-IT" sz="2000">
              <a:solidFill>
                <a:schemeClr val="bg1"/>
              </a:solidFill>
            </a:endParaRPr>
          </a:p>
          <a:p>
            <a:pPr algn="just"/>
            <a:endParaRPr lang="it-IT" altLang="it-IT" sz="2000">
              <a:solidFill>
                <a:schemeClr val="bg1"/>
              </a:solidFill>
            </a:endParaRPr>
          </a:p>
          <a:p>
            <a:pPr algn="just" fontAlgn="t">
              <a:lnSpc>
                <a:spcPct val="150000"/>
              </a:lnSpc>
            </a:pPr>
            <a:endParaRPr lang="it-IT" altLang="it-IT" sz="2000" b="1">
              <a:solidFill>
                <a:schemeClr val="bg1"/>
              </a:solidFill>
            </a:endParaRPr>
          </a:p>
          <a:p>
            <a:pPr algn="just" fontAlgn="t">
              <a:lnSpc>
                <a:spcPct val="150000"/>
              </a:lnSpc>
            </a:pPr>
            <a:endParaRPr lang="it-IT" altLang="it-IT" sz="2000" b="1">
              <a:solidFill>
                <a:schemeClr val="bg1"/>
              </a:solidFill>
            </a:endParaRPr>
          </a:p>
          <a:p>
            <a:pPr algn="just" fontAlgn="t">
              <a:lnSpc>
                <a:spcPct val="150000"/>
              </a:lnSpc>
            </a:pPr>
            <a:endParaRPr lang="it-IT" altLang="it-IT" sz="2000">
              <a:solidFill>
                <a:schemeClr val="bg1"/>
              </a:solidFill>
            </a:endParaRPr>
          </a:p>
          <a:p>
            <a:pPr algn="just" fontAlgn="t">
              <a:lnSpc>
                <a:spcPct val="150000"/>
              </a:lnSpc>
            </a:pPr>
            <a:r>
              <a:rPr lang="it-IT" altLang="it-IT" sz="2000">
                <a:solidFill>
                  <a:schemeClr val="bg1"/>
                </a:solidFill>
              </a:rPr>
              <a:t> </a:t>
            </a:r>
          </a:p>
        </p:txBody>
      </p:sp>
      <p:sp>
        <p:nvSpPr>
          <p:cNvPr id="58370" name="Segnaposto numero diapositiva 5">
            <a:extLst>
              <a:ext uri="{FF2B5EF4-FFF2-40B4-BE49-F238E27FC236}">
                <a16:creationId xmlns:a16="http://schemas.microsoft.com/office/drawing/2014/main" id="{655DE463-C454-4F42-AFFE-3426B50C7A5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A8D2C78E-9867-47A8-BB40-3849EF417105}" type="slidenum">
              <a:rPr lang="it-IT" altLang="it-IT" sz="1200">
                <a:solidFill>
                  <a:srgbClr val="FFFFFF"/>
                </a:solidFill>
              </a:rPr>
              <a:pPr>
                <a:spcBef>
                  <a:spcPct val="0"/>
                </a:spcBef>
                <a:buFontTx/>
                <a:buNone/>
              </a:pPr>
              <a:t>501</a:t>
            </a:fld>
            <a:endParaRPr lang="it-IT" altLang="it-IT" sz="1200">
              <a:solidFill>
                <a:srgbClr val="FFFFFF"/>
              </a:solidFill>
            </a:endParaRPr>
          </a:p>
        </p:txBody>
      </p:sp>
      <p:pic>
        <p:nvPicPr>
          <p:cNvPr id="58371" name="Immagine 8">
            <a:extLst>
              <a:ext uri="{FF2B5EF4-FFF2-40B4-BE49-F238E27FC236}">
                <a16:creationId xmlns:a16="http://schemas.microsoft.com/office/drawing/2014/main" id="{EA567025-3FF1-4AFC-B91E-A300F5CF997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2" name="Immagine 1">
            <a:extLst>
              <a:ext uri="{FF2B5EF4-FFF2-40B4-BE49-F238E27FC236}">
                <a16:creationId xmlns:a16="http://schemas.microsoft.com/office/drawing/2014/main" id="{4159FF09-BA28-4FB2-8C65-E533773E3D3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3" name="CasellaDiTesto 5">
            <a:extLst>
              <a:ext uri="{FF2B5EF4-FFF2-40B4-BE49-F238E27FC236}">
                <a16:creationId xmlns:a16="http://schemas.microsoft.com/office/drawing/2014/main" id="{FE2B40F2-3848-4992-848A-E99FA9173572}"/>
              </a:ext>
            </a:extLst>
          </p:cNvPr>
          <p:cNvSpPr txBox="1">
            <a:spLocks noChangeArrowheads="1"/>
          </p:cNvSpPr>
          <p:nvPr/>
        </p:nvSpPr>
        <p:spPr bwMode="auto">
          <a:xfrm>
            <a:off x="1619250" y="3587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
        <p:nvSpPr>
          <p:cNvPr id="2" name="Rettangolo arrotondato 1">
            <a:extLst>
              <a:ext uri="{FF2B5EF4-FFF2-40B4-BE49-F238E27FC236}">
                <a16:creationId xmlns:a16="http://schemas.microsoft.com/office/drawing/2014/main" id="{80DC021E-5AE7-4BDC-8A1C-7FFCAFD12EA6}"/>
              </a:ext>
            </a:extLst>
          </p:cNvPr>
          <p:cNvSpPr/>
          <p:nvPr/>
        </p:nvSpPr>
        <p:spPr>
          <a:xfrm>
            <a:off x="1022350" y="3246438"/>
            <a:ext cx="6840538" cy="223202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it-IT" altLang="it-IT" b="1">
                <a:solidFill>
                  <a:schemeClr val="bg1"/>
                </a:solidFill>
                <a:latin typeface="Calibri" panose="020F0502020204030204" pitchFamily="34" charset="0"/>
              </a:rPr>
              <a:t>L’aumento del contributo addizionale è dovuto dai datori di lavoro interessati con riferimento ai rinnovi dei contratti di lavoro a tempo determinato, anche in somministrazione, intervenuti a  far tempo dal 14 luglio 2018, data di entrata in vigore del D.L. n. 87/2018.</a:t>
            </a:r>
            <a:endParaRPr lang="it-IT" altLang="it-IT" b="1">
              <a:solidFill>
                <a:srgbClr val="FFFFFF"/>
              </a:solidFill>
              <a:latin typeface="Calibri" panose="020F0502020204030204" pitchFamily="34" charset="0"/>
            </a:endParaRPr>
          </a:p>
        </p:txBody>
      </p:sp>
    </p:spTree>
  </p:cSld>
  <p:clrMapOvr>
    <a:masterClrMapping/>
  </p:clrMapOvr>
</p:sld>
</file>

<file path=ppt/slides/slide5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ottotitolo 2">
            <a:extLst>
              <a:ext uri="{FF2B5EF4-FFF2-40B4-BE49-F238E27FC236}">
                <a16:creationId xmlns:a16="http://schemas.microsoft.com/office/drawing/2014/main" id="{0C53DE15-6FF5-40CF-BB0B-002639B7D908}"/>
              </a:ext>
            </a:extLst>
          </p:cNvPr>
          <p:cNvSpPr>
            <a:spLocks noGrp="1"/>
          </p:cNvSpPr>
          <p:nvPr>
            <p:ph type="subTitle" idx="1"/>
          </p:nvPr>
        </p:nvSpPr>
        <p:spPr>
          <a:xfrm>
            <a:off x="449263" y="506413"/>
            <a:ext cx="7848600" cy="6165850"/>
          </a:xfrm>
        </p:spPr>
        <p:txBody>
          <a:bodyPr/>
          <a:lstStyle/>
          <a:p>
            <a:pPr algn="just" fontAlgn="t">
              <a:lnSpc>
                <a:spcPct val="150000"/>
              </a:lnSpc>
              <a:spcBef>
                <a:spcPts val="25"/>
              </a:spcBef>
              <a:buFont typeface="Arial" charset="0"/>
              <a:buNone/>
              <a:defRPr/>
            </a:pPr>
            <a:endParaRPr lang="it-IT" altLang="x-none" sz="2000" b="1" i="1" dirty="0">
              <a:solidFill>
                <a:schemeClr val="bg1"/>
              </a:solidFill>
            </a:endParaRPr>
          </a:p>
          <a:p>
            <a:pPr algn="just" fontAlgn="t">
              <a:lnSpc>
                <a:spcPct val="150000"/>
              </a:lnSpc>
              <a:buFont typeface="Arial" charset="0"/>
              <a:buNone/>
              <a:defRPr/>
            </a:pPr>
            <a:endParaRPr lang="it-IT" altLang="x-none" sz="2000" b="1" i="1" dirty="0">
              <a:solidFill>
                <a:schemeClr val="bg1"/>
              </a:solidFill>
            </a:endParaRPr>
          </a:p>
          <a:p>
            <a:pPr algn="just" fontAlgn="t">
              <a:lnSpc>
                <a:spcPct val="150000"/>
              </a:lnSpc>
              <a:buFont typeface="Arial" charset="0"/>
              <a:buNone/>
              <a:defRPr/>
            </a:pPr>
            <a:r>
              <a:rPr lang="it-IT" altLang="x-none" sz="2000" b="1" dirty="0">
                <a:solidFill>
                  <a:schemeClr val="bg1"/>
                </a:solidFill>
              </a:rPr>
              <a:t>AUMENTO DEL CONTRIBUTO ADDIZIONALE NASPI</a:t>
            </a:r>
          </a:p>
          <a:p>
            <a:pPr algn="just" fontAlgn="t">
              <a:lnSpc>
                <a:spcPct val="150000"/>
              </a:lnSpc>
              <a:buFont typeface="Arial" charset="0"/>
              <a:buNone/>
              <a:defRPr/>
            </a:pPr>
            <a:endParaRPr lang="it-IT" sz="2000" dirty="0">
              <a:solidFill>
                <a:schemeClr val="bg1"/>
              </a:solidFill>
            </a:endParaRPr>
          </a:p>
          <a:p>
            <a:pPr algn="just">
              <a:buFont typeface="Arial" charset="0"/>
              <a:buNone/>
              <a:defRPr/>
            </a:pPr>
            <a:r>
              <a:rPr lang="it-IT" sz="2000" b="1" dirty="0">
                <a:solidFill>
                  <a:schemeClr val="bg1"/>
                </a:solidFill>
              </a:rPr>
              <a:t>Contratti a termine ai quali non si applica la disciplina dell’incremento del contributo addizionale </a:t>
            </a:r>
          </a:p>
          <a:p>
            <a:pPr algn="just">
              <a:buFont typeface="Arial" charset="0"/>
              <a:buNone/>
              <a:defRPr/>
            </a:pPr>
            <a:endParaRPr lang="it-IT" sz="2000" dirty="0">
              <a:solidFill>
                <a:schemeClr val="bg1"/>
              </a:solidFill>
            </a:endParaRPr>
          </a:p>
          <a:p>
            <a:pPr algn="just">
              <a:buFont typeface="Arial" charset="0"/>
              <a:buNone/>
              <a:defRPr/>
            </a:pPr>
            <a:r>
              <a:rPr lang="it-IT" sz="2000" dirty="0">
                <a:solidFill>
                  <a:schemeClr val="bg1"/>
                </a:solidFill>
              </a:rPr>
              <a:t>Restano esclusi dall’applicazione dell’incremento del contributo addizionale </a:t>
            </a:r>
            <a:r>
              <a:rPr lang="it-IT" sz="2000" dirty="0" err="1">
                <a:solidFill>
                  <a:schemeClr val="bg1"/>
                </a:solidFill>
              </a:rPr>
              <a:t>NASpI</a:t>
            </a:r>
            <a:r>
              <a:rPr lang="it-IT" sz="2000" dirty="0">
                <a:solidFill>
                  <a:schemeClr val="bg1"/>
                </a:solidFill>
              </a:rPr>
              <a:t>, in quanto </a:t>
            </a:r>
            <a:r>
              <a:rPr lang="it-IT" sz="2000" dirty="0" err="1">
                <a:solidFill>
                  <a:schemeClr val="bg1"/>
                </a:solidFill>
              </a:rPr>
              <a:t>gia</a:t>
            </a:r>
            <a:r>
              <a:rPr lang="it-IT" sz="2000" dirty="0">
                <a:solidFill>
                  <a:schemeClr val="bg1"/>
                </a:solidFill>
              </a:rPr>
              <a:t>̀ esclusi dalla predetta contribuzione addizionale: </a:t>
            </a:r>
          </a:p>
          <a:p>
            <a:pPr marL="342900" indent="-342900" algn="just">
              <a:buFont typeface="Arial" charset="0"/>
              <a:buChar char="•"/>
              <a:defRPr/>
            </a:pPr>
            <a:r>
              <a:rPr lang="it-IT" sz="2000" dirty="0">
                <a:solidFill>
                  <a:schemeClr val="bg1"/>
                </a:solidFill>
              </a:rPr>
              <a:t>i rapporti a tempo determinato degli operai agricoli, per effetto delle previsioni dell’articolo 2, comma 3, della legge n. 92/2012, che escludono gli stessi dall’applicazione  del regime della </a:t>
            </a:r>
            <a:r>
              <a:rPr lang="it-IT" sz="2000" dirty="0" err="1">
                <a:solidFill>
                  <a:schemeClr val="bg1"/>
                </a:solidFill>
              </a:rPr>
              <a:t>NASpI</a:t>
            </a:r>
            <a:r>
              <a:rPr lang="it-IT" sz="2000" dirty="0">
                <a:solidFill>
                  <a:schemeClr val="bg1"/>
                </a:solidFill>
              </a:rPr>
              <a:t>;</a:t>
            </a:r>
          </a:p>
          <a:p>
            <a:pPr marL="342900" indent="-342900" algn="just">
              <a:buFont typeface="Arial" charset="0"/>
              <a:buChar char="•"/>
              <a:defRPr/>
            </a:pPr>
            <a:r>
              <a:rPr lang="it-IT" sz="2000" dirty="0">
                <a:solidFill>
                  <a:schemeClr val="bg1"/>
                </a:solidFill>
              </a:rPr>
              <a:t>i rapporti di lavoro contemplati dall’articolo 2, comma 29, della legge n. 92/2012 </a:t>
            </a:r>
          </a:p>
          <a:p>
            <a:pPr algn="just">
              <a:buFont typeface="Arial" charset="0"/>
              <a:buNone/>
              <a:defRPr/>
            </a:pPr>
            <a:br>
              <a:rPr lang="it-IT" sz="2000" dirty="0">
                <a:solidFill>
                  <a:schemeClr val="bg1"/>
                </a:solidFill>
              </a:rPr>
            </a:br>
            <a:endParaRPr lang="it-IT" sz="2000" dirty="0">
              <a:solidFill>
                <a:schemeClr val="bg1"/>
              </a:solidFill>
            </a:endParaRPr>
          </a:p>
          <a:p>
            <a:pPr algn="just">
              <a:buFont typeface="Arial" charset="0"/>
              <a:buNone/>
              <a:defRPr/>
            </a:pPr>
            <a:endParaRPr lang="it-IT" sz="2000" dirty="0">
              <a:solidFill>
                <a:schemeClr val="bg1"/>
              </a:solidFill>
            </a:endParaRPr>
          </a:p>
          <a:p>
            <a:pPr algn="just">
              <a:buFont typeface="Arial" charset="0"/>
              <a:buNone/>
              <a:defRPr/>
            </a:pPr>
            <a:endParaRPr lang="it-IT" sz="2000" dirty="0">
              <a:solidFill>
                <a:schemeClr val="bg1"/>
              </a:solidFill>
            </a:endParaRPr>
          </a:p>
          <a:p>
            <a:pPr algn="just" fontAlgn="t">
              <a:lnSpc>
                <a:spcPct val="150000"/>
              </a:lnSpc>
              <a:buFont typeface="Arial" charset="0"/>
              <a:buNone/>
              <a:defRPr/>
            </a:pPr>
            <a:endParaRPr lang="it-IT" altLang="x-none" sz="2000" b="1" dirty="0">
              <a:solidFill>
                <a:schemeClr val="bg1"/>
              </a:solidFill>
            </a:endParaRPr>
          </a:p>
          <a:p>
            <a:pPr algn="just" fontAlgn="t">
              <a:lnSpc>
                <a:spcPct val="150000"/>
              </a:lnSpc>
              <a:buFont typeface="Arial" charset="0"/>
              <a:buNone/>
              <a:defRPr/>
            </a:pPr>
            <a:endParaRPr lang="it-IT" altLang="x-none" sz="2000" b="1" dirty="0">
              <a:solidFill>
                <a:schemeClr val="bg1"/>
              </a:solidFill>
            </a:endParaRPr>
          </a:p>
          <a:p>
            <a:pPr algn="just" fontAlgn="t">
              <a:lnSpc>
                <a:spcPct val="150000"/>
              </a:lnSpc>
              <a:buFont typeface="Arial" charset="0"/>
              <a:buNone/>
              <a:defRPr/>
            </a:pPr>
            <a:endParaRPr lang="it-IT" altLang="x-none" sz="2000" dirty="0">
              <a:solidFill>
                <a:schemeClr val="bg1"/>
              </a:solidFill>
            </a:endParaRPr>
          </a:p>
          <a:p>
            <a:pPr algn="just" fontAlgn="t">
              <a:lnSpc>
                <a:spcPct val="150000"/>
              </a:lnSpc>
              <a:buFont typeface="Arial" charset="0"/>
              <a:buNone/>
              <a:defRPr/>
            </a:pPr>
            <a:r>
              <a:rPr lang="it-IT" altLang="x-none" sz="2000" dirty="0">
                <a:solidFill>
                  <a:schemeClr val="bg1"/>
                </a:solidFill>
              </a:rPr>
              <a:t> </a:t>
            </a:r>
          </a:p>
        </p:txBody>
      </p:sp>
      <p:sp>
        <p:nvSpPr>
          <p:cNvPr id="59394" name="Segnaposto numero diapositiva 5">
            <a:extLst>
              <a:ext uri="{FF2B5EF4-FFF2-40B4-BE49-F238E27FC236}">
                <a16:creationId xmlns:a16="http://schemas.microsoft.com/office/drawing/2014/main" id="{ABA4F093-36D3-4AFD-A4F5-4FE9933F035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752689F-CFDA-4001-97D5-D320C533F3CD}" type="slidenum">
              <a:rPr lang="it-IT" altLang="it-IT" sz="1200">
                <a:solidFill>
                  <a:srgbClr val="FFFFFF"/>
                </a:solidFill>
              </a:rPr>
              <a:pPr>
                <a:spcBef>
                  <a:spcPct val="0"/>
                </a:spcBef>
                <a:buFontTx/>
                <a:buNone/>
              </a:pPr>
              <a:t>502</a:t>
            </a:fld>
            <a:endParaRPr lang="it-IT" altLang="it-IT" sz="1200">
              <a:solidFill>
                <a:srgbClr val="FFFFFF"/>
              </a:solidFill>
            </a:endParaRPr>
          </a:p>
        </p:txBody>
      </p:sp>
      <p:pic>
        <p:nvPicPr>
          <p:cNvPr id="59395" name="Immagine 8">
            <a:extLst>
              <a:ext uri="{FF2B5EF4-FFF2-40B4-BE49-F238E27FC236}">
                <a16:creationId xmlns:a16="http://schemas.microsoft.com/office/drawing/2014/main" id="{72E53506-20C9-4DE4-8AB5-0B93D18CE61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6" name="Immagine 1">
            <a:extLst>
              <a:ext uri="{FF2B5EF4-FFF2-40B4-BE49-F238E27FC236}">
                <a16:creationId xmlns:a16="http://schemas.microsoft.com/office/drawing/2014/main" id="{BE7E176E-3492-49FB-BB3B-40E53C983A4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7" name="CasellaDiTesto 5">
            <a:extLst>
              <a:ext uri="{FF2B5EF4-FFF2-40B4-BE49-F238E27FC236}">
                <a16:creationId xmlns:a16="http://schemas.microsoft.com/office/drawing/2014/main" id="{0165EBA0-E1CC-402E-AA85-57AF683DFDE0}"/>
              </a:ext>
            </a:extLst>
          </p:cNvPr>
          <p:cNvSpPr txBox="1">
            <a:spLocks noChangeArrowheads="1"/>
          </p:cNvSpPr>
          <p:nvPr/>
        </p:nvSpPr>
        <p:spPr bwMode="auto">
          <a:xfrm>
            <a:off x="1619250" y="3587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5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ottotitolo 2">
            <a:extLst>
              <a:ext uri="{FF2B5EF4-FFF2-40B4-BE49-F238E27FC236}">
                <a16:creationId xmlns:a16="http://schemas.microsoft.com/office/drawing/2014/main" id="{58180A28-A3BA-4234-9305-A7E61DB8927B}"/>
              </a:ext>
            </a:extLst>
          </p:cNvPr>
          <p:cNvSpPr>
            <a:spLocks noGrp="1"/>
          </p:cNvSpPr>
          <p:nvPr>
            <p:ph type="subTitle" idx="1"/>
          </p:nvPr>
        </p:nvSpPr>
        <p:spPr>
          <a:xfrm>
            <a:off x="449263" y="506413"/>
            <a:ext cx="7848600" cy="6165850"/>
          </a:xfrm>
        </p:spPr>
        <p:txBody>
          <a:bodyPr/>
          <a:lstStyle/>
          <a:p>
            <a:pPr algn="just" fontAlgn="t">
              <a:lnSpc>
                <a:spcPct val="150000"/>
              </a:lnSpc>
              <a:spcBef>
                <a:spcPts val="25"/>
              </a:spcBef>
            </a:pPr>
            <a:endParaRPr lang="it-IT" altLang="it-IT" sz="2000" b="1" i="1">
              <a:solidFill>
                <a:schemeClr val="bg1"/>
              </a:solidFill>
            </a:endParaRPr>
          </a:p>
          <a:p>
            <a:pPr algn="just" fontAlgn="t">
              <a:lnSpc>
                <a:spcPct val="150000"/>
              </a:lnSpc>
            </a:pPr>
            <a:endParaRPr lang="it-IT" altLang="it-IT" sz="2000" b="1" i="1">
              <a:solidFill>
                <a:schemeClr val="bg1"/>
              </a:solidFill>
            </a:endParaRPr>
          </a:p>
          <a:p>
            <a:pPr algn="just" fontAlgn="t">
              <a:lnSpc>
                <a:spcPct val="150000"/>
              </a:lnSpc>
            </a:pPr>
            <a:r>
              <a:rPr lang="it-IT" altLang="it-IT" sz="2000" b="1">
                <a:solidFill>
                  <a:srgbClr val="0070C0"/>
                </a:solidFill>
              </a:rPr>
              <a:t>AUMENTO DEL CONTRIBUTO ADDIZIONALE NASPI</a:t>
            </a:r>
          </a:p>
          <a:p>
            <a:pPr algn="just" fontAlgn="t">
              <a:lnSpc>
                <a:spcPct val="150000"/>
              </a:lnSpc>
            </a:pPr>
            <a:endParaRPr lang="it-IT" altLang="it-IT" sz="2000">
              <a:solidFill>
                <a:srgbClr val="0070C0"/>
              </a:solidFill>
            </a:endParaRPr>
          </a:p>
          <a:p>
            <a:pPr algn="just"/>
            <a:r>
              <a:rPr lang="it-IT" altLang="it-IT" sz="2000" b="1">
                <a:solidFill>
                  <a:srgbClr val="0070C0"/>
                </a:solidFill>
              </a:rPr>
              <a:t>Contratti a termine ai quali non si applica la disciplina dell’incremento del contributo addizionale </a:t>
            </a:r>
          </a:p>
          <a:p>
            <a:pPr algn="just"/>
            <a:endParaRPr lang="it-IT" altLang="it-IT" sz="2000">
              <a:solidFill>
                <a:schemeClr val="bg1"/>
              </a:solidFill>
            </a:endParaRPr>
          </a:p>
          <a:p>
            <a:pPr algn="just"/>
            <a:r>
              <a:rPr lang="it-IT" altLang="it-IT" sz="2000">
                <a:solidFill>
                  <a:schemeClr val="bg1"/>
                </a:solidFill>
              </a:rPr>
              <a:t>Si evidenzia, inoltre, che l’articolo 3, comma 2, del D.L. n. 87/2018, come modificato dalla legge di conversione n. 96/2018, ha espressamente escluso l’applicazione dell’aumento del contributo NASpI ai rinnovi dei contratti di lavoro domestico.</a:t>
            </a:r>
          </a:p>
          <a:p>
            <a:pPr algn="just"/>
            <a:r>
              <a:rPr lang="it-IT" altLang="it-IT" sz="2000">
                <a:solidFill>
                  <a:schemeClr val="bg1"/>
                </a:solidFill>
              </a:rPr>
              <a:t>L’aumento del contributo addizionale non si applica altresì ai rinnovi dei contratti di lavoro a tempo determinato stipulati dalle pubbliche amministrazioni, come individuate dall’articolo 1, comma 2, del D.lgs n. 165/2001 e ss.mm.ii., in quanto già escluse dal versamento del contributo addizionale ai sensi dell’articolo 2, comma 29, lett. d), della legge n. 92/2012.  </a:t>
            </a:r>
          </a:p>
          <a:p>
            <a:pPr algn="just"/>
            <a:br>
              <a:rPr lang="it-IT" altLang="it-IT" sz="2000">
                <a:solidFill>
                  <a:schemeClr val="bg1"/>
                </a:solidFill>
              </a:rPr>
            </a:br>
            <a:endParaRPr lang="it-IT" altLang="it-IT" sz="2000">
              <a:solidFill>
                <a:schemeClr val="bg1"/>
              </a:solidFill>
            </a:endParaRPr>
          </a:p>
          <a:p>
            <a:pPr algn="just"/>
            <a:endParaRPr lang="it-IT" altLang="it-IT" sz="2000">
              <a:solidFill>
                <a:schemeClr val="bg1"/>
              </a:solidFill>
            </a:endParaRPr>
          </a:p>
          <a:p>
            <a:pPr algn="just"/>
            <a:endParaRPr lang="it-IT" altLang="it-IT" sz="2000">
              <a:solidFill>
                <a:schemeClr val="bg1"/>
              </a:solidFill>
            </a:endParaRPr>
          </a:p>
          <a:p>
            <a:pPr algn="just" fontAlgn="t">
              <a:lnSpc>
                <a:spcPct val="150000"/>
              </a:lnSpc>
            </a:pPr>
            <a:endParaRPr lang="it-IT" altLang="it-IT" sz="2000" b="1">
              <a:solidFill>
                <a:schemeClr val="bg1"/>
              </a:solidFill>
            </a:endParaRPr>
          </a:p>
          <a:p>
            <a:pPr algn="just" fontAlgn="t">
              <a:lnSpc>
                <a:spcPct val="150000"/>
              </a:lnSpc>
            </a:pPr>
            <a:endParaRPr lang="it-IT" altLang="it-IT" sz="2000" b="1">
              <a:solidFill>
                <a:schemeClr val="bg1"/>
              </a:solidFill>
            </a:endParaRPr>
          </a:p>
          <a:p>
            <a:pPr algn="just" fontAlgn="t">
              <a:lnSpc>
                <a:spcPct val="150000"/>
              </a:lnSpc>
            </a:pPr>
            <a:endParaRPr lang="it-IT" altLang="it-IT" sz="2000">
              <a:solidFill>
                <a:schemeClr val="bg1"/>
              </a:solidFill>
            </a:endParaRPr>
          </a:p>
          <a:p>
            <a:pPr algn="just" fontAlgn="t">
              <a:lnSpc>
                <a:spcPct val="150000"/>
              </a:lnSpc>
            </a:pPr>
            <a:r>
              <a:rPr lang="it-IT" altLang="it-IT" sz="2000">
                <a:solidFill>
                  <a:schemeClr val="bg1"/>
                </a:solidFill>
              </a:rPr>
              <a:t> </a:t>
            </a:r>
          </a:p>
        </p:txBody>
      </p:sp>
      <p:sp>
        <p:nvSpPr>
          <p:cNvPr id="60418" name="Segnaposto numero diapositiva 5">
            <a:extLst>
              <a:ext uri="{FF2B5EF4-FFF2-40B4-BE49-F238E27FC236}">
                <a16:creationId xmlns:a16="http://schemas.microsoft.com/office/drawing/2014/main" id="{52E19290-7D6D-42DD-84F7-E73EB025C54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EEA73C58-44AB-48F2-9092-596E560F7CDE}" type="slidenum">
              <a:rPr lang="it-IT" altLang="it-IT" sz="1200">
                <a:solidFill>
                  <a:srgbClr val="FFFFFF"/>
                </a:solidFill>
              </a:rPr>
              <a:pPr>
                <a:spcBef>
                  <a:spcPct val="0"/>
                </a:spcBef>
                <a:buFontTx/>
                <a:buNone/>
              </a:pPr>
              <a:t>503</a:t>
            </a:fld>
            <a:endParaRPr lang="it-IT" altLang="it-IT" sz="1200">
              <a:solidFill>
                <a:srgbClr val="FFFFFF"/>
              </a:solidFill>
            </a:endParaRPr>
          </a:p>
        </p:txBody>
      </p:sp>
      <p:pic>
        <p:nvPicPr>
          <p:cNvPr id="60419" name="Immagine 8">
            <a:extLst>
              <a:ext uri="{FF2B5EF4-FFF2-40B4-BE49-F238E27FC236}">
                <a16:creationId xmlns:a16="http://schemas.microsoft.com/office/drawing/2014/main" id="{D8FDAED4-8E40-4770-98FA-27E9517E33B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0" name="Immagine 1">
            <a:extLst>
              <a:ext uri="{FF2B5EF4-FFF2-40B4-BE49-F238E27FC236}">
                <a16:creationId xmlns:a16="http://schemas.microsoft.com/office/drawing/2014/main" id="{6F6F9070-8563-488B-9D58-5F22AC7B0FF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1" name="CasellaDiTesto 5">
            <a:extLst>
              <a:ext uri="{FF2B5EF4-FFF2-40B4-BE49-F238E27FC236}">
                <a16:creationId xmlns:a16="http://schemas.microsoft.com/office/drawing/2014/main" id="{5F037A1C-CF32-4097-A0ED-E68B5767D4AA}"/>
              </a:ext>
            </a:extLst>
          </p:cNvPr>
          <p:cNvSpPr txBox="1">
            <a:spLocks noChangeArrowheads="1"/>
          </p:cNvSpPr>
          <p:nvPr/>
        </p:nvSpPr>
        <p:spPr bwMode="auto">
          <a:xfrm>
            <a:off x="1619250" y="3587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5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ottotitolo 2">
            <a:extLst>
              <a:ext uri="{FF2B5EF4-FFF2-40B4-BE49-F238E27FC236}">
                <a16:creationId xmlns:a16="http://schemas.microsoft.com/office/drawing/2014/main" id="{0AE97523-D537-48C9-9A35-7A75DF3AC665}"/>
              </a:ext>
            </a:extLst>
          </p:cNvPr>
          <p:cNvSpPr>
            <a:spLocks noGrp="1"/>
          </p:cNvSpPr>
          <p:nvPr>
            <p:ph type="subTitle" idx="1"/>
          </p:nvPr>
        </p:nvSpPr>
        <p:spPr>
          <a:xfrm>
            <a:off x="449263" y="506413"/>
            <a:ext cx="7848600" cy="6165850"/>
          </a:xfrm>
        </p:spPr>
        <p:txBody>
          <a:bodyPr/>
          <a:lstStyle/>
          <a:p>
            <a:pPr algn="just" fontAlgn="t">
              <a:lnSpc>
                <a:spcPct val="150000"/>
              </a:lnSpc>
              <a:spcBef>
                <a:spcPts val="25"/>
              </a:spcBef>
            </a:pPr>
            <a:endParaRPr lang="it-IT" altLang="it-IT" sz="2000" b="1" i="1">
              <a:solidFill>
                <a:schemeClr val="bg1"/>
              </a:solidFill>
            </a:endParaRPr>
          </a:p>
          <a:p>
            <a:pPr algn="just" fontAlgn="t">
              <a:lnSpc>
                <a:spcPct val="150000"/>
              </a:lnSpc>
            </a:pPr>
            <a:endParaRPr lang="it-IT" altLang="it-IT" sz="2000" b="1" i="1">
              <a:solidFill>
                <a:schemeClr val="bg1"/>
              </a:solidFill>
            </a:endParaRPr>
          </a:p>
          <a:p>
            <a:pPr algn="just" fontAlgn="t">
              <a:lnSpc>
                <a:spcPct val="150000"/>
              </a:lnSpc>
            </a:pPr>
            <a:r>
              <a:rPr lang="it-IT" altLang="it-IT" sz="2000" b="1">
                <a:solidFill>
                  <a:srgbClr val="0070C0"/>
                </a:solidFill>
              </a:rPr>
              <a:t>AUMENTO DEL CONTRIBUTO ADDIZIONALE NASPI</a:t>
            </a:r>
            <a:endParaRPr lang="it-IT" altLang="it-IT" sz="2000">
              <a:solidFill>
                <a:srgbClr val="0070C0"/>
              </a:solidFill>
            </a:endParaRPr>
          </a:p>
          <a:p>
            <a:pPr algn="just"/>
            <a:endParaRPr lang="it-IT" altLang="it-IT" sz="2000" b="1">
              <a:solidFill>
                <a:srgbClr val="0070C0"/>
              </a:solidFill>
            </a:endParaRPr>
          </a:p>
          <a:p>
            <a:pPr algn="just"/>
            <a:r>
              <a:rPr lang="it-IT" altLang="it-IT" sz="2000" b="1">
                <a:solidFill>
                  <a:srgbClr val="0070C0"/>
                </a:solidFill>
              </a:rPr>
              <a:t>Contratti a termine ai quali non si applica la disciplina dell’incremento del contributo addizionale </a:t>
            </a:r>
          </a:p>
          <a:p>
            <a:pPr algn="just"/>
            <a:r>
              <a:rPr lang="it-IT" altLang="it-IT" sz="2000">
                <a:solidFill>
                  <a:schemeClr val="bg1"/>
                </a:solidFill>
              </a:rPr>
              <a:t>Inoltre, l’articolo 1, comma 3, del D.L. n. 87/2018, come modificato dalla legge di bilancio 2019, ha espressamente escluso, come anticipato in premessa, l’applicazione dell’articolo 3 del D.L. n. 87/2018 ai rinnovi dei contratti di lavoro a tempo determinato relativi alle assunzioni di lavoratori adibiti a svolgere attività di insegnamento, di ricerca scientifica o tecnologica, di trasferimento di </a:t>
            </a:r>
            <a:r>
              <a:rPr lang="it-IT" altLang="it-IT" sz="2000" i="1">
                <a:solidFill>
                  <a:schemeClr val="bg1"/>
                </a:solidFill>
              </a:rPr>
              <a:t>know-how </a:t>
            </a:r>
            <a:r>
              <a:rPr lang="it-IT" altLang="it-IT" sz="2000">
                <a:solidFill>
                  <a:schemeClr val="bg1"/>
                </a:solidFill>
              </a:rPr>
              <a:t>e di supporto, di assistenza tecnica o coordinamento all'innovazione, stipulati da: </a:t>
            </a:r>
          </a:p>
          <a:p>
            <a:pPr algn="just"/>
            <a:r>
              <a:rPr lang="it-IT" altLang="it-IT" sz="2000">
                <a:solidFill>
                  <a:schemeClr val="bg1"/>
                </a:solidFill>
              </a:rPr>
              <a:t>a)  università private, incluse le filiazioni di università straniere; </a:t>
            </a:r>
          </a:p>
          <a:p>
            <a:pPr algn="just"/>
            <a:r>
              <a:rPr lang="it-IT" altLang="it-IT" sz="2000">
                <a:solidFill>
                  <a:schemeClr val="bg1"/>
                </a:solidFill>
              </a:rPr>
              <a:t>b)  istituti pubblici di ricerca; </a:t>
            </a:r>
          </a:p>
          <a:p>
            <a:pPr algn="just"/>
            <a:r>
              <a:rPr lang="it-IT" altLang="it-IT" sz="2000">
                <a:solidFill>
                  <a:schemeClr val="bg1"/>
                </a:solidFill>
              </a:rPr>
              <a:t>c)  società pubbliche che promuovono la ricerca e l’innovazione; </a:t>
            </a:r>
          </a:p>
          <a:p>
            <a:pPr algn="just"/>
            <a:r>
              <a:rPr lang="it-IT" altLang="it-IT" sz="2000">
                <a:solidFill>
                  <a:schemeClr val="bg1"/>
                </a:solidFill>
              </a:rPr>
              <a:t>d)  enti privati di ricerca. </a:t>
            </a:r>
          </a:p>
          <a:p>
            <a:pPr algn="just"/>
            <a:br>
              <a:rPr lang="it-IT" altLang="it-IT" sz="2000">
                <a:solidFill>
                  <a:schemeClr val="bg1"/>
                </a:solidFill>
              </a:rPr>
            </a:br>
            <a:endParaRPr lang="it-IT" altLang="it-IT" sz="2000">
              <a:solidFill>
                <a:schemeClr val="bg1"/>
              </a:solidFill>
            </a:endParaRPr>
          </a:p>
          <a:p>
            <a:pPr algn="just"/>
            <a:endParaRPr lang="it-IT" altLang="it-IT" sz="2000">
              <a:solidFill>
                <a:schemeClr val="bg1"/>
              </a:solidFill>
            </a:endParaRPr>
          </a:p>
          <a:p>
            <a:pPr algn="just"/>
            <a:endParaRPr lang="it-IT" altLang="it-IT" sz="2000">
              <a:solidFill>
                <a:schemeClr val="bg1"/>
              </a:solidFill>
            </a:endParaRPr>
          </a:p>
          <a:p>
            <a:pPr algn="just" fontAlgn="t">
              <a:lnSpc>
                <a:spcPct val="150000"/>
              </a:lnSpc>
            </a:pPr>
            <a:endParaRPr lang="it-IT" altLang="it-IT" sz="2000" b="1">
              <a:solidFill>
                <a:schemeClr val="bg1"/>
              </a:solidFill>
            </a:endParaRPr>
          </a:p>
          <a:p>
            <a:pPr algn="just" fontAlgn="t">
              <a:lnSpc>
                <a:spcPct val="150000"/>
              </a:lnSpc>
            </a:pPr>
            <a:endParaRPr lang="it-IT" altLang="it-IT" sz="2000" b="1">
              <a:solidFill>
                <a:schemeClr val="bg1"/>
              </a:solidFill>
            </a:endParaRPr>
          </a:p>
          <a:p>
            <a:pPr algn="just" fontAlgn="t">
              <a:lnSpc>
                <a:spcPct val="150000"/>
              </a:lnSpc>
            </a:pPr>
            <a:endParaRPr lang="it-IT" altLang="it-IT" sz="2000">
              <a:solidFill>
                <a:schemeClr val="bg1"/>
              </a:solidFill>
            </a:endParaRPr>
          </a:p>
          <a:p>
            <a:pPr algn="just" fontAlgn="t">
              <a:lnSpc>
                <a:spcPct val="150000"/>
              </a:lnSpc>
            </a:pPr>
            <a:r>
              <a:rPr lang="it-IT" altLang="it-IT" sz="2000">
                <a:solidFill>
                  <a:schemeClr val="bg1"/>
                </a:solidFill>
              </a:rPr>
              <a:t> </a:t>
            </a:r>
          </a:p>
        </p:txBody>
      </p:sp>
      <p:sp>
        <p:nvSpPr>
          <p:cNvPr id="61442" name="Segnaposto numero diapositiva 5">
            <a:extLst>
              <a:ext uri="{FF2B5EF4-FFF2-40B4-BE49-F238E27FC236}">
                <a16:creationId xmlns:a16="http://schemas.microsoft.com/office/drawing/2014/main" id="{C1CE367A-F128-4F60-A5DA-EEA5F331113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ADA56ED-EFDF-4A63-8ED4-CC3FFE8F40F2}" type="slidenum">
              <a:rPr lang="it-IT" altLang="it-IT" sz="1200">
                <a:solidFill>
                  <a:srgbClr val="FFFFFF"/>
                </a:solidFill>
              </a:rPr>
              <a:pPr>
                <a:spcBef>
                  <a:spcPct val="0"/>
                </a:spcBef>
                <a:buFontTx/>
                <a:buNone/>
              </a:pPr>
              <a:t>504</a:t>
            </a:fld>
            <a:endParaRPr lang="it-IT" altLang="it-IT" sz="1200">
              <a:solidFill>
                <a:srgbClr val="FFFFFF"/>
              </a:solidFill>
            </a:endParaRPr>
          </a:p>
        </p:txBody>
      </p:sp>
      <p:pic>
        <p:nvPicPr>
          <p:cNvPr id="61443" name="Immagine 8">
            <a:extLst>
              <a:ext uri="{FF2B5EF4-FFF2-40B4-BE49-F238E27FC236}">
                <a16:creationId xmlns:a16="http://schemas.microsoft.com/office/drawing/2014/main" id="{EC9FC7DD-4E28-46FF-B6AA-FEFFBC48640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4" name="Immagine 1">
            <a:extLst>
              <a:ext uri="{FF2B5EF4-FFF2-40B4-BE49-F238E27FC236}">
                <a16:creationId xmlns:a16="http://schemas.microsoft.com/office/drawing/2014/main" id="{4AB0B221-8CBE-4FF2-8201-EB328B05FF7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5" name="CasellaDiTesto 5">
            <a:extLst>
              <a:ext uri="{FF2B5EF4-FFF2-40B4-BE49-F238E27FC236}">
                <a16:creationId xmlns:a16="http://schemas.microsoft.com/office/drawing/2014/main" id="{60ED1198-44D4-4BCD-88F6-11B10C0FBE1D}"/>
              </a:ext>
            </a:extLst>
          </p:cNvPr>
          <p:cNvSpPr txBox="1">
            <a:spLocks noChangeArrowheads="1"/>
          </p:cNvSpPr>
          <p:nvPr/>
        </p:nvSpPr>
        <p:spPr bwMode="auto">
          <a:xfrm>
            <a:off x="1619250" y="3587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5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ottotitolo 2">
            <a:extLst>
              <a:ext uri="{FF2B5EF4-FFF2-40B4-BE49-F238E27FC236}">
                <a16:creationId xmlns:a16="http://schemas.microsoft.com/office/drawing/2014/main" id="{6B5B1A39-CB20-4834-AA4F-1CBA97FAC414}"/>
              </a:ext>
            </a:extLst>
          </p:cNvPr>
          <p:cNvSpPr>
            <a:spLocks noGrp="1"/>
          </p:cNvSpPr>
          <p:nvPr>
            <p:ph type="subTitle" idx="1"/>
          </p:nvPr>
        </p:nvSpPr>
        <p:spPr>
          <a:xfrm>
            <a:off x="449263" y="647700"/>
            <a:ext cx="7848600" cy="6165850"/>
          </a:xfrm>
        </p:spPr>
        <p:txBody>
          <a:bodyPr/>
          <a:lstStyle/>
          <a:p>
            <a:pPr algn="just" fontAlgn="t">
              <a:lnSpc>
                <a:spcPct val="150000"/>
              </a:lnSpc>
              <a:spcBef>
                <a:spcPts val="25"/>
              </a:spcBef>
            </a:pPr>
            <a:endParaRPr lang="it-IT" altLang="it-IT" sz="2000" b="1" i="1">
              <a:solidFill>
                <a:schemeClr val="bg1"/>
              </a:solidFill>
            </a:endParaRPr>
          </a:p>
          <a:p>
            <a:pPr algn="just" fontAlgn="t">
              <a:lnSpc>
                <a:spcPct val="150000"/>
              </a:lnSpc>
            </a:pPr>
            <a:endParaRPr lang="it-IT" altLang="it-IT" sz="2000" b="1" i="1">
              <a:solidFill>
                <a:schemeClr val="bg1"/>
              </a:solidFill>
            </a:endParaRPr>
          </a:p>
          <a:p>
            <a:pPr algn="just" fontAlgn="t">
              <a:lnSpc>
                <a:spcPct val="150000"/>
              </a:lnSpc>
            </a:pPr>
            <a:r>
              <a:rPr lang="it-IT" altLang="it-IT" sz="2000" b="1">
                <a:solidFill>
                  <a:srgbClr val="0070C0"/>
                </a:solidFill>
              </a:rPr>
              <a:t>AUMENTO DEL CONTRIBUTO ADDIZIONALE NASPI</a:t>
            </a:r>
            <a:endParaRPr lang="it-IT" altLang="it-IT" sz="2000">
              <a:solidFill>
                <a:srgbClr val="0070C0"/>
              </a:solidFill>
            </a:endParaRPr>
          </a:p>
          <a:p>
            <a:pPr algn="just"/>
            <a:endParaRPr lang="it-IT" altLang="it-IT" sz="2000" b="1">
              <a:solidFill>
                <a:srgbClr val="0070C0"/>
              </a:solidFill>
            </a:endParaRPr>
          </a:p>
          <a:p>
            <a:pPr algn="just"/>
            <a:r>
              <a:rPr lang="it-IT" altLang="it-IT" sz="2000" b="1">
                <a:solidFill>
                  <a:srgbClr val="0070C0"/>
                </a:solidFill>
              </a:rPr>
              <a:t>Contratti a termine ai quali non si applica la disciplina dell’incremento del contributo addizionale </a:t>
            </a:r>
          </a:p>
          <a:p>
            <a:pPr algn="just"/>
            <a:endParaRPr lang="it-IT" altLang="it-IT" sz="2000" b="1">
              <a:solidFill>
                <a:schemeClr val="bg1"/>
              </a:solidFill>
            </a:endParaRPr>
          </a:p>
          <a:p>
            <a:pPr algn="just"/>
            <a:r>
              <a:rPr lang="it-IT" altLang="it-IT" sz="2000">
                <a:solidFill>
                  <a:schemeClr val="bg1"/>
                </a:solidFill>
              </a:rPr>
              <a:t>Queste fattispecie, pertanto, rimangono soggette al contributo di finanziamento NASpI, compreso il contributo addizionale dovuto per i lavoratori a tempo determinato, ma, per espressa previsione dell’articolo 1, comma 3, del D.L. n. 87/2018, non all’aumento del contributo addizionale con riferimento ai rinnovi dei contratti di lavoro a tempo determinato di lavoratori assegnati a svolgere le attività sopra elencate. </a:t>
            </a:r>
          </a:p>
          <a:p>
            <a:pPr algn="just"/>
            <a:r>
              <a:rPr lang="it-IT" altLang="it-IT" sz="2000">
                <a:solidFill>
                  <a:schemeClr val="bg1"/>
                </a:solidFill>
              </a:rPr>
              <a:t>Si fa presente, infine, che la maggiorazione del contributo addizionale in argomento non trova applicazione in caso di proroga del termine del contratto a tempo determinato, essendo tale fattispecie non contemplata dall’articolo 3, comma 2, del D.L. n. 87/2018. </a:t>
            </a:r>
          </a:p>
          <a:p>
            <a:pPr algn="just" fontAlgn="t">
              <a:lnSpc>
                <a:spcPct val="150000"/>
              </a:lnSpc>
            </a:pPr>
            <a:endParaRPr lang="it-IT" altLang="it-IT" sz="2000" b="1">
              <a:solidFill>
                <a:schemeClr val="bg1"/>
              </a:solidFill>
            </a:endParaRPr>
          </a:p>
          <a:p>
            <a:pPr algn="just" fontAlgn="t">
              <a:lnSpc>
                <a:spcPct val="150000"/>
              </a:lnSpc>
            </a:pPr>
            <a:endParaRPr lang="it-IT" altLang="it-IT" sz="2000" b="1">
              <a:solidFill>
                <a:schemeClr val="bg1"/>
              </a:solidFill>
            </a:endParaRPr>
          </a:p>
          <a:p>
            <a:pPr algn="just" fontAlgn="t">
              <a:lnSpc>
                <a:spcPct val="150000"/>
              </a:lnSpc>
            </a:pPr>
            <a:endParaRPr lang="it-IT" altLang="it-IT" sz="2000">
              <a:solidFill>
                <a:schemeClr val="bg1"/>
              </a:solidFill>
            </a:endParaRPr>
          </a:p>
          <a:p>
            <a:pPr algn="just" fontAlgn="t">
              <a:lnSpc>
                <a:spcPct val="150000"/>
              </a:lnSpc>
            </a:pPr>
            <a:r>
              <a:rPr lang="it-IT" altLang="it-IT" sz="2000">
                <a:solidFill>
                  <a:schemeClr val="bg1"/>
                </a:solidFill>
              </a:rPr>
              <a:t> </a:t>
            </a:r>
          </a:p>
        </p:txBody>
      </p:sp>
      <p:sp>
        <p:nvSpPr>
          <p:cNvPr id="62466" name="Segnaposto numero diapositiva 5">
            <a:extLst>
              <a:ext uri="{FF2B5EF4-FFF2-40B4-BE49-F238E27FC236}">
                <a16:creationId xmlns:a16="http://schemas.microsoft.com/office/drawing/2014/main" id="{BFED3014-6C34-4A6E-8AED-99D191B493B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890B1C-3356-4F02-A43B-36A72C9389EC}" type="slidenum">
              <a:rPr lang="it-IT" altLang="it-IT" sz="1200">
                <a:solidFill>
                  <a:srgbClr val="FFFFFF"/>
                </a:solidFill>
              </a:rPr>
              <a:pPr>
                <a:spcBef>
                  <a:spcPct val="0"/>
                </a:spcBef>
                <a:buFontTx/>
                <a:buNone/>
              </a:pPr>
              <a:t>505</a:t>
            </a:fld>
            <a:endParaRPr lang="it-IT" altLang="it-IT" sz="1200">
              <a:solidFill>
                <a:srgbClr val="FFFFFF"/>
              </a:solidFill>
            </a:endParaRPr>
          </a:p>
        </p:txBody>
      </p:sp>
      <p:pic>
        <p:nvPicPr>
          <p:cNvPr id="62467" name="Immagine 8">
            <a:extLst>
              <a:ext uri="{FF2B5EF4-FFF2-40B4-BE49-F238E27FC236}">
                <a16:creationId xmlns:a16="http://schemas.microsoft.com/office/drawing/2014/main" id="{3FF1A911-4CBB-4B5F-A58D-9B917AD3D89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8" name="Immagine 1">
            <a:extLst>
              <a:ext uri="{FF2B5EF4-FFF2-40B4-BE49-F238E27FC236}">
                <a16:creationId xmlns:a16="http://schemas.microsoft.com/office/drawing/2014/main" id="{E2CCA112-F1E5-4821-83C4-06610A94751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9" name="CasellaDiTesto 5">
            <a:extLst>
              <a:ext uri="{FF2B5EF4-FFF2-40B4-BE49-F238E27FC236}">
                <a16:creationId xmlns:a16="http://schemas.microsoft.com/office/drawing/2014/main" id="{D351AEE6-D1B8-4CB6-B0D4-2B35180D3AD1}"/>
              </a:ext>
            </a:extLst>
          </p:cNvPr>
          <p:cNvSpPr txBox="1">
            <a:spLocks noChangeArrowheads="1"/>
          </p:cNvSpPr>
          <p:nvPr/>
        </p:nvSpPr>
        <p:spPr bwMode="auto">
          <a:xfrm>
            <a:off x="1619250" y="3587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5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ottotitolo 2">
            <a:extLst>
              <a:ext uri="{FF2B5EF4-FFF2-40B4-BE49-F238E27FC236}">
                <a16:creationId xmlns:a16="http://schemas.microsoft.com/office/drawing/2014/main" id="{CA0F6949-1BA4-4D65-BFC3-0642015DF579}"/>
              </a:ext>
            </a:extLst>
          </p:cNvPr>
          <p:cNvSpPr>
            <a:spLocks noGrp="1"/>
          </p:cNvSpPr>
          <p:nvPr>
            <p:ph type="subTitle" idx="1"/>
          </p:nvPr>
        </p:nvSpPr>
        <p:spPr>
          <a:xfrm>
            <a:off x="468313" y="520700"/>
            <a:ext cx="7848600" cy="6165850"/>
          </a:xfrm>
        </p:spPr>
        <p:txBody>
          <a:bodyPr/>
          <a:lstStyle/>
          <a:p>
            <a:pPr algn="just" fontAlgn="t">
              <a:lnSpc>
                <a:spcPct val="150000"/>
              </a:lnSpc>
              <a:spcBef>
                <a:spcPts val="25"/>
              </a:spcBef>
            </a:pPr>
            <a:endParaRPr lang="it-IT" altLang="it-IT" sz="2000" b="1" i="1">
              <a:solidFill>
                <a:schemeClr val="bg1"/>
              </a:solidFill>
            </a:endParaRPr>
          </a:p>
          <a:p>
            <a:pPr algn="just" fontAlgn="t">
              <a:lnSpc>
                <a:spcPct val="150000"/>
              </a:lnSpc>
            </a:pPr>
            <a:endParaRPr lang="it-IT" altLang="it-IT" sz="2000" b="1" i="1">
              <a:solidFill>
                <a:schemeClr val="bg1"/>
              </a:solidFill>
            </a:endParaRPr>
          </a:p>
          <a:p>
            <a:pPr algn="just" fontAlgn="t">
              <a:lnSpc>
                <a:spcPct val="150000"/>
              </a:lnSpc>
            </a:pPr>
            <a:r>
              <a:rPr lang="it-IT" altLang="it-IT" sz="2000" b="1">
                <a:solidFill>
                  <a:schemeClr val="bg1"/>
                </a:solidFill>
              </a:rPr>
              <a:t>AUMENTO DEL CONTRIBUTO ADDIZIONALE NASPI</a:t>
            </a:r>
            <a:endParaRPr lang="it-IT" altLang="it-IT" sz="2000">
              <a:solidFill>
                <a:schemeClr val="bg1"/>
              </a:solidFill>
            </a:endParaRPr>
          </a:p>
          <a:p>
            <a:pPr algn="just"/>
            <a:endParaRPr lang="it-IT" altLang="it-IT" sz="2000" b="1">
              <a:solidFill>
                <a:schemeClr val="bg1"/>
              </a:solidFill>
            </a:endParaRPr>
          </a:p>
          <a:p>
            <a:pPr algn="just"/>
            <a:r>
              <a:rPr lang="it-IT" altLang="it-IT" sz="2000" b="1">
                <a:solidFill>
                  <a:schemeClr val="bg1"/>
                </a:solidFill>
              </a:rPr>
              <a:t>La misura dell’aumento del contributo addizionale </a:t>
            </a:r>
          </a:p>
          <a:p>
            <a:pPr algn="just"/>
            <a:endParaRPr lang="it-IT" altLang="it-IT" sz="2000">
              <a:solidFill>
                <a:schemeClr val="bg1"/>
              </a:solidFill>
            </a:endParaRPr>
          </a:p>
          <a:p>
            <a:pPr algn="just"/>
            <a:r>
              <a:rPr lang="it-IT" altLang="it-IT" sz="2000">
                <a:solidFill>
                  <a:schemeClr val="bg1"/>
                </a:solidFill>
              </a:rPr>
              <a:t>L’articolo 3, comma 2, del D.L. n. 87/2018 dispone che il contributo addizionale NASpI è aumentato di 0,5 punti percentuali in occasione di ciascun rinnovo del contratto a tempo determinato.</a:t>
            </a:r>
            <a:br>
              <a:rPr lang="it-IT" altLang="it-IT" sz="2000">
                <a:solidFill>
                  <a:schemeClr val="bg1"/>
                </a:solidFill>
              </a:rPr>
            </a:br>
            <a:r>
              <a:rPr lang="it-IT" altLang="it-IT" sz="2000">
                <a:solidFill>
                  <a:schemeClr val="bg1"/>
                </a:solidFill>
              </a:rPr>
              <a:t>Al riguardo, il Ministero del Lavoro e delle politiche sociali, al paragrafo 1.4 della circolare n. 17/2018, ha chiarito che “</a:t>
            </a:r>
            <a:r>
              <a:rPr lang="it-IT" altLang="it-IT" sz="2000" i="1">
                <a:solidFill>
                  <a:schemeClr val="bg1"/>
                </a:solidFill>
              </a:rPr>
              <a:t>[...] al primo rinnovo </a:t>
            </a:r>
            <a:r>
              <a:rPr lang="it-IT" altLang="it-IT" sz="2000">
                <a:solidFill>
                  <a:schemeClr val="bg1"/>
                </a:solidFill>
              </a:rPr>
              <a:t>[del contratto a tempo determinato] </a:t>
            </a:r>
            <a:r>
              <a:rPr lang="it-IT" altLang="it-IT" sz="2000" i="1">
                <a:solidFill>
                  <a:schemeClr val="bg1"/>
                </a:solidFill>
              </a:rPr>
              <a:t>la misura ordinaria dell’1,4% andrà incrementata dello 0,5%. In tal modo verrà determinata la nuova misura del contributo addizionale cui aggiungere nuovamente l’incremento dello 0,5% in caso di ulteriore rinnovo. Analogo criterio di calcolo dovrà essere utilizzato per eventuali rinnovi successivi, avuto riguardo all’ultimo valore base che si sarà venuto a determinare per effetto delle maggiorazioni applicate in occasione di precedenti rinnovi</a:t>
            </a:r>
            <a:r>
              <a:rPr lang="it-IT" altLang="it-IT" sz="2000">
                <a:solidFill>
                  <a:schemeClr val="bg1"/>
                </a:solidFill>
              </a:rPr>
              <a:t>”. </a:t>
            </a:r>
            <a:endParaRPr lang="it-IT" altLang="it-IT" sz="2000" b="1">
              <a:solidFill>
                <a:schemeClr val="bg1"/>
              </a:solidFill>
            </a:endParaRPr>
          </a:p>
          <a:p>
            <a:pPr algn="just" fontAlgn="t">
              <a:lnSpc>
                <a:spcPct val="150000"/>
              </a:lnSpc>
            </a:pPr>
            <a:endParaRPr lang="it-IT" altLang="it-IT" sz="2000">
              <a:solidFill>
                <a:schemeClr val="bg1"/>
              </a:solidFill>
            </a:endParaRPr>
          </a:p>
          <a:p>
            <a:pPr algn="just" fontAlgn="t">
              <a:lnSpc>
                <a:spcPct val="150000"/>
              </a:lnSpc>
            </a:pPr>
            <a:r>
              <a:rPr lang="it-IT" altLang="it-IT" sz="2000">
                <a:solidFill>
                  <a:schemeClr val="bg1"/>
                </a:solidFill>
              </a:rPr>
              <a:t> </a:t>
            </a:r>
          </a:p>
        </p:txBody>
      </p:sp>
      <p:sp>
        <p:nvSpPr>
          <p:cNvPr id="63490" name="Segnaposto numero diapositiva 5">
            <a:extLst>
              <a:ext uri="{FF2B5EF4-FFF2-40B4-BE49-F238E27FC236}">
                <a16:creationId xmlns:a16="http://schemas.microsoft.com/office/drawing/2014/main" id="{4737CD96-8049-4A5A-B549-A1F4AEC0B5F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C7010FA-518C-4804-8588-41BB8BF7F7DE}" type="slidenum">
              <a:rPr lang="it-IT" altLang="it-IT" sz="1200">
                <a:solidFill>
                  <a:srgbClr val="FFFFFF"/>
                </a:solidFill>
              </a:rPr>
              <a:pPr>
                <a:spcBef>
                  <a:spcPct val="0"/>
                </a:spcBef>
                <a:buFontTx/>
                <a:buNone/>
              </a:pPr>
              <a:t>506</a:t>
            </a:fld>
            <a:endParaRPr lang="it-IT" altLang="it-IT" sz="1200">
              <a:solidFill>
                <a:srgbClr val="FFFFFF"/>
              </a:solidFill>
            </a:endParaRPr>
          </a:p>
        </p:txBody>
      </p:sp>
      <p:pic>
        <p:nvPicPr>
          <p:cNvPr id="63491" name="Immagine 8">
            <a:extLst>
              <a:ext uri="{FF2B5EF4-FFF2-40B4-BE49-F238E27FC236}">
                <a16:creationId xmlns:a16="http://schemas.microsoft.com/office/drawing/2014/main" id="{613ADF62-B34C-4E5E-A5A1-64D9ADF5B5A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2" name="Immagine 1">
            <a:extLst>
              <a:ext uri="{FF2B5EF4-FFF2-40B4-BE49-F238E27FC236}">
                <a16:creationId xmlns:a16="http://schemas.microsoft.com/office/drawing/2014/main" id="{44BA2F26-D757-46BB-B137-4AA6A8BD88F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3" name="CasellaDiTesto 5">
            <a:extLst>
              <a:ext uri="{FF2B5EF4-FFF2-40B4-BE49-F238E27FC236}">
                <a16:creationId xmlns:a16="http://schemas.microsoft.com/office/drawing/2014/main" id="{027C1BD9-5EAC-45AA-A762-EB22214A4AA1}"/>
              </a:ext>
            </a:extLst>
          </p:cNvPr>
          <p:cNvSpPr txBox="1">
            <a:spLocks noChangeArrowheads="1"/>
          </p:cNvSpPr>
          <p:nvPr/>
        </p:nvSpPr>
        <p:spPr bwMode="auto">
          <a:xfrm>
            <a:off x="1619250" y="3587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 </a:t>
            </a:r>
            <a:r>
              <a:rPr lang="it-IT" altLang="it-IT" sz="1800" b="1" dirty="0">
                <a:solidFill>
                  <a:srgbClr val="0070C0"/>
                </a:solidFill>
                <a:latin typeface="Tahoma" panose="020B0604030504040204" pitchFamily="34" charset="0"/>
                <a:cs typeface="Tahoma" panose="020B0604030504040204" pitchFamily="34" charset="0"/>
              </a:rPr>
              <a:t>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5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ottotitolo 2">
            <a:extLst>
              <a:ext uri="{FF2B5EF4-FFF2-40B4-BE49-F238E27FC236}">
                <a16:creationId xmlns:a16="http://schemas.microsoft.com/office/drawing/2014/main" id="{B22E76C0-F21F-498D-9BB1-ECBB57C0C20A}"/>
              </a:ext>
            </a:extLst>
          </p:cNvPr>
          <p:cNvSpPr>
            <a:spLocks noGrp="1"/>
          </p:cNvSpPr>
          <p:nvPr>
            <p:ph type="subTitle" idx="1"/>
          </p:nvPr>
        </p:nvSpPr>
        <p:spPr>
          <a:xfrm>
            <a:off x="468313" y="520700"/>
            <a:ext cx="7848600" cy="6165850"/>
          </a:xfrm>
        </p:spPr>
        <p:txBody>
          <a:bodyPr/>
          <a:lstStyle/>
          <a:p>
            <a:pPr algn="just" fontAlgn="t">
              <a:lnSpc>
                <a:spcPct val="150000"/>
              </a:lnSpc>
              <a:spcBef>
                <a:spcPts val="25"/>
              </a:spcBef>
            </a:pPr>
            <a:endParaRPr lang="it-IT" altLang="it-IT" sz="2000" b="1" i="1">
              <a:solidFill>
                <a:schemeClr val="bg1"/>
              </a:solidFill>
            </a:endParaRPr>
          </a:p>
          <a:p>
            <a:pPr algn="just" fontAlgn="t">
              <a:lnSpc>
                <a:spcPct val="150000"/>
              </a:lnSpc>
            </a:pPr>
            <a:endParaRPr lang="it-IT" altLang="it-IT" sz="2000" b="1" i="1">
              <a:solidFill>
                <a:schemeClr val="bg1"/>
              </a:solidFill>
            </a:endParaRPr>
          </a:p>
          <a:p>
            <a:pPr algn="just" fontAlgn="t">
              <a:lnSpc>
                <a:spcPct val="150000"/>
              </a:lnSpc>
            </a:pPr>
            <a:r>
              <a:rPr lang="it-IT" altLang="it-IT" sz="2000" b="1">
                <a:solidFill>
                  <a:srgbClr val="0070C0"/>
                </a:solidFill>
              </a:rPr>
              <a:t>AUMENTO DEL CONTRIBUTO ADDIZIONALE NASPI</a:t>
            </a:r>
            <a:endParaRPr lang="it-IT" altLang="it-IT" sz="2000">
              <a:solidFill>
                <a:srgbClr val="0070C0"/>
              </a:solidFill>
            </a:endParaRPr>
          </a:p>
          <a:p>
            <a:pPr algn="just"/>
            <a:endParaRPr lang="it-IT" altLang="it-IT" sz="2000" b="1">
              <a:solidFill>
                <a:srgbClr val="0070C0"/>
              </a:solidFill>
            </a:endParaRPr>
          </a:p>
          <a:p>
            <a:pPr algn="just"/>
            <a:r>
              <a:rPr lang="it-IT" altLang="it-IT" sz="2000" b="1">
                <a:solidFill>
                  <a:srgbClr val="0070C0"/>
                </a:solidFill>
              </a:rPr>
              <a:t>La misura dell’aumento del contributo addizionale </a:t>
            </a:r>
            <a:endParaRPr lang="it-IT" altLang="it-IT" sz="2000">
              <a:solidFill>
                <a:srgbClr val="0070C0"/>
              </a:solidFill>
            </a:endParaRPr>
          </a:p>
          <a:p>
            <a:pPr algn="just"/>
            <a:br>
              <a:rPr lang="it-IT" altLang="it-IT" sz="2000">
                <a:solidFill>
                  <a:schemeClr val="bg1"/>
                </a:solidFill>
              </a:rPr>
            </a:br>
            <a:r>
              <a:rPr lang="it-IT" altLang="it-IT" sz="2000">
                <a:solidFill>
                  <a:schemeClr val="bg1"/>
                </a:solidFill>
              </a:rPr>
              <a:t>Ad esempio, nel caso in cui un contratto a tempo determinato venga rinnovato per tre volte, il datore di lavoro interessato dovrà corrispondere il contributo addizionale secondo le seguenti misure: </a:t>
            </a:r>
          </a:p>
          <a:p>
            <a:pPr algn="just"/>
            <a:endParaRPr lang="it-IT" altLang="it-IT" sz="2000">
              <a:solidFill>
                <a:schemeClr val="bg1"/>
              </a:solidFill>
            </a:endParaRPr>
          </a:p>
          <a:p>
            <a:pPr algn="just"/>
            <a:r>
              <a:rPr lang="it-IT" altLang="it-IT" sz="2000">
                <a:solidFill>
                  <a:schemeClr val="bg1"/>
                </a:solidFill>
              </a:rPr>
              <a:t>contratto originario: 1,4%;</a:t>
            </a:r>
          </a:p>
          <a:p>
            <a:pPr algn="just"/>
            <a:r>
              <a:rPr lang="it-IT" altLang="it-IT" sz="2000">
                <a:solidFill>
                  <a:schemeClr val="bg1"/>
                </a:solidFill>
              </a:rPr>
              <a:t>1° rinnovo: 1.9% (1,4% + 0,5%); </a:t>
            </a:r>
          </a:p>
          <a:p>
            <a:pPr algn="just"/>
            <a:r>
              <a:rPr lang="it-IT" altLang="it-IT" sz="2000">
                <a:solidFill>
                  <a:schemeClr val="bg1"/>
                </a:solidFill>
              </a:rPr>
              <a:t>2° rinnovo: 2.4% (1,9% + 0,5%); </a:t>
            </a:r>
          </a:p>
          <a:p>
            <a:pPr algn="just"/>
            <a:r>
              <a:rPr lang="it-IT" altLang="it-IT" sz="2000">
                <a:solidFill>
                  <a:schemeClr val="bg1"/>
                </a:solidFill>
              </a:rPr>
              <a:t>3° rinnovo: 2,9% (2,4% + 0,5%). </a:t>
            </a:r>
          </a:p>
          <a:p>
            <a:pPr algn="just"/>
            <a:r>
              <a:rPr lang="it-IT" altLang="it-IT" sz="2000">
                <a:solidFill>
                  <a:schemeClr val="bg1"/>
                </a:solidFill>
              </a:rPr>
              <a:t> </a:t>
            </a:r>
          </a:p>
        </p:txBody>
      </p:sp>
      <p:sp>
        <p:nvSpPr>
          <p:cNvPr id="64514" name="Segnaposto numero diapositiva 5">
            <a:extLst>
              <a:ext uri="{FF2B5EF4-FFF2-40B4-BE49-F238E27FC236}">
                <a16:creationId xmlns:a16="http://schemas.microsoft.com/office/drawing/2014/main" id="{EFEED7CB-EF43-4F63-B5E6-11043BD3189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C54C687-06CA-45C3-9B53-A096F4358488}" type="slidenum">
              <a:rPr lang="it-IT" altLang="it-IT" sz="1200">
                <a:solidFill>
                  <a:srgbClr val="FFFFFF"/>
                </a:solidFill>
              </a:rPr>
              <a:pPr>
                <a:spcBef>
                  <a:spcPct val="0"/>
                </a:spcBef>
                <a:buFontTx/>
                <a:buNone/>
              </a:pPr>
              <a:t>507</a:t>
            </a:fld>
            <a:endParaRPr lang="it-IT" altLang="it-IT" sz="1200">
              <a:solidFill>
                <a:srgbClr val="FFFFFF"/>
              </a:solidFill>
            </a:endParaRPr>
          </a:p>
        </p:txBody>
      </p:sp>
      <p:pic>
        <p:nvPicPr>
          <p:cNvPr id="64515" name="Immagine 8">
            <a:extLst>
              <a:ext uri="{FF2B5EF4-FFF2-40B4-BE49-F238E27FC236}">
                <a16:creationId xmlns:a16="http://schemas.microsoft.com/office/drawing/2014/main" id="{09798914-9572-43F8-81FD-3D88B11CC9A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6" name="Immagine 1">
            <a:extLst>
              <a:ext uri="{FF2B5EF4-FFF2-40B4-BE49-F238E27FC236}">
                <a16:creationId xmlns:a16="http://schemas.microsoft.com/office/drawing/2014/main" id="{76871E0A-8852-4566-A579-0024390D993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7" name="CasellaDiTesto 5">
            <a:extLst>
              <a:ext uri="{FF2B5EF4-FFF2-40B4-BE49-F238E27FC236}">
                <a16:creationId xmlns:a16="http://schemas.microsoft.com/office/drawing/2014/main" id="{1D4D2C9E-062D-4EC8-B990-59DC2FA21680}"/>
              </a:ext>
            </a:extLst>
          </p:cNvPr>
          <p:cNvSpPr txBox="1">
            <a:spLocks noChangeArrowheads="1"/>
          </p:cNvSpPr>
          <p:nvPr/>
        </p:nvSpPr>
        <p:spPr bwMode="auto">
          <a:xfrm>
            <a:off x="1619250" y="3587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5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ottotitolo 2">
            <a:extLst>
              <a:ext uri="{FF2B5EF4-FFF2-40B4-BE49-F238E27FC236}">
                <a16:creationId xmlns:a16="http://schemas.microsoft.com/office/drawing/2014/main" id="{A908EE6F-EB9F-4400-BBEB-A43D4045AA3C}"/>
              </a:ext>
            </a:extLst>
          </p:cNvPr>
          <p:cNvSpPr>
            <a:spLocks noGrp="1"/>
          </p:cNvSpPr>
          <p:nvPr>
            <p:ph type="subTitle" idx="1"/>
          </p:nvPr>
        </p:nvSpPr>
        <p:spPr>
          <a:xfrm>
            <a:off x="468313" y="520700"/>
            <a:ext cx="7848600" cy="6165850"/>
          </a:xfrm>
        </p:spPr>
        <p:txBody>
          <a:bodyPr/>
          <a:lstStyle/>
          <a:p>
            <a:pPr algn="just" fontAlgn="t">
              <a:lnSpc>
                <a:spcPct val="150000"/>
              </a:lnSpc>
              <a:spcBef>
                <a:spcPts val="25"/>
              </a:spcBef>
            </a:pPr>
            <a:endParaRPr lang="it-IT" altLang="it-IT" sz="2000" b="1" i="1">
              <a:solidFill>
                <a:schemeClr val="bg1"/>
              </a:solidFill>
            </a:endParaRPr>
          </a:p>
          <a:p>
            <a:pPr algn="just" fontAlgn="t">
              <a:lnSpc>
                <a:spcPct val="150000"/>
              </a:lnSpc>
            </a:pPr>
            <a:endParaRPr lang="it-IT" altLang="it-IT" sz="2000" b="1" i="1">
              <a:solidFill>
                <a:schemeClr val="bg1"/>
              </a:solidFill>
            </a:endParaRPr>
          </a:p>
          <a:p>
            <a:pPr algn="just" fontAlgn="t">
              <a:lnSpc>
                <a:spcPct val="150000"/>
              </a:lnSpc>
            </a:pPr>
            <a:r>
              <a:rPr lang="it-IT" altLang="it-IT" sz="2000" b="1">
                <a:solidFill>
                  <a:srgbClr val="0070C0"/>
                </a:solidFill>
              </a:rPr>
              <a:t>AUMENTO DEL CONTRIBUTO ADDIZIONALE NASPI</a:t>
            </a:r>
            <a:endParaRPr lang="it-IT" altLang="it-IT" sz="2000">
              <a:solidFill>
                <a:srgbClr val="0070C0"/>
              </a:solidFill>
            </a:endParaRPr>
          </a:p>
          <a:p>
            <a:pPr algn="just"/>
            <a:endParaRPr lang="it-IT" altLang="it-IT" sz="2000" b="1">
              <a:solidFill>
                <a:srgbClr val="0070C0"/>
              </a:solidFill>
            </a:endParaRPr>
          </a:p>
          <a:p>
            <a:pPr algn="just"/>
            <a:r>
              <a:rPr lang="it-IT" altLang="it-IT" sz="2000" b="1">
                <a:solidFill>
                  <a:srgbClr val="0070C0"/>
                </a:solidFill>
              </a:rPr>
              <a:t>La misura dell’aumento del contributo addizionale </a:t>
            </a:r>
            <a:endParaRPr lang="it-IT" altLang="it-IT" sz="2000">
              <a:solidFill>
                <a:srgbClr val="0070C0"/>
              </a:solidFill>
            </a:endParaRPr>
          </a:p>
          <a:p>
            <a:pPr algn="just"/>
            <a:endParaRPr lang="it-IT" altLang="it-IT" sz="2000">
              <a:solidFill>
                <a:schemeClr val="bg1"/>
              </a:solidFill>
            </a:endParaRPr>
          </a:p>
          <a:p>
            <a:pPr algn="just"/>
            <a:r>
              <a:rPr lang="it-IT" altLang="it-IT" sz="2000">
                <a:solidFill>
                  <a:schemeClr val="bg1"/>
                </a:solidFill>
              </a:rPr>
              <a:t>Al riguardo si ritiene utile precisare che, ai soli fini della determinazione della misura del contributo addizionale al quale aggiungere l’incremento dello 0,5%, non si tiene conto dei rinnovi contrattuali intervenuti precedentemente al 14 luglio 2018, data di entrata in vigore del D.L. n. 87/2018. </a:t>
            </a:r>
          </a:p>
          <a:p>
            <a:pPr algn="just"/>
            <a:r>
              <a:rPr lang="it-IT" altLang="it-IT" sz="2000">
                <a:solidFill>
                  <a:schemeClr val="bg1"/>
                </a:solidFill>
              </a:rPr>
              <a:t>Pertanto, ai fini di cui sopra, si considera primo rinnovo contrattuale quello sottoscritto a far tempo dal 14 luglio 2018, anche qualora il contratto a termine sia stato già rinnovato precedentemente alla suddetta data. Per gli eventuali successivi rinnovi contrattuali la misura del contributo addizionale sarà determinata secondo i criteri di calcolo sopra esposti. </a:t>
            </a:r>
          </a:p>
          <a:p>
            <a:pPr algn="just" fontAlgn="t">
              <a:lnSpc>
                <a:spcPct val="150000"/>
              </a:lnSpc>
            </a:pPr>
            <a:endParaRPr lang="it-IT" altLang="it-IT" sz="2000" b="1">
              <a:solidFill>
                <a:schemeClr val="bg1"/>
              </a:solidFill>
            </a:endParaRPr>
          </a:p>
          <a:p>
            <a:pPr algn="just" fontAlgn="t">
              <a:lnSpc>
                <a:spcPct val="150000"/>
              </a:lnSpc>
            </a:pPr>
            <a:endParaRPr lang="it-IT" altLang="it-IT" sz="2000" b="1">
              <a:solidFill>
                <a:schemeClr val="bg1"/>
              </a:solidFill>
            </a:endParaRPr>
          </a:p>
          <a:p>
            <a:pPr algn="just" fontAlgn="t">
              <a:lnSpc>
                <a:spcPct val="150000"/>
              </a:lnSpc>
            </a:pPr>
            <a:endParaRPr lang="it-IT" altLang="it-IT" sz="2000">
              <a:solidFill>
                <a:schemeClr val="bg1"/>
              </a:solidFill>
            </a:endParaRPr>
          </a:p>
          <a:p>
            <a:pPr algn="just" fontAlgn="t">
              <a:lnSpc>
                <a:spcPct val="150000"/>
              </a:lnSpc>
            </a:pPr>
            <a:r>
              <a:rPr lang="it-IT" altLang="it-IT" sz="2000">
                <a:solidFill>
                  <a:schemeClr val="bg1"/>
                </a:solidFill>
              </a:rPr>
              <a:t> </a:t>
            </a:r>
          </a:p>
        </p:txBody>
      </p:sp>
      <p:sp>
        <p:nvSpPr>
          <p:cNvPr id="65538" name="Segnaposto numero diapositiva 5">
            <a:extLst>
              <a:ext uri="{FF2B5EF4-FFF2-40B4-BE49-F238E27FC236}">
                <a16:creationId xmlns:a16="http://schemas.microsoft.com/office/drawing/2014/main" id="{3D6DDC9F-F9A6-493B-8C36-093C873D1C0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A2F7C678-B53F-4CA6-81FE-342BE7E66995}" type="slidenum">
              <a:rPr lang="it-IT" altLang="it-IT" sz="1200">
                <a:solidFill>
                  <a:srgbClr val="FFFFFF"/>
                </a:solidFill>
              </a:rPr>
              <a:pPr>
                <a:spcBef>
                  <a:spcPct val="0"/>
                </a:spcBef>
                <a:buFontTx/>
                <a:buNone/>
              </a:pPr>
              <a:t>508</a:t>
            </a:fld>
            <a:endParaRPr lang="it-IT" altLang="it-IT" sz="1200">
              <a:solidFill>
                <a:srgbClr val="FFFFFF"/>
              </a:solidFill>
            </a:endParaRPr>
          </a:p>
        </p:txBody>
      </p:sp>
      <p:pic>
        <p:nvPicPr>
          <p:cNvPr id="65539" name="Immagine 8">
            <a:extLst>
              <a:ext uri="{FF2B5EF4-FFF2-40B4-BE49-F238E27FC236}">
                <a16:creationId xmlns:a16="http://schemas.microsoft.com/office/drawing/2014/main" id="{587AEEB4-A8AC-4CFB-B074-C32AD875C63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488" y="269875"/>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0" name="Immagine 1">
            <a:extLst>
              <a:ext uri="{FF2B5EF4-FFF2-40B4-BE49-F238E27FC236}">
                <a16:creationId xmlns:a16="http://schemas.microsoft.com/office/drawing/2014/main" id="{CDC2FB3E-B712-423F-8626-CA027C1C6F3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1" name="CasellaDiTesto 5">
            <a:extLst>
              <a:ext uri="{FF2B5EF4-FFF2-40B4-BE49-F238E27FC236}">
                <a16:creationId xmlns:a16="http://schemas.microsoft.com/office/drawing/2014/main" id="{63F948AC-97F1-4B9D-B612-1154F5E80E69}"/>
              </a:ext>
            </a:extLst>
          </p:cNvPr>
          <p:cNvSpPr txBox="1">
            <a:spLocks noChangeArrowheads="1"/>
          </p:cNvSpPr>
          <p:nvPr/>
        </p:nvSpPr>
        <p:spPr bwMode="auto">
          <a:xfrm>
            <a:off x="1619250" y="3333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 </a:t>
            </a:r>
            <a:r>
              <a:rPr lang="it-IT" altLang="it-IT" sz="1800" b="1" dirty="0">
                <a:solidFill>
                  <a:srgbClr val="0070C0"/>
                </a:solidFill>
                <a:latin typeface="Tahoma" panose="020B0604030504040204" pitchFamily="34" charset="0"/>
                <a:cs typeface="Tahoma" panose="020B0604030504040204" pitchFamily="34" charset="0"/>
              </a:rPr>
              <a:t>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5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ottotitolo 2">
            <a:extLst>
              <a:ext uri="{FF2B5EF4-FFF2-40B4-BE49-F238E27FC236}">
                <a16:creationId xmlns:a16="http://schemas.microsoft.com/office/drawing/2014/main" id="{F36ECC14-B702-4140-ACAA-C09B7DD8A5CF}"/>
              </a:ext>
            </a:extLst>
          </p:cNvPr>
          <p:cNvSpPr>
            <a:spLocks noGrp="1"/>
          </p:cNvSpPr>
          <p:nvPr>
            <p:ph type="subTitle" idx="1"/>
          </p:nvPr>
        </p:nvSpPr>
        <p:spPr>
          <a:xfrm>
            <a:off x="457200" y="700088"/>
            <a:ext cx="7848600" cy="6165850"/>
          </a:xfrm>
        </p:spPr>
        <p:txBody>
          <a:bodyPr/>
          <a:lstStyle/>
          <a:p>
            <a:pPr algn="just" fontAlgn="t">
              <a:lnSpc>
                <a:spcPct val="150000"/>
              </a:lnSpc>
              <a:spcBef>
                <a:spcPts val="25"/>
              </a:spcBef>
            </a:pPr>
            <a:endParaRPr lang="it-IT" altLang="it-IT" sz="2000" b="1" i="1">
              <a:solidFill>
                <a:schemeClr val="bg1"/>
              </a:solidFill>
            </a:endParaRPr>
          </a:p>
          <a:p>
            <a:pPr algn="just" fontAlgn="t">
              <a:lnSpc>
                <a:spcPct val="150000"/>
              </a:lnSpc>
            </a:pPr>
            <a:endParaRPr lang="it-IT" altLang="it-IT" sz="2000" b="1" i="1">
              <a:solidFill>
                <a:schemeClr val="bg1"/>
              </a:solidFill>
            </a:endParaRPr>
          </a:p>
          <a:p>
            <a:pPr algn="just" fontAlgn="t">
              <a:lnSpc>
                <a:spcPct val="150000"/>
              </a:lnSpc>
            </a:pPr>
            <a:r>
              <a:rPr lang="it-IT" altLang="it-IT" sz="2000" b="1">
                <a:solidFill>
                  <a:schemeClr val="bg1"/>
                </a:solidFill>
              </a:rPr>
              <a:t>AUMENTO DEL CONTRIBUTO ADDIZIONALE NASPI</a:t>
            </a:r>
            <a:endParaRPr lang="it-IT" altLang="it-IT" sz="2000">
              <a:solidFill>
                <a:schemeClr val="bg1"/>
              </a:solidFill>
            </a:endParaRPr>
          </a:p>
          <a:p>
            <a:pPr algn="just"/>
            <a:endParaRPr lang="it-IT" altLang="it-IT" sz="2000" b="1">
              <a:solidFill>
                <a:schemeClr val="bg1"/>
              </a:solidFill>
            </a:endParaRPr>
          </a:p>
          <a:p>
            <a:pPr algn="just"/>
            <a:r>
              <a:rPr lang="it-IT" altLang="it-IT" sz="2000" b="1">
                <a:solidFill>
                  <a:schemeClr val="bg1"/>
                </a:solidFill>
              </a:rPr>
              <a:t>Incremento del contributo addizionale. Casi di esclusione e condizioni per la restituzione</a:t>
            </a:r>
            <a:endParaRPr lang="it-IT" altLang="it-IT" sz="2000">
              <a:solidFill>
                <a:schemeClr val="bg1"/>
              </a:solidFill>
            </a:endParaRPr>
          </a:p>
          <a:p>
            <a:pPr algn="just"/>
            <a:endParaRPr lang="it-IT" altLang="it-IT" sz="2000">
              <a:solidFill>
                <a:schemeClr val="bg1"/>
              </a:solidFill>
            </a:endParaRPr>
          </a:p>
          <a:p>
            <a:pPr algn="just"/>
            <a:r>
              <a:rPr lang="it-IT" altLang="it-IT" sz="2000">
                <a:solidFill>
                  <a:schemeClr val="bg1"/>
                </a:solidFill>
              </a:rPr>
              <a:t>Di seguito si richiamano le ulteriori disposizioni relative al contributo addizionale NASpI che dispiegano effetti anche sull’aumento del predetto contributo.</a:t>
            </a:r>
          </a:p>
          <a:p>
            <a:pPr algn="just"/>
            <a:br>
              <a:rPr lang="it-IT" altLang="it-IT" sz="2000">
                <a:solidFill>
                  <a:schemeClr val="bg1"/>
                </a:solidFill>
              </a:rPr>
            </a:br>
            <a:r>
              <a:rPr lang="it-IT" altLang="it-IT" sz="2000">
                <a:solidFill>
                  <a:schemeClr val="bg1"/>
                </a:solidFill>
              </a:rPr>
              <a:t>L’articolo 2, comma 29, della legge n. 92/2012 individua i casi di esclusione dall’obbligo di versamento del contributo addizionale - e, conseguentemente, dall’aumento dello stesso in caso di rinnovo del contratto a tempo determinato - riferiti alle seguenti fattispecie: </a:t>
            </a:r>
          </a:p>
          <a:p>
            <a:pPr algn="just" fontAlgn="t">
              <a:lnSpc>
                <a:spcPct val="150000"/>
              </a:lnSpc>
            </a:pPr>
            <a:endParaRPr lang="it-IT" altLang="it-IT" sz="2000" b="1">
              <a:solidFill>
                <a:schemeClr val="bg1"/>
              </a:solidFill>
            </a:endParaRPr>
          </a:p>
          <a:p>
            <a:pPr algn="just" fontAlgn="t">
              <a:lnSpc>
                <a:spcPct val="150000"/>
              </a:lnSpc>
            </a:pPr>
            <a:endParaRPr lang="it-IT" altLang="it-IT" sz="2000" b="1">
              <a:solidFill>
                <a:schemeClr val="bg1"/>
              </a:solidFill>
            </a:endParaRPr>
          </a:p>
          <a:p>
            <a:pPr algn="just" fontAlgn="t">
              <a:lnSpc>
                <a:spcPct val="150000"/>
              </a:lnSpc>
            </a:pPr>
            <a:endParaRPr lang="it-IT" altLang="it-IT" sz="2000">
              <a:solidFill>
                <a:schemeClr val="bg1"/>
              </a:solidFill>
            </a:endParaRPr>
          </a:p>
          <a:p>
            <a:pPr algn="just" fontAlgn="t">
              <a:lnSpc>
                <a:spcPct val="150000"/>
              </a:lnSpc>
            </a:pPr>
            <a:r>
              <a:rPr lang="it-IT" altLang="it-IT" sz="2000">
                <a:solidFill>
                  <a:schemeClr val="bg1"/>
                </a:solidFill>
              </a:rPr>
              <a:t> </a:t>
            </a:r>
          </a:p>
        </p:txBody>
      </p:sp>
      <p:sp>
        <p:nvSpPr>
          <p:cNvPr id="66562" name="Segnaposto numero diapositiva 5">
            <a:extLst>
              <a:ext uri="{FF2B5EF4-FFF2-40B4-BE49-F238E27FC236}">
                <a16:creationId xmlns:a16="http://schemas.microsoft.com/office/drawing/2014/main" id="{04734A97-A694-471F-8DE7-0DE11C97AAC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AA787B98-8A9A-4C06-8D19-5FD80EF68D79}" type="slidenum">
              <a:rPr lang="it-IT" altLang="it-IT" sz="1200">
                <a:solidFill>
                  <a:srgbClr val="FFFFFF"/>
                </a:solidFill>
              </a:rPr>
              <a:pPr>
                <a:spcBef>
                  <a:spcPct val="0"/>
                </a:spcBef>
                <a:buFontTx/>
                <a:buNone/>
              </a:pPr>
              <a:t>509</a:t>
            </a:fld>
            <a:endParaRPr lang="it-IT" altLang="it-IT" sz="1200">
              <a:solidFill>
                <a:srgbClr val="FFFFFF"/>
              </a:solidFill>
            </a:endParaRPr>
          </a:p>
        </p:txBody>
      </p:sp>
      <p:pic>
        <p:nvPicPr>
          <p:cNvPr id="66563" name="Immagine 8">
            <a:extLst>
              <a:ext uri="{FF2B5EF4-FFF2-40B4-BE49-F238E27FC236}">
                <a16:creationId xmlns:a16="http://schemas.microsoft.com/office/drawing/2014/main" id="{AFBD0097-6128-4A47-AA00-55B05338C77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4" name="Immagine 1">
            <a:extLst>
              <a:ext uri="{FF2B5EF4-FFF2-40B4-BE49-F238E27FC236}">
                <a16:creationId xmlns:a16="http://schemas.microsoft.com/office/drawing/2014/main" id="{8CA60AE2-F2C0-4ED8-80E9-7186BE1B274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5" name="CasellaDiTesto 5">
            <a:extLst>
              <a:ext uri="{FF2B5EF4-FFF2-40B4-BE49-F238E27FC236}">
                <a16:creationId xmlns:a16="http://schemas.microsoft.com/office/drawing/2014/main" id="{C11A156E-0000-493B-803D-8D2A5ECCFFCC}"/>
              </a:ext>
            </a:extLst>
          </p:cNvPr>
          <p:cNvSpPr txBox="1">
            <a:spLocks noChangeArrowheads="1"/>
          </p:cNvSpPr>
          <p:nvPr/>
        </p:nvSpPr>
        <p:spPr bwMode="auto">
          <a:xfrm>
            <a:off x="1619250" y="3587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5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ottotitolo 2">
            <a:extLst>
              <a:ext uri="{FF2B5EF4-FFF2-40B4-BE49-F238E27FC236}">
                <a16:creationId xmlns:a16="http://schemas.microsoft.com/office/drawing/2014/main" id="{6424F8C5-8E37-4E34-87C9-1BDCF7468334}"/>
              </a:ext>
            </a:extLst>
          </p:cNvPr>
          <p:cNvSpPr>
            <a:spLocks noGrp="1"/>
          </p:cNvSpPr>
          <p:nvPr>
            <p:ph type="subTitle" idx="1"/>
          </p:nvPr>
        </p:nvSpPr>
        <p:spPr>
          <a:xfrm>
            <a:off x="457200" y="700088"/>
            <a:ext cx="7848600" cy="6165850"/>
          </a:xfrm>
        </p:spPr>
        <p:txBody>
          <a:bodyPr/>
          <a:lstStyle/>
          <a:p>
            <a:pPr algn="just" fontAlgn="t">
              <a:lnSpc>
                <a:spcPct val="150000"/>
              </a:lnSpc>
              <a:spcBef>
                <a:spcPts val="25"/>
              </a:spcBef>
              <a:buFont typeface="Arial" charset="0"/>
              <a:buNone/>
              <a:defRPr/>
            </a:pPr>
            <a:endParaRPr lang="it-IT" altLang="x-none" sz="2000" b="1" i="1" dirty="0">
              <a:solidFill>
                <a:schemeClr val="bg1"/>
              </a:solidFill>
            </a:endParaRPr>
          </a:p>
          <a:p>
            <a:pPr algn="just" fontAlgn="t">
              <a:lnSpc>
                <a:spcPct val="150000"/>
              </a:lnSpc>
              <a:buFont typeface="Arial" charset="0"/>
              <a:buNone/>
              <a:defRPr/>
            </a:pPr>
            <a:endParaRPr lang="it-IT" altLang="x-none" sz="2000" b="1" i="1" dirty="0">
              <a:solidFill>
                <a:schemeClr val="bg1"/>
              </a:solidFill>
            </a:endParaRPr>
          </a:p>
          <a:p>
            <a:pPr algn="just" fontAlgn="t">
              <a:lnSpc>
                <a:spcPct val="150000"/>
              </a:lnSpc>
              <a:buFont typeface="Arial" charset="0"/>
              <a:buNone/>
              <a:defRPr/>
            </a:pPr>
            <a:r>
              <a:rPr lang="it-IT" altLang="x-none" sz="2000" b="1" dirty="0">
                <a:solidFill>
                  <a:srgbClr val="0070C0"/>
                </a:solidFill>
              </a:rPr>
              <a:t>AUMENTO DEL CONTRIBUTO ADDIZIONALE NASPI</a:t>
            </a:r>
            <a:endParaRPr lang="it-IT" sz="2000" dirty="0">
              <a:solidFill>
                <a:srgbClr val="0070C0"/>
              </a:solidFill>
            </a:endParaRPr>
          </a:p>
          <a:p>
            <a:pPr algn="just">
              <a:buFont typeface="Arial" charset="0"/>
              <a:buNone/>
              <a:defRPr/>
            </a:pPr>
            <a:endParaRPr lang="it-IT" sz="2000" b="1" dirty="0">
              <a:solidFill>
                <a:srgbClr val="0070C0"/>
              </a:solidFill>
            </a:endParaRPr>
          </a:p>
          <a:p>
            <a:pPr algn="just">
              <a:buFont typeface="Arial" charset="0"/>
              <a:buNone/>
              <a:defRPr/>
            </a:pPr>
            <a:r>
              <a:rPr lang="it-IT" sz="2000" b="1" dirty="0">
                <a:solidFill>
                  <a:srgbClr val="0070C0"/>
                </a:solidFill>
              </a:rPr>
              <a:t>Incremento del contributo addizionale. Casi di esclusione e condizioni per la restituzione</a:t>
            </a:r>
            <a:endParaRPr lang="it-IT" sz="2000" dirty="0">
              <a:solidFill>
                <a:srgbClr val="0070C0"/>
              </a:solidFill>
            </a:endParaRPr>
          </a:p>
          <a:p>
            <a:pPr algn="just">
              <a:buFont typeface="Arial" charset="0"/>
              <a:buNone/>
              <a:defRPr/>
            </a:pPr>
            <a:endParaRPr lang="it-IT" sz="2000" dirty="0">
              <a:solidFill>
                <a:schemeClr val="bg1"/>
              </a:solidFill>
            </a:endParaRPr>
          </a:p>
          <a:p>
            <a:pPr marL="457200" indent="-457200" algn="just">
              <a:buFont typeface="Arial" charset="0"/>
              <a:buAutoNum type="alphaLcPeriod"/>
              <a:defRPr/>
            </a:pPr>
            <a:r>
              <a:rPr lang="it-IT" sz="2000" dirty="0">
                <a:solidFill>
                  <a:schemeClr val="bg1"/>
                </a:solidFill>
              </a:rPr>
              <a:t>lavoratori assunti con contratto a termine in sostituzione di lavoratori assenti;</a:t>
            </a:r>
          </a:p>
          <a:p>
            <a:pPr marL="457200" indent="-457200" algn="just">
              <a:buFont typeface="Arial" charset="0"/>
              <a:buAutoNum type="alphaLcPeriod"/>
              <a:defRPr/>
            </a:pPr>
            <a:r>
              <a:rPr lang="it-IT" sz="2000" dirty="0">
                <a:solidFill>
                  <a:schemeClr val="bg1"/>
                </a:solidFill>
              </a:rPr>
              <a:t>lavoratori assunti a termine per lo svolgimento delle </a:t>
            </a:r>
            <a:r>
              <a:rPr lang="it-IT" sz="2000" dirty="0" err="1">
                <a:solidFill>
                  <a:schemeClr val="bg1"/>
                </a:solidFill>
              </a:rPr>
              <a:t>attivita</a:t>
            </a:r>
            <a:r>
              <a:rPr lang="it-IT" sz="2000" dirty="0">
                <a:solidFill>
                  <a:schemeClr val="bg1"/>
                </a:solidFill>
              </a:rPr>
              <a:t>̀ stagionali di cui al D.P.R. n. 1525/1963;</a:t>
            </a:r>
          </a:p>
          <a:p>
            <a:pPr marL="457200" indent="-457200" algn="just">
              <a:buFont typeface="Arial" charset="0"/>
              <a:buAutoNum type="alphaLcPeriod"/>
              <a:defRPr/>
            </a:pPr>
            <a:r>
              <a:rPr lang="it-IT" sz="2000" dirty="0">
                <a:solidFill>
                  <a:schemeClr val="bg1"/>
                </a:solidFill>
              </a:rPr>
              <a:t>c. apprendisti; </a:t>
            </a:r>
          </a:p>
          <a:p>
            <a:pPr marL="457200" indent="-457200" algn="just">
              <a:buFont typeface="Arial" charset="0"/>
              <a:buAutoNum type="alphaLcPeriod"/>
              <a:defRPr/>
            </a:pPr>
            <a:r>
              <a:rPr lang="it-IT" sz="2000" dirty="0">
                <a:solidFill>
                  <a:schemeClr val="bg1"/>
                </a:solidFill>
              </a:rPr>
              <a:t>lavoratori dipendenti a tempo determinato delle pubbliche amministrazioni di cui all’articolo 1, comma 2, del </a:t>
            </a:r>
            <a:r>
              <a:rPr lang="it-IT" sz="2000" dirty="0" err="1">
                <a:solidFill>
                  <a:schemeClr val="bg1"/>
                </a:solidFill>
              </a:rPr>
              <a:t>D.lgs</a:t>
            </a:r>
            <a:r>
              <a:rPr lang="it-IT" sz="2000" dirty="0">
                <a:solidFill>
                  <a:schemeClr val="bg1"/>
                </a:solidFill>
              </a:rPr>
              <a:t> n. 165/2001 e successive modificazioni. </a:t>
            </a:r>
          </a:p>
          <a:p>
            <a:pPr algn="just" fontAlgn="t">
              <a:lnSpc>
                <a:spcPct val="150000"/>
              </a:lnSpc>
              <a:buFont typeface="Arial" charset="0"/>
              <a:buNone/>
              <a:defRPr/>
            </a:pPr>
            <a:endParaRPr lang="it-IT" altLang="x-none" sz="2000" b="1" dirty="0">
              <a:solidFill>
                <a:schemeClr val="bg1"/>
              </a:solidFill>
            </a:endParaRPr>
          </a:p>
          <a:p>
            <a:pPr algn="just" fontAlgn="t">
              <a:lnSpc>
                <a:spcPct val="150000"/>
              </a:lnSpc>
              <a:buFont typeface="Arial" charset="0"/>
              <a:buNone/>
              <a:defRPr/>
            </a:pPr>
            <a:endParaRPr lang="it-IT" altLang="x-none" sz="2000" dirty="0">
              <a:solidFill>
                <a:schemeClr val="bg1"/>
              </a:solidFill>
            </a:endParaRPr>
          </a:p>
          <a:p>
            <a:pPr algn="just" fontAlgn="t">
              <a:lnSpc>
                <a:spcPct val="150000"/>
              </a:lnSpc>
              <a:buFont typeface="Arial" charset="0"/>
              <a:buNone/>
              <a:defRPr/>
            </a:pPr>
            <a:r>
              <a:rPr lang="it-IT" altLang="x-none" sz="2000" dirty="0">
                <a:solidFill>
                  <a:schemeClr val="bg1"/>
                </a:solidFill>
              </a:rPr>
              <a:t> </a:t>
            </a:r>
          </a:p>
        </p:txBody>
      </p:sp>
      <p:sp>
        <p:nvSpPr>
          <p:cNvPr id="67586" name="Segnaposto numero diapositiva 5">
            <a:extLst>
              <a:ext uri="{FF2B5EF4-FFF2-40B4-BE49-F238E27FC236}">
                <a16:creationId xmlns:a16="http://schemas.microsoft.com/office/drawing/2014/main" id="{78B6C998-A614-4558-83EF-415B0411A29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E8BD1CC-D9D3-4489-9C55-523C29B0240B}" type="slidenum">
              <a:rPr lang="it-IT" altLang="it-IT" sz="1200">
                <a:solidFill>
                  <a:srgbClr val="FFFFFF"/>
                </a:solidFill>
              </a:rPr>
              <a:pPr>
                <a:spcBef>
                  <a:spcPct val="0"/>
                </a:spcBef>
                <a:buFontTx/>
                <a:buNone/>
              </a:pPr>
              <a:t>510</a:t>
            </a:fld>
            <a:endParaRPr lang="it-IT" altLang="it-IT" sz="1200">
              <a:solidFill>
                <a:srgbClr val="FFFFFF"/>
              </a:solidFill>
            </a:endParaRPr>
          </a:p>
        </p:txBody>
      </p:sp>
      <p:pic>
        <p:nvPicPr>
          <p:cNvPr id="67587" name="Immagine 8">
            <a:extLst>
              <a:ext uri="{FF2B5EF4-FFF2-40B4-BE49-F238E27FC236}">
                <a16:creationId xmlns:a16="http://schemas.microsoft.com/office/drawing/2014/main" id="{A7EE8ED4-8438-40A2-8EE1-7AD268C6C32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8" name="Immagine 1">
            <a:extLst>
              <a:ext uri="{FF2B5EF4-FFF2-40B4-BE49-F238E27FC236}">
                <a16:creationId xmlns:a16="http://schemas.microsoft.com/office/drawing/2014/main" id="{A262102B-03FD-432C-8E52-9BFE7CA75FE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9" name="CasellaDiTesto 5">
            <a:extLst>
              <a:ext uri="{FF2B5EF4-FFF2-40B4-BE49-F238E27FC236}">
                <a16:creationId xmlns:a16="http://schemas.microsoft.com/office/drawing/2014/main" id="{CEF6F373-AA61-43D0-8A13-3BC7A57B6B01}"/>
              </a:ext>
            </a:extLst>
          </p:cNvPr>
          <p:cNvSpPr txBox="1">
            <a:spLocks noChangeArrowheads="1"/>
          </p:cNvSpPr>
          <p:nvPr/>
        </p:nvSpPr>
        <p:spPr bwMode="auto">
          <a:xfrm>
            <a:off x="1619250" y="3587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5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ottotitolo 2">
            <a:extLst>
              <a:ext uri="{FF2B5EF4-FFF2-40B4-BE49-F238E27FC236}">
                <a16:creationId xmlns:a16="http://schemas.microsoft.com/office/drawing/2014/main" id="{5E637EDB-0989-4A5D-BB0D-5FD092C6A6B5}"/>
              </a:ext>
            </a:extLst>
          </p:cNvPr>
          <p:cNvSpPr>
            <a:spLocks noGrp="1"/>
          </p:cNvSpPr>
          <p:nvPr>
            <p:ph type="subTitle" idx="1"/>
          </p:nvPr>
        </p:nvSpPr>
        <p:spPr>
          <a:xfrm>
            <a:off x="457200" y="700088"/>
            <a:ext cx="7848600" cy="6165850"/>
          </a:xfrm>
        </p:spPr>
        <p:txBody>
          <a:bodyPr/>
          <a:lstStyle/>
          <a:p>
            <a:pPr algn="just" fontAlgn="t">
              <a:lnSpc>
                <a:spcPct val="150000"/>
              </a:lnSpc>
              <a:spcBef>
                <a:spcPts val="25"/>
              </a:spcBef>
            </a:pPr>
            <a:endParaRPr lang="it-IT" altLang="it-IT" sz="2000" b="1" i="1">
              <a:solidFill>
                <a:schemeClr val="bg1"/>
              </a:solidFill>
            </a:endParaRPr>
          </a:p>
          <a:p>
            <a:pPr algn="just" fontAlgn="t">
              <a:lnSpc>
                <a:spcPct val="150000"/>
              </a:lnSpc>
            </a:pPr>
            <a:endParaRPr lang="it-IT" altLang="it-IT" sz="2000" b="1" i="1">
              <a:solidFill>
                <a:schemeClr val="bg1"/>
              </a:solidFill>
            </a:endParaRPr>
          </a:p>
          <a:p>
            <a:pPr algn="just" fontAlgn="t">
              <a:lnSpc>
                <a:spcPct val="150000"/>
              </a:lnSpc>
            </a:pPr>
            <a:r>
              <a:rPr lang="it-IT" altLang="it-IT" sz="2000" b="1">
                <a:solidFill>
                  <a:srgbClr val="0070C0"/>
                </a:solidFill>
              </a:rPr>
              <a:t>AUMENTO DEL CONTRIBUTO ADDIZIONALE NASPI</a:t>
            </a:r>
            <a:endParaRPr lang="it-IT" altLang="it-IT" sz="2000">
              <a:solidFill>
                <a:srgbClr val="0070C0"/>
              </a:solidFill>
            </a:endParaRPr>
          </a:p>
          <a:p>
            <a:pPr algn="just"/>
            <a:endParaRPr lang="it-IT" altLang="it-IT" sz="2000" b="1">
              <a:solidFill>
                <a:srgbClr val="0070C0"/>
              </a:solidFill>
            </a:endParaRPr>
          </a:p>
          <a:p>
            <a:pPr algn="just"/>
            <a:r>
              <a:rPr lang="it-IT" altLang="it-IT" sz="2000" b="1">
                <a:solidFill>
                  <a:srgbClr val="0070C0"/>
                </a:solidFill>
              </a:rPr>
              <a:t>Incremento del contributo addizionale. Casi di esclusione e condizioni per la restituzione</a:t>
            </a:r>
            <a:endParaRPr lang="it-IT" altLang="it-IT" sz="2000">
              <a:solidFill>
                <a:srgbClr val="0070C0"/>
              </a:solidFill>
            </a:endParaRPr>
          </a:p>
          <a:p>
            <a:pPr algn="just"/>
            <a:endParaRPr lang="it-IT" altLang="it-IT" sz="2000">
              <a:solidFill>
                <a:schemeClr val="bg1"/>
              </a:solidFill>
            </a:endParaRPr>
          </a:p>
          <a:p>
            <a:pPr algn="just"/>
            <a:r>
              <a:rPr lang="it-IT" altLang="it-IT" sz="2000" b="1">
                <a:solidFill>
                  <a:schemeClr val="bg1"/>
                </a:solidFill>
              </a:rPr>
              <a:t>Con specifico riferimento alla fattispecie del lavoro stagionale</a:t>
            </a:r>
            <a:r>
              <a:rPr lang="it-IT" altLang="it-IT" sz="2000">
                <a:solidFill>
                  <a:schemeClr val="bg1"/>
                </a:solidFill>
              </a:rPr>
              <a:t>, per i lavoratori a tempo determinato assunti nell’ambito di attività stagionali non ricomprese dall’elencazione recata dal D.P.R. n. 1525/1963, ancorché definite “stagionali” dalla contrattazione collettiva, è dovuto il contributo addizionale NASpI. </a:t>
            </a:r>
          </a:p>
          <a:p>
            <a:pPr algn="just"/>
            <a:r>
              <a:rPr lang="it-IT" altLang="it-IT" sz="2000" b="1">
                <a:solidFill>
                  <a:schemeClr val="bg1"/>
                </a:solidFill>
              </a:rPr>
              <a:t>Pertanto, nei casi di rinnovo dei contratti di lavoro a tempo determinato di tali lavoratori stagionali, decorrenti dal 14 luglio 2018, è altresì̀ dovuto l’aumento del predetto contributo addizionale NASpI.</a:t>
            </a:r>
          </a:p>
          <a:p>
            <a:pPr algn="just"/>
            <a:br>
              <a:rPr lang="it-IT" altLang="it-IT" sz="2000">
                <a:solidFill>
                  <a:schemeClr val="bg1"/>
                </a:solidFill>
              </a:rPr>
            </a:br>
            <a:endParaRPr lang="it-IT" altLang="it-IT" sz="2000">
              <a:solidFill>
                <a:schemeClr val="bg1"/>
              </a:solidFill>
            </a:endParaRPr>
          </a:p>
          <a:p>
            <a:pPr algn="just"/>
            <a:endParaRPr lang="it-IT" altLang="it-IT" sz="2000">
              <a:solidFill>
                <a:schemeClr val="bg1"/>
              </a:solidFill>
            </a:endParaRPr>
          </a:p>
          <a:p>
            <a:pPr algn="just" fontAlgn="t">
              <a:lnSpc>
                <a:spcPct val="150000"/>
              </a:lnSpc>
            </a:pPr>
            <a:endParaRPr lang="it-IT" altLang="it-IT" sz="2000" b="1">
              <a:solidFill>
                <a:schemeClr val="bg1"/>
              </a:solidFill>
            </a:endParaRPr>
          </a:p>
          <a:p>
            <a:pPr algn="just" fontAlgn="t">
              <a:lnSpc>
                <a:spcPct val="150000"/>
              </a:lnSpc>
            </a:pPr>
            <a:endParaRPr lang="it-IT" altLang="it-IT" sz="2000">
              <a:solidFill>
                <a:schemeClr val="bg1"/>
              </a:solidFill>
            </a:endParaRPr>
          </a:p>
          <a:p>
            <a:pPr algn="just" fontAlgn="t">
              <a:lnSpc>
                <a:spcPct val="150000"/>
              </a:lnSpc>
            </a:pPr>
            <a:r>
              <a:rPr lang="it-IT" altLang="it-IT" sz="2000">
                <a:solidFill>
                  <a:schemeClr val="bg1"/>
                </a:solidFill>
              </a:rPr>
              <a:t> </a:t>
            </a:r>
          </a:p>
        </p:txBody>
      </p:sp>
      <p:sp>
        <p:nvSpPr>
          <p:cNvPr id="68610" name="Segnaposto numero diapositiva 5">
            <a:extLst>
              <a:ext uri="{FF2B5EF4-FFF2-40B4-BE49-F238E27FC236}">
                <a16:creationId xmlns:a16="http://schemas.microsoft.com/office/drawing/2014/main" id="{DA08DD06-72FE-4F58-9173-5F4DBB47BAE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DCCAEA3-C855-4475-80D1-98211D87DA50}" type="slidenum">
              <a:rPr lang="it-IT" altLang="it-IT" sz="1200">
                <a:solidFill>
                  <a:srgbClr val="FFFFFF"/>
                </a:solidFill>
              </a:rPr>
              <a:pPr>
                <a:spcBef>
                  <a:spcPct val="0"/>
                </a:spcBef>
                <a:buFontTx/>
                <a:buNone/>
              </a:pPr>
              <a:t>511</a:t>
            </a:fld>
            <a:endParaRPr lang="it-IT" altLang="it-IT" sz="1200">
              <a:solidFill>
                <a:srgbClr val="FFFFFF"/>
              </a:solidFill>
            </a:endParaRPr>
          </a:p>
        </p:txBody>
      </p:sp>
      <p:pic>
        <p:nvPicPr>
          <p:cNvPr id="68611" name="Immagine 8">
            <a:extLst>
              <a:ext uri="{FF2B5EF4-FFF2-40B4-BE49-F238E27FC236}">
                <a16:creationId xmlns:a16="http://schemas.microsoft.com/office/drawing/2014/main" id="{02F6D9ED-C5F4-47CA-B53A-9C036FBD040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2" name="Immagine 1">
            <a:extLst>
              <a:ext uri="{FF2B5EF4-FFF2-40B4-BE49-F238E27FC236}">
                <a16:creationId xmlns:a16="http://schemas.microsoft.com/office/drawing/2014/main" id="{66AB0A09-CBD3-44A2-A559-95F7585A801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3" name="CasellaDiTesto 5">
            <a:extLst>
              <a:ext uri="{FF2B5EF4-FFF2-40B4-BE49-F238E27FC236}">
                <a16:creationId xmlns:a16="http://schemas.microsoft.com/office/drawing/2014/main" id="{E24D39CA-2967-4A42-B251-94CE34C9C2EC}"/>
              </a:ext>
            </a:extLst>
          </p:cNvPr>
          <p:cNvSpPr txBox="1">
            <a:spLocks noChangeArrowheads="1"/>
          </p:cNvSpPr>
          <p:nvPr/>
        </p:nvSpPr>
        <p:spPr bwMode="auto">
          <a:xfrm>
            <a:off x="1619250" y="3587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 </a:t>
            </a:r>
            <a:r>
              <a:rPr lang="it-IT" altLang="it-IT" sz="1800" b="1" dirty="0">
                <a:solidFill>
                  <a:srgbClr val="0070C0"/>
                </a:solidFill>
                <a:latin typeface="Tahoma" panose="020B0604030504040204" pitchFamily="34" charset="0"/>
                <a:cs typeface="Tahoma" panose="020B0604030504040204" pitchFamily="34" charset="0"/>
              </a:rPr>
              <a:t>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5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ottotitolo 2">
            <a:extLst>
              <a:ext uri="{FF2B5EF4-FFF2-40B4-BE49-F238E27FC236}">
                <a16:creationId xmlns:a16="http://schemas.microsoft.com/office/drawing/2014/main" id="{84AFE49C-307A-4D09-B894-D4F9D7C1D79D}"/>
              </a:ext>
            </a:extLst>
          </p:cNvPr>
          <p:cNvSpPr>
            <a:spLocks noGrp="1"/>
          </p:cNvSpPr>
          <p:nvPr>
            <p:ph type="subTitle" idx="1"/>
          </p:nvPr>
        </p:nvSpPr>
        <p:spPr>
          <a:xfrm>
            <a:off x="457200" y="700088"/>
            <a:ext cx="7848600" cy="6165850"/>
          </a:xfrm>
        </p:spPr>
        <p:txBody>
          <a:bodyPr/>
          <a:lstStyle/>
          <a:p>
            <a:pPr algn="just" fontAlgn="t">
              <a:lnSpc>
                <a:spcPct val="150000"/>
              </a:lnSpc>
              <a:spcBef>
                <a:spcPts val="25"/>
              </a:spcBef>
              <a:buFont typeface="Arial" charset="0"/>
              <a:buNone/>
              <a:defRPr/>
            </a:pPr>
            <a:endParaRPr lang="it-IT" altLang="x-none" sz="2000" b="1" i="1" dirty="0">
              <a:solidFill>
                <a:schemeClr val="bg1"/>
              </a:solidFill>
            </a:endParaRPr>
          </a:p>
          <a:p>
            <a:pPr algn="just" fontAlgn="t">
              <a:lnSpc>
                <a:spcPct val="150000"/>
              </a:lnSpc>
              <a:buFont typeface="Arial" charset="0"/>
              <a:buNone/>
              <a:defRPr/>
            </a:pPr>
            <a:endParaRPr lang="it-IT" altLang="x-none" sz="2000" b="1" i="1" dirty="0">
              <a:solidFill>
                <a:schemeClr val="bg1"/>
              </a:solidFill>
            </a:endParaRPr>
          </a:p>
          <a:p>
            <a:pPr algn="just" fontAlgn="t">
              <a:lnSpc>
                <a:spcPct val="150000"/>
              </a:lnSpc>
              <a:buFont typeface="Arial" charset="0"/>
              <a:buNone/>
              <a:defRPr/>
            </a:pPr>
            <a:r>
              <a:rPr lang="it-IT" altLang="x-none" sz="2000" b="1" dirty="0">
                <a:solidFill>
                  <a:srgbClr val="0070C0"/>
                </a:solidFill>
              </a:rPr>
              <a:t>AUMENTO DEL CONTRIBUTO ADDIZIONALE NASPI</a:t>
            </a:r>
            <a:endParaRPr lang="it-IT" sz="2000" dirty="0">
              <a:solidFill>
                <a:srgbClr val="0070C0"/>
              </a:solidFill>
            </a:endParaRPr>
          </a:p>
          <a:p>
            <a:pPr algn="just">
              <a:buFont typeface="Arial" charset="0"/>
              <a:buNone/>
              <a:defRPr/>
            </a:pPr>
            <a:endParaRPr lang="it-IT" sz="2000" b="1" dirty="0">
              <a:solidFill>
                <a:srgbClr val="0070C0"/>
              </a:solidFill>
            </a:endParaRPr>
          </a:p>
          <a:p>
            <a:pPr algn="just">
              <a:buFont typeface="Arial" charset="0"/>
              <a:buNone/>
              <a:defRPr/>
            </a:pPr>
            <a:r>
              <a:rPr lang="it-IT" sz="2000" b="1" dirty="0">
                <a:solidFill>
                  <a:srgbClr val="0070C0"/>
                </a:solidFill>
              </a:rPr>
              <a:t>Incremento del contributo addizionale. Casi di esclusione e condizioni per la restituzione</a:t>
            </a:r>
            <a:endParaRPr lang="it-IT" sz="2000" dirty="0">
              <a:solidFill>
                <a:srgbClr val="0070C0"/>
              </a:solidFill>
            </a:endParaRPr>
          </a:p>
          <a:p>
            <a:pPr algn="just">
              <a:buFont typeface="Arial" charset="0"/>
              <a:buNone/>
              <a:defRPr/>
            </a:pPr>
            <a:endParaRPr lang="it-IT" sz="2000" dirty="0">
              <a:solidFill>
                <a:schemeClr val="bg1"/>
              </a:solidFill>
            </a:endParaRPr>
          </a:p>
          <a:p>
            <a:pPr algn="just">
              <a:buFont typeface="Arial" charset="0"/>
              <a:buNone/>
              <a:defRPr/>
            </a:pPr>
            <a:r>
              <a:rPr lang="it-IT" sz="2000" dirty="0">
                <a:solidFill>
                  <a:schemeClr val="bg1"/>
                </a:solidFill>
              </a:rPr>
              <a:t>Si ricorda, infine, che l’articolo 2, comma 30, della legge n. 92/2012 disciplina la </a:t>
            </a:r>
            <a:r>
              <a:rPr lang="it-IT" sz="2000" b="1" dirty="0">
                <a:solidFill>
                  <a:schemeClr val="bg1"/>
                </a:solidFill>
              </a:rPr>
              <a:t>restituzione</a:t>
            </a:r>
            <a:r>
              <a:rPr lang="it-IT" sz="2000" dirty="0">
                <a:solidFill>
                  <a:schemeClr val="bg1"/>
                </a:solidFill>
              </a:rPr>
              <a:t> del predetto contributo addizionale nelle seguenti fattispecie: </a:t>
            </a:r>
          </a:p>
          <a:p>
            <a:pPr marL="457200" indent="-457200" algn="just">
              <a:buFont typeface="Arial" charset="0"/>
              <a:buAutoNum type="alphaLcParenR"/>
              <a:defRPr/>
            </a:pPr>
            <a:r>
              <a:rPr lang="it-IT" sz="2000" dirty="0">
                <a:solidFill>
                  <a:schemeClr val="bg1"/>
                </a:solidFill>
              </a:rPr>
              <a:t>trasformazione del contratto a tempo indeterminato. In tale caso le condizioni per la restituzione del contributo addizionale intervengono successivamente al decorso del periodo di prova;</a:t>
            </a:r>
            <a:br>
              <a:rPr lang="it-IT" sz="2000" dirty="0">
                <a:solidFill>
                  <a:schemeClr val="bg1"/>
                </a:solidFill>
              </a:rPr>
            </a:br>
            <a:endParaRPr lang="it-IT" altLang="x-none" sz="2000" dirty="0">
              <a:solidFill>
                <a:schemeClr val="bg1"/>
              </a:solidFill>
            </a:endParaRPr>
          </a:p>
          <a:p>
            <a:pPr algn="just" fontAlgn="t">
              <a:lnSpc>
                <a:spcPct val="150000"/>
              </a:lnSpc>
              <a:buFont typeface="Arial" charset="0"/>
              <a:buNone/>
              <a:defRPr/>
            </a:pPr>
            <a:r>
              <a:rPr lang="it-IT" altLang="x-none" sz="2000" dirty="0">
                <a:solidFill>
                  <a:schemeClr val="bg1"/>
                </a:solidFill>
              </a:rPr>
              <a:t> </a:t>
            </a:r>
          </a:p>
        </p:txBody>
      </p:sp>
      <p:sp>
        <p:nvSpPr>
          <p:cNvPr id="69634" name="Segnaposto numero diapositiva 5">
            <a:extLst>
              <a:ext uri="{FF2B5EF4-FFF2-40B4-BE49-F238E27FC236}">
                <a16:creationId xmlns:a16="http://schemas.microsoft.com/office/drawing/2014/main" id="{A33CDE4A-6AED-4A52-83A6-88410CC7DBE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14D0A156-7EB8-49C8-B04E-1892B5CC71B2}" type="slidenum">
              <a:rPr lang="it-IT" altLang="it-IT" sz="1200">
                <a:solidFill>
                  <a:srgbClr val="FFFFFF"/>
                </a:solidFill>
              </a:rPr>
              <a:pPr>
                <a:spcBef>
                  <a:spcPct val="0"/>
                </a:spcBef>
                <a:buFontTx/>
                <a:buNone/>
              </a:pPr>
              <a:t>512</a:t>
            </a:fld>
            <a:endParaRPr lang="it-IT" altLang="it-IT" sz="1200">
              <a:solidFill>
                <a:srgbClr val="FFFFFF"/>
              </a:solidFill>
            </a:endParaRPr>
          </a:p>
        </p:txBody>
      </p:sp>
      <p:pic>
        <p:nvPicPr>
          <p:cNvPr id="69635" name="Immagine 8">
            <a:extLst>
              <a:ext uri="{FF2B5EF4-FFF2-40B4-BE49-F238E27FC236}">
                <a16:creationId xmlns:a16="http://schemas.microsoft.com/office/drawing/2014/main" id="{2542FCD4-5ECD-4154-93C5-55F13FB6E13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6" name="Immagine 1">
            <a:extLst>
              <a:ext uri="{FF2B5EF4-FFF2-40B4-BE49-F238E27FC236}">
                <a16:creationId xmlns:a16="http://schemas.microsoft.com/office/drawing/2014/main" id="{F5483F14-DD16-4640-973C-05C497D57AA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7" name="CasellaDiTesto 5">
            <a:extLst>
              <a:ext uri="{FF2B5EF4-FFF2-40B4-BE49-F238E27FC236}">
                <a16:creationId xmlns:a16="http://schemas.microsoft.com/office/drawing/2014/main" id="{20661587-B22C-4933-BFAA-493AF85DD1EB}"/>
              </a:ext>
            </a:extLst>
          </p:cNvPr>
          <p:cNvSpPr txBox="1">
            <a:spLocks noChangeArrowheads="1"/>
          </p:cNvSpPr>
          <p:nvPr/>
        </p:nvSpPr>
        <p:spPr bwMode="auto">
          <a:xfrm>
            <a:off x="1619250" y="3587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5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ottotitolo 2">
            <a:extLst>
              <a:ext uri="{FF2B5EF4-FFF2-40B4-BE49-F238E27FC236}">
                <a16:creationId xmlns:a16="http://schemas.microsoft.com/office/drawing/2014/main" id="{241B49B1-31E9-4406-BCC5-0BE2FB511B54}"/>
              </a:ext>
            </a:extLst>
          </p:cNvPr>
          <p:cNvSpPr>
            <a:spLocks noGrp="1"/>
          </p:cNvSpPr>
          <p:nvPr>
            <p:ph type="subTitle" idx="1"/>
          </p:nvPr>
        </p:nvSpPr>
        <p:spPr>
          <a:xfrm>
            <a:off x="457200" y="700088"/>
            <a:ext cx="7848600" cy="6165850"/>
          </a:xfrm>
        </p:spPr>
        <p:txBody>
          <a:bodyPr/>
          <a:lstStyle/>
          <a:p>
            <a:pPr algn="just" fontAlgn="t">
              <a:lnSpc>
                <a:spcPct val="150000"/>
              </a:lnSpc>
              <a:spcBef>
                <a:spcPts val="25"/>
              </a:spcBef>
              <a:buFont typeface="Arial" charset="0"/>
              <a:buNone/>
              <a:defRPr/>
            </a:pPr>
            <a:endParaRPr lang="it-IT" altLang="x-none" sz="2000" b="1" i="1" dirty="0">
              <a:solidFill>
                <a:schemeClr val="bg1"/>
              </a:solidFill>
            </a:endParaRPr>
          </a:p>
          <a:p>
            <a:pPr algn="just" fontAlgn="t">
              <a:lnSpc>
                <a:spcPct val="150000"/>
              </a:lnSpc>
              <a:buFont typeface="Arial" charset="0"/>
              <a:buNone/>
              <a:defRPr/>
            </a:pPr>
            <a:endParaRPr lang="it-IT" altLang="x-none" sz="2000" b="1" i="1" dirty="0">
              <a:solidFill>
                <a:schemeClr val="bg1"/>
              </a:solidFill>
            </a:endParaRPr>
          </a:p>
          <a:p>
            <a:pPr algn="just" fontAlgn="t">
              <a:lnSpc>
                <a:spcPct val="150000"/>
              </a:lnSpc>
              <a:buFont typeface="Arial" charset="0"/>
              <a:buNone/>
              <a:defRPr/>
            </a:pPr>
            <a:r>
              <a:rPr lang="it-IT" altLang="x-none" sz="2000" b="1" dirty="0">
                <a:solidFill>
                  <a:srgbClr val="0070C0"/>
                </a:solidFill>
              </a:rPr>
              <a:t>AUMENTO DEL CONTRIBUTO ADDIZIONALE NASPI</a:t>
            </a:r>
            <a:endParaRPr lang="it-IT" sz="2000" dirty="0">
              <a:solidFill>
                <a:srgbClr val="0070C0"/>
              </a:solidFill>
            </a:endParaRPr>
          </a:p>
          <a:p>
            <a:pPr algn="just">
              <a:buFont typeface="Arial" charset="0"/>
              <a:buNone/>
              <a:defRPr/>
            </a:pPr>
            <a:endParaRPr lang="it-IT" sz="2000" b="1" dirty="0">
              <a:solidFill>
                <a:srgbClr val="0070C0"/>
              </a:solidFill>
            </a:endParaRPr>
          </a:p>
          <a:p>
            <a:pPr algn="just">
              <a:buFont typeface="Arial" charset="0"/>
              <a:buNone/>
              <a:defRPr/>
            </a:pPr>
            <a:r>
              <a:rPr lang="it-IT" sz="2000" b="1" dirty="0">
                <a:solidFill>
                  <a:srgbClr val="0070C0"/>
                </a:solidFill>
              </a:rPr>
              <a:t>Incremento del contributo addizionale. Casi di esclusione e condizioni per la restituzione</a:t>
            </a:r>
            <a:endParaRPr lang="it-IT" sz="2000" dirty="0">
              <a:solidFill>
                <a:srgbClr val="0070C0"/>
              </a:solidFill>
            </a:endParaRPr>
          </a:p>
          <a:p>
            <a:pPr algn="just">
              <a:buFont typeface="Arial" charset="0"/>
              <a:buNone/>
              <a:defRPr/>
            </a:pPr>
            <a:endParaRPr lang="it-IT" sz="2000" dirty="0">
              <a:solidFill>
                <a:schemeClr val="bg1"/>
              </a:solidFill>
            </a:endParaRPr>
          </a:p>
          <a:p>
            <a:pPr marL="457200" indent="-457200" algn="just">
              <a:buFont typeface="+mj-lt"/>
              <a:buAutoNum type="alphaLcParenR" startAt="2"/>
              <a:defRPr/>
            </a:pPr>
            <a:r>
              <a:rPr lang="it-IT" sz="2000" dirty="0">
                <a:solidFill>
                  <a:schemeClr val="bg1"/>
                </a:solidFill>
              </a:rPr>
              <a:t>assunzione del lavoratore a tempo indeterminato entro il termine di sei mesi dalla cessazione del precedente contratto a termine. Anche in questo caso la restituzione del contributo addizionale opera successivamente al decorso del periodo di prova. La misura della predetta restituzione si determina detraendo dalle </a:t>
            </a:r>
            <a:r>
              <a:rPr lang="it-IT" sz="2000" dirty="0" err="1">
                <a:solidFill>
                  <a:schemeClr val="bg1"/>
                </a:solidFill>
              </a:rPr>
              <a:t>mensilita</a:t>
            </a:r>
            <a:r>
              <a:rPr lang="it-IT" sz="2000" dirty="0">
                <a:solidFill>
                  <a:schemeClr val="bg1"/>
                </a:solidFill>
              </a:rPr>
              <a:t>̀ di contribuzione addizionale spettanti al datore di lavoro un numero di </a:t>
            </a:r>
            <a:r>
              <a:rPr lang="it-IT" sz="2000" dirty="0" err="1">
                <a:solidFill>
                  <a:schemeClr val="bg1"/>
                </a:solidFill>
              </a:rPr>
              <a:t>mensilita</a:t>
            </a:r>
            <a:r>
              <a:rPr lang="it-IT" sz="2000" dirty="0">
                <a:solidFill>
                  <a:schemeClr val="bg1"/>
                </a:solidFill>
              </a:rPr>
              <a:t>̀ ragguagliato al periodo trascorso dalla cessazione del precedente rapporto di lavoro a tempo determinato all’instaurazione del nuovo rapporto a tempo indeterminato. </a:t>
            </a:r>
          </a:p>
          <a:p>
            <a:pPr algn="just">
              <a:buFont typeface="Arial" charset="0"/>
              <a:buNone/>
              <a:defRPr/>
            </a:pPr>
            <a:r>
              <a:rPr lang="it-IT" sz="2000" dirty="0">
                <a:solidFill>
                  <a:schemeClr val="bg1"/>
                </a:solidFill>
              </a:rPr>
              <a:t> </a:t>
            </a:r>
          </a:p>
          <a:p>
            <a:pPr algn="just" fontAlgn="t">
              <a:lnSpc>
                <a:spcPct val="150000"/>
              </a:lnSpc>
              <a:buFont typeface="Arial" charset="0"/>
              <a:buNone/>
              <a:defRPr/>
            </a:pPr>
            <a:endParaRPr lang="it-IT" altLang="x-none" sz="2000" b="1" dirty="0">
              <a:solidFill>
                <a:schemeClr val="bg1"/>
              </a:solidFill>
            </a:endParaRPr>
          </a:p>
          <a:p>
            <a:pPr algn="just" fontAlgn="t">
              <a:lnSpc>
                <a:spcPct val="150000"/>
              </a:lnSpc>
              <a:buFont typeface="Arial" charset="0"/>
              <a:buNone/>
              <a:defRPr/>
            </a:pPr>
            <a:endParaRPr lang="it-IT" altLang="x-none" sz="2000" dirty="0">
              <a:solidFill>
                <a:schemeClr val="bg1"/>
              </a:solidFill>
            </a:endParaRPr>
          </a:p>
          <a:p>
            <a:pPr algn="just" fontAlgn="t">
              <a:lnSpc>
                <a:spcPct val="150000"/>
              </a:lnSpc>
              <a:buFont typeface="Arial" charset="0"/>
              <a:buNone/>
              <a:defRPr/>
            </a:pPr>
            <a:r>
              <a:rPr lang="it-IT" altLang="x-none" sz="2000" dirty="0">
                <a:solidFill>
                  <a:schemeClr val="bg1"/>
                </a:solidFill>
              </a:rPr>
              <a:t> </a:t>
            </a:r>
          </a:p>
        </p:txBody>
      </p:sp>
      <p:sp>
        <p:nvSpPr>
          <p:cNvPr id="70658" name="Segnaposto numero diapositiva 5">
            <a:extLst>
              <a:ext uri="{FF2B5EF4-FFF2-40B4-BE49-F238E27FC236}">
                <a16:creationId xmlns:a16="http://schemas.microsoft.com/office/drawing/2014/main" id="{58E20F14-8671-4D54-A292-1F381B273CF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4E64AE6-F8A6-46BE-80D4-6F7395D79DD0}" type="slidenum">
              <a:rPr lang="it-IT" altLang="it-IT" sz="1200">
                <a:solidFill>
                  <a:srgbClr val="FFFFFF"/>
                </a:solidFill>
              </a:rPr>
              <a:pPr>
                <a:spcBef>
                  <a:spcPct val="0"/>
                </a:spcBef>
                <a:buFontTx/>
                <a:buNone/>
              </a:pPr>
              <a:t>513</a:t>
            </a:fld>
            <a:endParaRPr lang="it-IT" altLang="it-IT" sz="1200">
              <a:solidFill>
                <a:srgbClr val="FFFFFF"/>
              </a:solidFill>
            </a:endParaRPr>
          </a:p>
        </p:txBody>
      </p:sp>
      <p:pic>
        <p:nvPicPr>
          <p:cNvPr id="70659" name="Immagine 8">
            <a:extLst>
              <a:ext uri="{FF2B5EF4-FFF2-40B4-BE49-F238E27FC236}">
                <a16:creationId xmlns:a16="http://schemas.microsoft.com/office/drawing/2014/main" id="{A62B14AB-3609-432A-9775-60915E992E9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0" name="Immagine 1">
            <a:extLst>
              <a:ext uri="{FF2B5EF4-FFF2-40B4-BE49-F238E27FC236}">
                <a16:creationId xmlns:a16="http://schemas.microsoft.com/office/drawing/2014/main" id="{F75943C8-6875-401E-8760-386DC1D963A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1" name="CasellaDiTesto 5">
            <a:extLst>
              <a:ext uri="{FF2B5EF4-FFF2-40B4-BE49-F238E27FC236}">
                <a16:creationId xmlns:a16="http://schemas.microsoft.com/office/drawing/2014/main" id="{BBB9D53A-1F65-49CE-9F2C-0D28AAE692C1}"/>
              </a:ext>
            </a:extLst>
          </p:cNvPr>
          <p:cNvSpPr txBox="1">
            <a:spLocks noChangeArrowheads="1"/>
          </p:cNvSpPr>
          <p:nvPr/>
        </p:nvSpPr>
        <p:spPr bwMode="auto">
          <a:xfrm>
            <a:off x="1619250" y="3587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5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ottotitolo 2">
            <a:extLst>
              <a:ext uri="{FF2B5EF4-FFF2-40B4-BE49-F238E27FC236}">
                <a16:creationId xmlns:a16="http://schemas.microsoft.com/office/drawing/2014/main" id="{23DF4775-0D57-41BA-A382-E73F9AB69746}"/>
              </a:ext>
            </a:extLst>
          </p:cNvPr>
          <p:cNvSpPr>
            <a:spLocks noGrp="1"/>
          </p:cNvSpPr>
          <p:nvPr>
            <p:ph type="subTitle" idx="1"/>
          </p:nvPr>
        </p:nvSpPr>
        <p:spPr>
          <a:xfrm>
            <a:off x="457200" y="700088"/>
            <a:ext cx="7848600" cy="6165850"/>
          </a:xfrm>
        </p:spPr>
        <p:txBody>
          <a:bodyPr/>
          <a:lstStyle/>
          <a:p>
            <a:pPr algn="just" fontAlgn="t">
              <a:lnSpc>
                <a:spcPct val="150000"/>
              </a:lnSpc>
              <a:spcBef>
                <a:spcPts val="25"/>
              </a:spcBef>
            </a:pPr>
            <a:endParaRPr lang="it-IT" altLang="it-IT" sz="2000" b="1" i="1">
              <a:solidFill>
                <a:schemeClr val="bg1"/>
              </a:solidFill>
            </a:endParaRPr>
          </a:p>
          <a:p>
            <a:pPr algn="just" fontAlgn="t">
              <a:lnSpc>
                <a:spcPct val="150000"/>
              </a:lnSpc>
            </a:pPr>
            <a:endParaRPr lang="it-IT" altLang="it-IT" sz="2000" b="1" i="1">
              <a:solidFill>
                <a:schemeClr val="bg1"/>
              </a:solidFill>
            </a:endParaRPr>
          </a:p>
          <a:p>
            <a:pPr algn="just" fontAlgn="t">
              <a:lnSpc>
                <a:spcPct val="150000"/>
              </a:lnSpc>
            </a:pPr>
            <a:r>
              <a:rPr lang="it-IT" altLang="it-IT" sz="2000" b="1">
                <a:solidFill>
                  <a:srgbClr val="0070C0"/>
                </a:solidFill>
              </a:rPr>
              <a:t>AUMENTO DEL CONTRIBUTO ADDIZIONALE NASPI</a:t>
            </a:r>
            <a:endParaRPr lang="it-IT" altLang="it-IT" sz="2000">
              <a:solidFill>
                <a:srgbClr val="0070C0"/>
              </a:solidFill>
            </a:endParaRPr>
          </a:p>
          <a:p>
            <a:pPr algn="just"/>
            <a:endParaRPr lang="it-IT" altLang="it-IT" sz="2000" b="1">
              <a:solidFill>
                <a:srgbClr val="0070C0"/>
              </a:solidFill>
            </a:endParaRPr>
          </a:p>
          <a:p>
            <a:pPr algn="just"/>
            <a:r>
              <a:rPr lang="it-IT" altLang="it-IT" sz="2000" b="1">
                <a:solidFill>
                  <a:srgbClr val="0070C0"/>
                </a:solidFill>
              </a:rPr>
              <a:t>Incremento del contributo addizionale. Casi di esclusione e condizioni per la restituzione</a:t>
            </a:r>
            <a:endParaRPr lang="it-IT" altLang="it-IT" sz="2000">
              <a:solidFill>
                <a:srgbClr val="0070C0"/>
              </a:solidFill>
            </a:endParaRPr>
          </a:p>
          <a:p>
            <a:pPr algn="just"/>
            <a:endParaRPr lang="it-IT" altLang="it-IT" sz="2000">
              <a:solidFill>
                <a:schemeClr val="bg1"/>
              </a:solidFill>
            </a:endParaRPr>
          </a:p>
          <a:p>
            <a:pPr algn="just"/>
            <a:r>
              <a:rPr lang="it-IT" altLang="it-IT" sz="2000">
                <a:solidFill>
                  <a:schemeClr val="bg1"/>
                </a:solidFill>
              </a:rPr>
              <a:t>Dal momento che l’incremento del contributo addizionale di cui si tratta costituisce pur sempre una componente della complessiva contribuzione addizionale regolata dal comma 28 dell’articolo 2 della citata legge n. 92/2012, laddove ricorrano i presupposti individuati da una delle due predette fattispecie, la misura del contributo addizionale soggetta a restituzione nei confronti del datore di lavoro che trasforma il rapporto a termine ovvero assume il lavoratore a tempo indeterminato comprende anche l’aumento del contributo addizionale di cui all’articolo 3, comma 2, del D.L. n. 87/2018. </a:t>
            </a:r>
          </a:p>
          <a:p>
            <a:pPr algn="just"/>
            <a:r>
              <a:rPr lang="it-IT" altLang="it-IT" sz="2000">
                <a:solidFill>
                  <a:schemeClr val="bg1"/>
                </a:solidFill>
              </a:rPr>
              <a:t> </a:t>
            </a:r>
          </a:p>
          <a:p>
            <a:pPr algn="just"/>
            <a:endParaRPr lang="it-IT" altLang="it-IT" sz="2000">
              <a:solidFill>
                <a:schemeClr val="bg1"/>
              </a:solidFill>
            </a:endParaRPr>
          </a:p>
          <a:p>
            <a:pPr algn="just" fontAlgn="t">
              <a:lnSpc>
                <a:spcPct val="150000"/>
              </a:lnSpc>
            </a:pPr>
            <a:endParaRPr lang="it-IT" altLang="it-IT" sz="2000" b="1">
              <a:solidFill>
                <a:schemeClr val="bg1"/>
              </a:solidFill>
            </a:endParaRPr>
          </a:p>
          <a:p>
            <a:pPr algn="just" fontAlgn="t">
              <a:lnSpc>
                <a:spcPct val="150000"/>
              </a:lnSpc>
            </a:pPr>
            <a:endParaRPr lang="it-IT" altLang="it-IT" sz="2000">
              <a:solidFill>
                <a:schemeClr val="bg1"/>
              </a:solidFill>
            </a:endParaRPr>
          </a:p>
          <a:p>
            <a:pPr algn="just" fontAlgn="t">
              <a:lnSpc>
                <a:spcPct val="150000"/>
              </a:lnSpc>
            </a:pPr>
            <a:r>
              <a:rPr lang="it-IT" altLang="it-IT" sz="2000">
                <a:solidFill>
                  <a:schemeClr val="bg1"/>
                </a:solidFill>
              </a:rPr>
              <a:t> </a:t>
            </a:r>
          </a:p>
        </p:txBody>
      </p:sp>
      <p:sp>
        <p:nvSpPr>
          <p:cNvPr id="71682" name="Segnaposto numero diapositiva 5">
            <a:extLst>
              <a:ext uri="{FF2B5EF4-FFF2-40B4-BE49-F238E27FC236}">
                <a16:creationId xmlns:a16="http://schemas.microsoft.com/office/drawing/2014/main" id="{9B3EC2A2-5DC8-41CB-9D3E-0C37F2B070F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3662A26-4F59-428D-8E5C-DD8742545A4C}" type="slidenum">
              <a:rPr lang="it-IT" altLang="it-IT" sz="1200">
                <a:solidFill>
                  <a:srgbClr val="FFFFFF"/>
                </a:solidFill>
              </a:rPr>
              <a:pPr>
                <a:spcBef>
                  <a:spcPct val="0"/>
                </a:spcBef>
                <a:buFontTx/>
                <a:buNone/>
              </a:pPr>
              <a:t>514</a:t>
            </a:fld>
            <a:endParaRPr lang="it-IT" altLang="it-IT" sz="1200">
              <a:solidFill>
                <a:srgbClr val="FFFFFF"/>
              </a:solidFill>
            </a:endParaRPr>
          </a:p>
        </p:txBody>
      </p:sp>
      <p:pic>
        <p:nvPicPr>
          <p:cNvPr id="71683" name="Immagine 8">
            <a:extLst>
              <a:ext uri="{FF2B5EF4-FFF2-40B4-BE49-F238E27FC236}">
                <a16:creationId xmlns:a16="http://schemas.microsoft.com/office/drawing/2014/main" id="{5E1C791B-EFF6-4BE2-B711-CE5040E6FC0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4" name="Immagine 1">
            <a:extLst>
              <a:ext uri="{FF2B5EF4-FFF2-40B4-BE49-F238E27FC236}">
                <a16:creationId xmlns:a16="http://schemas.microsoft.com/office/drawing/2014/main" id="{5D0429C6-939A-472C-AF9D-E8ACE27E258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5" name="CasellaDiTesto 5">
            <a:extLst>
              <a:ext uri="{FF2B5EF4-FFF2-40B4-BE49-F238E27FC236}">
                <a16:creationId xmlns:a16="http://schemas.microsoft.com/office/drawing/2014/main" id="{206F8285-2CEE-4051-B448-532D21088D29}"/>
              </a:ext>
            </a:extLst>
          </p:cNvPr>
          <p:cNvSpPr txBox="1">
            <a:spLocks noChangeArrowheads="1"/>
          </p:cNvSpPr>
          <p:nvPr/>
        </p:nvSpPr>
        <p:spPr bwMode="auto">
          <a:xfrm>
            <a:off x="1619250" y="3587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5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ottotitolo 2">
            <a:extLst>
              <a:ext uri="{FF2B5EF4-FFF2-40B4-BE49-F238E27FC236}">
                <a16:creationId xmlns:a16="http://schemas.microsoft.com/office/drawing/2014/main" id="{0DE61A9A-FD74-46D0-83B5-ED0995272E8B}"/>
              </a:ext>
            </a:extLst>
          </p:cNvPr>
          <p:cNvSpPr>
            <a:spLocks noGrp="1"/>
          </p:cNvSpPr>
          <p:nvPr>
            <p:ph type="subTitle" idx="1"/>
          </p:nvPr>
        </p:nvSpPr>
        <p:spPr>
          <a:xfrm>
            <a:off x="457200" y="700088"/>
            <a:ext cx="7848600" cy="6165850"/>
          </a:xfrm>
        </p:spPr>
        <p:txBody>
          <a:bodyPr/>
          <a:lstStyle/>
          <a:p>
            <a:pPr algn="just" fontAlgn="t">
              <a:lnSpc>
                <a:spcPct val="150000"/>
              </a:lnSpc>
              <a:spcBef>
                <a:spcPts val="25"/>
              </a:spcBef>
            </a:pPr>
            <a:endParaRPr lang="it-IT" altLang="it-IT" sz="2000" b="1" i="1">
              <a:solidFill>
                <a:schemeClr val="bg1"/>
              </a:solidFill>
            </a:endParaRPr>
          </a:p>
          <a:p>
            <a:pPr algn="just" fontAlgn="t">
              <a:lnSpc>
                <a:spcPct val="150000"/>
              </a:lnSpc>
            </a:pPr>
            <a:endParaRPr lang="it-IT" altLang="it-IT" sz="2000" b="1" i="1">
              <a:solidFill>
                <a:schemeClr val="bg1"/>
              </a:solidFill>
            </a:endParaRPr>
          </a:p>
          <a:p>
            <a:pPr algn="just" fontAlgn="t">
              <a:lnSpc>
                <a:spcPct val="150000"/>
              </a:lnSpc>
            </a:pPr>
            <a:r>
              <a:rPr lang="it-IT" altLang="it-IT" sz="2000" b="1">
                <a:solidFill>
                  <a:srgbClr val="0070C0"/>
                </a:solidFill>
              </a:rPr>
              <a:t>AUMENTO DEL CONTRIBUTO ADDIZIONALE NASPI</a:t>
            </a:r>
            <a:endParaRPr lang="it-IT" altLang="it-IT" sz="2000">
              <a:solidFill>
                <a:srgbClr val="0070C0"/>
              </a:solidFill>
            </a:endParaRPr>
          </a:p>
          <a:p>
            <a:pPr algn="just"/>
            <a:endParaRPr lang="it-IT" altLang="it-IT" sz="2000" b="1">
              <a:solidFill>
                <a:srgbClr val="0070C0"/>
              </a:solidFill>
            </a:endParaRPr>
          </a:p>
          <a:p>
            <a:pPr algn="just"/>
            <a:r>
              <a:rPr lang="it-IT" altLang="it-IT" sz="2000" b="1">
                <a:solidFill>
                  <a:srgbClr val="0070C0"/>
                </a:solidFill>
              </a:rPr>
              <a:t>Incremento del contributo addizionale. Casi di esclusione e condizioni per la restituzione</a:t>
            </a:r>
            <a:endParaRPr lang="it-IT" altLang="it-IT" sz="2000">
              <a:solidFill>
                <a:srgbClr val="0070C0"/>
              </a:solidFill>
            </a:endParaRPr>
          </a:p>
          <a:p>
            <a:pPr algn="just"/>
            <a:endParaRPr lang="it-IT" altLang="it-IT" sz="2000">
              <a:solidFill>
                <a:schemeClr val="bg1"/>
              </a:solidFill>
            </a:endParaRPr>
          </a:p>
          <a:p>
            <a:pPr algn="just"/>
            <a:r>
              <a:rPr lang="it-IT" altLang="it-IT" sz="2000">
                <a:solidFill>
                  <a:schemeClr val="bg1"/>
                </a:solidFill>
              </a:rPr>
              <a:t> </a:t>
            </a:r>
          </a:p>
          <a:p>
            <a:pPr algn="just"/>
            <a:r>
              <a:rPr lang="it-IT" altLang="it-IT" sz="2000" b="1">
                <a:solidFill>
                  <a:schemeClr val="bg1"/>
                </a:solidFill>
              </a:rPr>
              <a:t>Si precisa che, nel caso di più rinnovi contrattuali, è suscettibile di recupero l’importo del contributo addizionale e del relativo incremento afferenti all’ultimo rinnovo del contratto di lavoro a tempo determinato intervenuto tra le parti prima della trasformazione o della riassunzione a tempo indeterminato. </a:t>
            </a:r>
          </a:p>
          <a:p>
            <a:pPr algn="just"/>
            <a:br>
              <a:rPr lang="it-IT" altLang="it-IT" sz="2000">
                <a:solidFill>
                  <a:schemeClr val="bg1"/>
                </a:solidFill>
              </a:rPr>
            </a:br>
            <a:endParaRPr lang="it-IT" altLang="it-IT" sz="2000">
              <a:solidFill>
                <a:schemeClr val="bg1"/>
              </a:solidFill>
            </a:endParaRPr>
          </a:p>
          <a:p>
            <a:pPr algn="just"/>
            <a:endParaRPr lang="it-IT" altLang="it-IT" sz="2000">
              <a:solidFill>
                <a:schemeClr val="bg1"/>
              </a:solidFill>
            </a:endParaRPr>
          </a:p>
          <a:p>
            <a:pPr algn="just" fontAlgn="t">
              <a:lnSpc>
                <a:spcPct val="150000"/>
              </a:lnSpc>
            </a:pPr>
            <a:endParaRPr lang="it-IT" altLang="it-IT" sz="2000" b="1">
              <a:solidFill>
                <a:schemeClr val="bg1"/>
              </a:solidFill>
            </a:endParaRPr>
          </a:p>
          <a:p>
            <a:pPr algn="just" fontAlgn="t">
              <a:lnSpc>
                <a:spcPct val="150000"/>
              </a:lnSpc>
            </a:pPr>
            <a:endParaRPr lang="it-IT" altLang="it-IT" sz="2000">
              <a:solidFill>
                <a:schemeClr val="bg1"/>
              </a:solidFill>
            </a:endParaRPr>
          </a:p>
          <a:p>
            <a:pPr algn="just" fontAlgn="t">
              <a:lnSpc>
                <a:spcPct val="150000"/>
              </a:lnSpc>
            </a:pPr>
            <a:r>
              <a:rPr lang="it-IT" altLang="it-IT" sz="2000">
                <a:solidFill>
                  <a:schemeClr val="bg1"/>
                </a:solidFill>
              </a:rPr>
              <a:t> </a:t>
            </a:r>
          </a:p>
        </p:txBody>
      </p:sp>
      <p:sp>
        <p:nvSpPr>
          <p:cNvPr id="72706" name="Segnaposto numero diapositiva 5">
            <a:extLst>
              <a:ext uri="{FF2B5EF4-FFF2-40B4-BE49-F238E27FC236}">
                <a16:creationId xmlns:a16="http://schemas.microsoft.com/office/drawing/2014/main" id="{CC502AF0-62C0-4E51-A958-275E87768C4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C4861CA-75DF-45DC-B6FF-E05AE63E356D}" type="slidenum">
              <a:rPr lang="it-IT" altLang="it-IT" sz="1200">
                <a:solidFill>
                  <a:srgbClr val="FFFFFF"/>
                </a:solidFill>
              </a:rPr>
              <a:pPr>
                <a:spcBef>
                  <a:spcPct val="0"/>
                </a:spcBef>
                <a:buFontTx/>
                <a:buNone/>
              </a:pPr>
              <a:t>515</a:t>
            </a:fld>
            <a:endParaRPr lang="it-IT" altLang="it-IT" sz="1200">
              <a:solidFill>
                <a:srgbClr val="FFFFFF"/>
              </a:solidFill>
            </a:endParaRPr>
          </a:p>
        </p:txBody>
      </p:sp>
      <p:pic>
        <p:nvPicPr>
          <p:cNvPr id="72707" name="Immagine 8">
            <a:extLst>
              <a:ext uri="{FF2B5EF4-FFF2-40B4-BE49-F238E27FC236}">
                <a16:creationId xmlns:a16="http://schemas.microsoft.com/office/drawing/2014/main" id="{0BFCF698-7CA7-4246-A42F-26E934913AA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8" name="Immagine 1">
            <a:extLst>
              <a:ext uri="{FF2B5EF4-FFF2-40B4-BE49-F238E27FC236}">
                <a16:creationId xmlns:a16="http://schemas.microsoft.com/office/drawing/2014/main" id="{89D0BEC3-A40B-45BC-B984-E206978CBF0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9" name="CasellaDiTesto 5">
            <a:extLst>
              <a:ext uri="{FF2B5EF4-FFF2-40B4-BE49-F238E27FC236}">
                <a16:creationId xmlns:a16="http://schemas.microsoft.com/office/drawing/2014/main" id="{3EAFE7CE-C794-4DCF-9540-AE7BB92047BC}"/>
              </a:ext>
            </a:extLst>
          </p:cNvPr>
          <p:cNvSpPr txBox="1">
            <a:spLocks noChangeArrowheads="1"/>
          </p:cNvSpPr>
          <p:nvPr/>
        </p:nvSpPr>
        <p:spPr bwMode="auto">
          <a:xfrm>
            <a:off x="1619250" y="3587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cSld>
  <p:clrMapOvr>
    <a:masterClrMapping/>
  </p:clrMapOvr>
</p:sld>
</file>

<file path=ppt/slides/slide5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ottotitolo 2">
            <a:extLst>
              <a:ext uri="{FF2B5EF4-FFF2-40B4-BE49-F238E27FC236}">
                <a16:creationId xmlns:a16="http://schemas.microsoft.com/office/drawing/2014/main" id="{0DE61A9A-FD74-46D0-83B5-ED0995272E8B}"/>
              </a:ext>
            </a:extLst>
          </p:cNvPr>
          <p:cNvSpPr>
            <a:spLocks noGrp="1"/>
          </p:cNvSpPr>
          <p:nvPr>
            <p:ph type="subTitle" idx="1"/>
          </p:nvPr>
        </p:nvSpPr>
        <p:spPr>
          <a:xfrm>
            <a:off x="457200" y="700088"/>
            <a:ext cx="7848600" cy="6165850"/>
          </a:xfrm>
        </p:spPr>
        <p:txBody>
          <a:bodyPr/>
          <a:lstStyle/>
          <a:p>
            <a:pPr algn="just" fontAlgn="t">
              <a:lnSpc>
                <a:spcPct val="150000"/>
              </a:lnSpc>
              <a:spcBef>
                <a:spcPts val="25"/>
              </a:spcBef>
            </a:pPr>
            <a:endParaRPr lang="it-IT" altLang="it-IT" sz="2000" b="1" i="1" dirty="0">
              <a:solidFill>
                <a:schemeClr val="bg1"/>
              </a:solidFill>
            </a:endParaRPr>
          </a:p>
          <a:p>
            <a:pPr algn="just" fontAlgn="t">
              <a:lnSpc>
                <a:spcPct val="150000"/>
              </a:lnSpc>
            </a:pPr>
            <a:endParaRPr lang="it-IT" altLang="it-IT" sz="2000" b="1" i="1" dirty="0">
              <a:solidFill>
                <a:schemeClr val="bg1"/>
              </a:solidFill>
            </a:endParaRPr>
          </a:p>
          <a:p>
            <a:pPr algn="just" fontAlgn="t">
              <a:lnSpc>
                <a:spcPct val="150000"/>
              </a:lnSpc>
            </a:pPr>
            <a:r>
              <a:rPr lang="it-IT" altLang="it-IT" sz="2000" b="1" dirty="0">
                <a:solidFill>
                  <a:srgbClr val="0070C0"/>
                </a:solidFill>
              </a:rPr>
              <a:t>AUMENTO DEL CONTRIBUTO ADDIZIONALE NASPI</a:t>
            </a:r>
            <a:endParaRPr lang="it-IT" altLang="it-IT" sz="2000" dirty="0">
              <a:solidFill>
                <a:srgbClr val="0070C0"/>
              </a:solidFill>
            </a:endParaRPr>
          </a:p>
          <a:p>
            <a:pPr algn="just"/>
            <a:endParaRPr lang="it-IT" altLang="it-IT" sz="2000" b="1" dirty="0">
              <a:solidFill>
                <a:srgbClr val="0070C0"/>
              </a:solidFill>
            </a:endParaRPr>
          </a:p>
          <a:p>
            <a:pPr algn="just"/>
            <a:r>
              <a:rPr lang="it-IT" altLang="it-IT" sz="2000" b="1" dirty="0">
                <a:solidFill>
                  <a:schemeClr val="bg1"/>
                </a:solidFill>
              </a:rPr>
              <a:t>Messaggio INPS n. 3447 del 24 settembre 2019</a:t>
            </a:r>
            <a:endParaRPr lang="it-IT" altLang="it-IT" sz="2000" dirty="0">
              <a:solidFill>
                <a:schemeClr val="bg1"/>
              </a:solidFill>
            </a:endParaRPr>
          </a:p>
          <a:p>
            <a:pPr algn="just"/>
            <a:r>
              <a:rPr lang="it-IT" altLang="it-IT" sz="2000" dirty="0">
                <a:solidFill>
                  <a:schemeClr val="bg1"/>
                </a:solidFill>
              </a:rPr>
              <a:t> </a:t>
            </a:r>
          </a:p>
          <a:p>
            <a:pPr algn="just"/>
            <a:r>
              <a:rPr lang="it-IT" altLang="it-IT" sz="2000" dirty="0">
                <a:solidFill>
                  <a:schemeClr val="bg1"/>
                </a:solidFill>
              </a:rPr>
              <a:t>Il termine di esposizione della contribuzione, relativa al periodo compreso tra il 14 luglio 2018 (data di entrata in vigore del D.L. n. 87/2018) ed agosto 2019, è prorogato al mese di ottobre 2019.</a:t>
            </a:r>
          </a:p>
          <a:p>
            <a:pPr algn="just"/>
            <a:endParaRPr lang="it-IT" altLang="it-IT" sz="2000" dirty="0">
              <a:solidFill>
                <a:schemeClr val="bg1"/>
              </a:solidFill>
            </a:endParaRPr>
          </a:p>
          <a:p>
            <a:pPr algn="just"/>
            <a:r>
              <a:rPr lang="it-IT" altLang="it-IT" sz="2000" dirty="0">
                <a:solidFill>
                  <a:schemeClr val="bg1"/>
                </a:solidFill>
              </a:rPr>
              <a:t>Pertanto, i datori di lavoro, nel flusso di competenza settembre o in quello di competenza ottobre 2019, provvederanno ad esporre, per ogni singolo lavoratore interessato, secondo le modalità operative descritte nella circolare n. 121/2019, i valori complessivi relativi ad ognuno dei rinnovi intervenuti nel periodo sopra indicato</a:t>
            </a:r>
            <a:r>
              <a:rPr lang="it-IT" altLang="it-IT" sz="2000" b="1" dirty="0">
                <a:solidFill>
                  <a:schemeClr val="bg1"/>
                </a:solidFill>
              </a:rPr>
              <a:t>.</a:t>
            </a:r>
          </a:p>
          <a:p>
            <a:pPr algn="just"/>
            <a:br>
              <a:rPr lang="it-IT" altLang="it-IT" sz="2000" dirty="0">
                <a:solidFill>
                  <a:schemeClr val="bg1"/>
                </a:solidFill>
              </a:rPr>
            </a:br>
            <a:endParaRPr lang="it-IT" altLang="it-IT" sz="2000" dirty="0">
              <a:solidFill>
                <a:schemeClr val="bg1"/>
              </a:solidFill>
            </a:endParaRPr>
          </a:p>
          <a:p>
            <a:pPr algn="just"/>
            <a:endParaRPr lang="it-IT" altLang="it-IT" sz="2000" dirty="0">
              <a:solidFill>
                <a:schemeClr val="bg1"/>
              </a:solidFill>
            </a:endParaRPr>
          </a:p>
          <a:p>
            <a:pPr algn="just" fontAlgn="t">
              <a:lnSpc>
                <a:spcPct val="150000"/>
              </a:lnSpc>
            </a:pPr>
            <a:endParaRPr lang="it-IT" altLang="it-IT" sz="2000" b="1" dirty="0">
              <a:solidFill>
                <a:schemeClr val="bg1"/>
              </a:solidFill>
            </a:endParaRPr>
          </a:p>
          <a:p>
            <a:pPr algn="just" fontAlgn="t">
              <a:lnSpc>
                <a:spcPct val="150000"/>
              </a:lnSpc>
            </a:pPr>
            <a:endParaRPr lang="it-IT" altLang="it-IT" sz="2000" dirty="0">
              <a:solidFill>
                <a:schemeClr val="bg1"/>
              </a:solidFill>
            </a:endParaRPr>
          </a:p>
          <a:p>
            <a:pPr algn="just" fontAlgn="t">
              <a:lnSpc>
                <a:spcPct val="150000"/>
              </a:lnSpc>
            </a:pPr>
            <a:r>
              <a:rPr lang="it-IT" altLang="it-IT" sz="2000" dirty="0">
                <a:solidFill>
                  <a:schemeClr val="bg1"/>
                </a:solidFill>
              </a:rPr>
              <a:t> </a:t>
            </a:r>
          </a:p>
        </p:txBody>
      </p:sp>
      <p:sp>
        <p:nvSpPr>
          <p:cNvPr id="72706" name="Segnaposto numero diapositiva 5">
            <a:extLst>
              <a:ext uri="{FF2B5EF4-FFF2-40B4-BE49-F238E27FC236}">
                <a16:creationId xmlns:a16="http://schemas.microsoft.com/office/drawing/2014/main" id="{CC502AF0-62C0-4E51-A958-275E87768C4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C4861CA-75DF-45DC-B6FF-E05AE63E356D}" type="slidenum">
              <a:rPr lang="it-IT" altLang="it-IT" sz="1200">
                <a:solidFill>
                  <a:srgbClr val="FFFFFF"/>
                </a:solidFill>
              </a:rPr>
              <a:pPr>
                <a:spcBef>
                  <a:spcPct val="0"/>
                </a:spcBef>
                <a:buFontTx/>
                <a:buNone/>
              </a:pPr>
              <a:t>516</a:t>
            </a:fld>
            <a:endParaRPr lang="it-IT" altLang="it-IT" sz="1200">
              <a:solidFill>
                <a:srgbClr val="FFFFFF"/>
              </a:solidFill>
            </a:endParaRPr>
          </a:p>
        </p:txBody>
      </p:sp>
      <p:pic>
        <p:nvPicPr>
          <p:cNvPr id="72707" name="Immagine 8">
            <a:extLst>
              <a:ext uri="{FF2B5EF4-FFF2-40B4-BE49-F238E27FC236}">
                <a16:creationId xmlns:a16="http://schemas.microsoft.com/office/drawing/2014/main" id="{0BFCF698-7CA7-4246-A42F-26E934913AA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10366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8" name="Immagine 1">
            <a:extLst>
              <a:ext uri="{FF2B5EF4-FFF2-40B4-BE49-F238E27FC236}">
                <a16:creationId xmlns:a16="http://schemas.microsoft.com/office/drawing/2014/main" id="{89D0BEC3-A40B-45BC-B984-E206978CBF0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533400"/>
            <a:ext cx="22479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9" name="CasellaDiTesto 5">
            <a:extLst>
              <a:ext uri="{FF2B5EF4-FFF2-40B4-BE49-F238E27FC236}">
                <a16:creationId xmlns:a16="http://schemas.microsoft.com/office/drawing/2014/main" id="{3EAFE7CE-C794-4DCF-9540-AE7BB92047BC}"/>
              </a:ext>
            </a:extLst>
          </p:cNvPr>
          <p:cNvSpPr txBox="1">
            <a:spLocks noChangeArrowheads="1"/>
          </p:cNvSpPr>
          <p:nvPr/>
        </p:nvSpPr>
        <p:spPr bwMode="auto">
          <a:xfrm>
            <a:off x="1619250" y="358775"/>
            <a:ext cx="5183188"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it-IT" altLang="it-IT" sz="2400" b="1" dirty="0">
                <a:solidFill>
                  <a:srgbClr val="FFC000"/>
                </a:solidFill>
                <a:latin typeface="Tahoma" panose="020B0604030504040204" pitchFamily="34" charset="0"/>
                <a:cs typeface="Tahoma" panose="020B0604030504040204" pitchFamily="34" charset="0"/>
              </a:rPr>
              <a:t>CONVEGNO DI AGGIORNAMENTO</a:t>
            </a:r>
          </a:p>
          <a:p>
            <a:pPr>
              <a:spcBef>
                <a:spcPct val="0"/>
              </a:spcBef>
              <a:buFontTx/>
              <a:buNone/>
            </a:pPr>
            <a:r>
              <a:rPr lang="it-IT" sz="1800" b="1" dirty="0">
                <a:solidFill>
                  <a:srgbClr val="0070C0"/>
                </a:solidFill>
                <a:latin typeface="Tahoma" panose="020B0604030504040204" pitchFamily="34" charset="0"/>
                <a:ea typeface="Tahoma" panose="020B0604030504040204" pitchFamily="34" charset="0"/>
                <a:cs typeface="Tahoma" panose="020B0604030504040204" pitchFamily="34" charset="0"/>
              </a:rPr>
              <a:t>OTTOBRE</a:t>
            </a:r>
            <a:r>
              <a:rPr lang="it-IT" altLang="it-IT" sz="1800" b="1" dirty="0">
                <a:solidFill>
                  <a:srgbClr val="0070C0"/>
                </a:solidFill>
                <a:latin typeface="Tahoma" panose="020B0604030504040204" pitchFamily="34" charset="0"/>
                <a:cs typeface="Tahoma" panose="020B0604030504040204" pitchFamily="34" charset="0"/>
              </a:rPr>
              <a:t> 2019</a:t>
            </a:r>
          </a:p>
          <a:p>
            <a:pPr>
              <a:spcBef>
                <a:spcPct val="0"/>
              </a:spcBef>
              <a:buFontTx/>
              <a:buNone/>
            </a:pPr>
            <a:endParaRPr lang="it-IT" altLang="it-IT" sz="2000" b="1" dirty="0">
              <a:solidFill>
                <a:srgbClr val="558ED5"/>
              </a:solidFill>
              <a:latin typeface="Agency FB" panose="020B0503020202020204" pitchFamily="34" charset="0"/>
            </a:endParaRPr>
          </a:p>
        </p:txBody>
      </p:sp>
    </p:spTree>
    <p:extLst>
      <p:ext uri="{BB962C8B-B14F-4D97-AF65-F5344CB8AC3E}">
        <p14:creationId xmlns:p14="http://schemas.microsoft.com/office/powerpoint/2010/main" val="1394002815"/>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6031</TotalTime>
  <Words>47593</Words>
  <Application>Microsoft Macintosh PowerPoint</Application>
  <PresentationFormat>Presentazione su schermo (4:3)</PresentationFormat>
  <Paragraphs>5013</Paragraphs>
  <Slides>516</Slides>
  <Notes>76</Notes>
  <HiddenSlides>0</HiddenSlides>
  <MMClips>0</MMClips>
  <ScaleCrop>false</ScaleCrop>
  <HeadingPairs>
    <vt:vector size="6" baseType="variant">
      <vt:variant>
        <vt:lpstr>Caratteri utilizzati</vt:lpstr>
      </vt:variant>
      <vt:variant>
        <vt:i4>9</vt:i4>
      </vt:variant>
      <vt:variant>
        <vt:lpstr>Tema</vt:lpstr>
      </vt:variant>
      <vt:variant>
        <vt:i4>1</vt:i4>
      </vt:variant>
      <vt:variant>
        <vt:lpstr>Titoli diapositive</vt:lpstr>
      </vt:variant>
      <vt:variant>
        <vt:i4>516</vt:i4>
      </vt:variant>
    </vt:vector>
  </HeadingPairs>
  <TitlesOfParts>
    <vt:vector size="526" baseType="lpstr">
      <vt:lpstr>Agency FB</vt:lpstr>
      <vt:lpstr>Arial</vt:lpstr>
      <vt:lpstr>Calibri</vt:lpstr>
      <vt:lpstr>Courier New</vt:lpstr>
      <vt:lpstr>Symbol</vt:lpstr>
      <vt:lpstr>Tahoma</vt:lpstr>
      <vt:lpstr>Times New Roman</vt:lpstr>
      <vt:lpstr>Trebuchet MS</vt:lpstr>
      <vt:lpstr>Wingdings</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Gabriele Rollin</dc:creator>
  <cp:lastModifiedBy>Roberto garritano</cp:lastModifiedBy>
  <cp:revision>672</cp:revision>
  <cp:lastPrinted>2019-09-22T10:04:33Z</cp:lastPrinted>
  <dcterms:created xsi:type="dcterms:W3CDTF">2012-08-02T11:22:45Z</dcterms:created>
  <dcterms:modified xsi:type="dcterms:W3CDTF">2019-10-14T16:50:28Z</dcterms:modified>
</cp:coreProperties>
</file>